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slides/slide8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57" r:id="rId3"/>
    <p:sldId id="274" r:id="rId4"/>
    <p:sldId id="335" r:id="rId5"/>
    <p:sldId id="317" r:id="rId6"/>
    <p:sldId id="318" r:id="rId7"/>
    <p:sldId id="319" r:id="rId8"/>
    <p:sldId id="277" r:id="rId9"/>
    <p:sldId id="278" r:id="rId10"/>
    <p:sldId id="279" r:id="rId11"/>
    <p:sldId id="280" r:id="rId12"/>
    <p:sldId id="281" r:id="rId13"/>
    <p:sldId id="259" r:id="rId14"/>
    <p:sldId id="273" r:id="rId15"/>
    <p:sldId id="339" r:id="rId16"/>
    <p:sldId id="340" r:id="rId17"/>
    <p:sldId id="341" r:id="rId18"/>
    <p:sldId id="342" r:id="rId19"/>
    <p:sldId id="324" r:id="rId20"/>
    <p:sldId id="329" r:id="rId21"/>
    <p:sldId id="333" r:id="rId22"/>
    <p:sldId id="325" r:id="rId23"/>
    <p:sldId id="334" r:id="rId24"/>
    <p:sldId id="326" r:id="rId25"/>
    <p:sldId id="327" r:id="rId26"/>
    <p:sldId id="271" r:id="rId27"/>
    <p:sldId id="336" r:id="rId28"/>
    <p:sldId id="275" r:id="rId29"/>
    <p:sldId id="276" r:id="rId30"/>
    <p:sldId id="269" r:id="rId31"/>
    <p:sldId id="282" r:id="rId32"/>
    <p:sldId id="330" r:id="rId33"/>
    <p:sldId id="331" r:id="rId34"/>
    <p:sldId id="332" r:id="rId35"/>
    <p:sldId id="261" r:id="rId36"/>
    <p:sldId id="288" r:id="rId37"/>
    <p:sldId id="284" r:id="rId38"/>
    <p:sldId id="270" r:id="rId39"/>
    <p:sldId id="286" r:id="rId40"/>
    <p:sldId id="287" r:id="rId41"/>
    <p:sldId id="285" r:id="rId42"/>
    <p:sldId id="283" r:id="rId43"/>
    <p:sldId id="289" r:id="rId44"/>
    <p:sldId id="290" r:id="rId45"/>
    <p:sldId id="291" r:id="rId46"/>
    <p:sldId id="258" r:id="rId47"/>
    <p:sldId id="293" r:id="rId48"/>
    <p:sldId id="292" r:id="rId49"/>
    <p:sldId id="260" r:id="rId50"/>
    <p:sldId id="309" r:id="rId51"/>
    <p:sldId id="328" r:id="rId52"/>
    <p:sldId id="310" r:id="rId53"/>
    <p:sldId id="337" r:id="rId54"/>
    <p:sldId id="338" r:id="rId55"/>
    <p:sldId id="311" r:id="rId56"/>
    <p:sldId id="294" r:id="rId57"/>
    <p:sldId id="295" r:id="rId58"/>
    <p:sldId id="312" r:id="rId59"/>
    <p:sldId id="313" r:id="rId60"/>
    <p:sldId id="314" r:id="rId61"/>
    <p:sldId id="315" r:id="rId62"/>
    <p:sldId id="316" r:id="rId63"/>
    <p:sldId id="296" r:id="rId64"/>
    <p:sldId id="297" r:id="rId65"/>
    <p:sldId id="298" r:id="rId66"/>
    <p:sldId id="299" r:id="rId67"/>
    <p:sldId id="262" r:id="rId68"/>
    <p:sldId id="300" r:id="rId69"/>
    <p:sldId id="301" r:id="rId70"/>
    <p:sldId id="302" r:id="rId71"/>
    <p:sldId id="303" r:id="rId72"/>
    <p:sldId id="304" r:id="rId73"/>
    <p:sldId id="305" r:id="rId74"/>
    <p:sldId id="263" r:id="rId75"/>
    <p:sldId id="306" r:id="rId76"/>
    <p:sldId id="321" r:id="rId77"/>
    <p:sldId id="322" r:id="rId78"/>
    <p:sldId id="323" r:id="rId79"/>
    <p:sldId id="307" r:id="rId80"/>
    <p:sldId id="308" r:id="rId81"/>
    <p:sldId id="264" r:id="rId82"/>
    <p:sldId id="265" r:id="rId83"/>
    <p:sldId id="266" r:id="rId84"/>
    <p:sldId id="267" r:id="rId8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6" d="100"/>
          <a:sy n="86" d="100"/>
        </p:scale>
        <p:origin x="-109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063DA8A-AA06-490D-A05B-04B5979951C2}" type="datetimeFigureOut">
              <a:rPr lang="ru-RU" smtClean="0"/>
              <a:pPr/>
              <a:t>13.10.2017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868969C-65C9-45E9-A42A-8C354999084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063DA8A-AA06-490D-A05B-04B5979951C2}" type="datetimeFigureOut">
              <a:rPr lang="ru-RU" smtClean="0"/>
              <a:pPr/>
              <a:t>13.10.2017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868969C-65C9-45E9-A42A-8C354999084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063DA8A-AA06-490D-A05B-04B5979951C2}" type="datetimeFigureOut">
              <a:rPr lang="ru-RU" smtClean="0"/>
              <a:pPr/>
              <a:t>13.10.2017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868969C-65C9-45E9-A42A-8C354999084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063DA8A-AA06-490D-A05B-04B5979951C2}" type="datetimeFigureOut">
              <a:rPr lang="ru-RU" smtClean="0"/>
              <a:pPr/>
              <a:t>13.10.2017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868969C-65C9-45E9-A42A-8C354999084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063DA8A-AA06-490D-A05B-04B5979951C2}" type="datetimeFigureOut">
              <a:rPr lang="ru-RU" smtClean="0"/>
              <a:pPr/>
              <a:t>13.10.2017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868969C-65C9-45E9-A42A-8C354999084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063DA8A-AA06-490D-A05B-04B5979951C2}" type="datetimeFigureOut">
              <a:rPr lang="ru-RU" smtClean="0"/>
              <a:pPr/>
              <a:t>13.10.2017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868969C-65C9-45E9-A42A-8C354999084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063DA8A-AA06-490D-A05B-04B5979951C2}" type="datetimeFigureOut">
              <a:rPr lang="ru-RU" smtClean="0"/>
              <a:pPr/>
              <a:t>13.10.2017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868969C-65C9-45E9-A42A-8C354999084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063DA8A-AA06-490D-A05B-04B5979951C2}" type="datetimeFigureOut">
              <a:rPr lang="ru-RU" smtClean="0"/>
              <a:pPr/>
              <a:t>13.10.2017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868969C-65C9-45E9-A42A-8C354999084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063DA8A-AA06-490D-A05B-04B5979951C2}" type="datetimeFigureOut">
              <a:rPr lang="ru-RU" smtClean="0"/>
              <a:pPr/>
              <a:t>13.10.2017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868969C-65C9-45E9-A42A-8C354999084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063DA8A-AA06-490D-A05B-04B5979951C2}" type="datetimeFigureOut">
              <a:rPr lang="ru-RU" smtClean="0"/>
              <a:pPr/>
              <a:t>13.10.2017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868969C-65C9-45E9-A42A-8C354999084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063DA8A-AA06-490D-A05B-04B5979951C2}" type="datetimeFigureOut">
              <a:rPr lang="ru-RU" smtClean="0"/>
              <a:pPr/>
              <a:t>13.10.2017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868969C-65C9-45E9-A42A-8C354999084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63DA8A-AA06-490D-A05B-04B5979951C2}" type="datetimeFigureOut">
              <a:rPr lang="ru-RU" smtClean="0"/>
              <a:pPr/>
              <a:t>13.10.2017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68969C-65C9-45E9-A42A-8C354999084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457200" y="571480"/>
            <a:ext cx="8229600" cy="846158"/>
          </a:xfrm>
        </p:spPr>
        <p:txBody>
          <a:bodyPr>
            <a:normAutofit fontScale="90000"/>
          </a:bodyPr>
          <a:lstStyle/>
          <a:p>
            <a:r>
              <a:rPr lang="ru-RU" sz="3100" b="1" dirty="0" smtClean="0">
                <a:latin typeface="+mn-lt"/>
              </a:rPr>
              <a:t>ЯВЛЕНИЕ ХРОМАТИЧЕСКОЙ СТЕРЕОСКОПИИ</a:t>
            </a:r>
            <a:r>
              <a:rPr lang="ru-RU" dirty="0" smtClean="0"/>
              <a:t/>
            </a:r>
            <a:br>
              <a:rPr lang="ru-RU" dirty="0" smtClean="0"/>
            </a:br>
            <a:endParaRPr lang="ru-RU" dirty="0"/>
          </a:p>
        </p:txBody>
      </p:sp>
      <p:sp>
        <p:nvSpPr>
          <p:cNvPr id="3" name="Содержимое 2"/>
          <p:cNvSpPr>
            <a:spLocks noGrp="1"/>
          </p:cNvSpPr>
          <p:nvPr>
            <p:ph idx="1"/>
          </p:nvPr>
        </p:nvSpPr>
        <p:spPr>
          <a:xfrm>
            <a:off x="457200" y="1071546"/>
            <a:ext cx="8229600" cy="5054617"/>
          </a:xfrm>
        </p:spPr>
        <p:txBody>
          <a:bodyPr>
            <a:normAutofit fontScale="92500" lnSpcReduction="10000"/>
          </a:bodyPr>
          <a:lstStyle/>
          <a:p>
            <a:endParaRPr lang="ru-RU" dirty="0" smtClean="0"/>
          </a:p>
          <a:p>
            <a:pPr>
              <a:buNone/>
            </a:pPr>
            <a:r>
              <a:rPr lang="ru-RU" dirty="0" smtClean="0">
                <a:cs typeface="Times New Roman" pitchFamily="18" charset="0"/>
              </a:rPr>
              <a:t>    Несколько цветовых образцов, фактически находящихся в одной фронтальной плоскости, воспринимаются лежащими в разных плоскостях — ближе или дальше реальной. Это происходит благодаря эффекту хроматической стереоскопии, известному еще в классическом </a:t>
            </a:r>
            <a:r>
              <a:rPr lang="ru-RU" dirty="0" err="1" smtClean="0">
                <a:cs typeface="Times New Roman" pitchFamily="18" charset="0"/>
              </a:rPr>
              <a:t>цветоведении</a:t>
            </a:r>
            <a:r>
              <a:rPr lang="ru-RU" dirty="0" smtClean="0">
                <a:cs typeface="Times New Roman" pitchFamily="18" charset="0"/>
              </a:rPr>
              <a:t> под названием "выступание—отступание" цветов. Он во многом обуславливает процесс формообразования с помощью цвета.</a:t>
            </a:r>
            <a:endParaRPr lang="ru-RU" dirty="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293" name="Picture 5"/>
          <p:cNvPicPr>
            <a:picLocks noChangeAspect="1" noChangeArrowheads="1"/>
          </p:cNvPicPr>
          <p:nvPr/>
        </p:nvPicPr>
        <p:blipFill>
          <a:blip r:embed="rId2"/>
          <a:srcRect/>
          <a:stretch>
            <a:fillRect/>
          </a:stretch>
        </p:blipFill>
        <p:spPr bwMode="auto">
          <a:xfrm>
            <a:off x="285720" y="1714488"/>
            <a:ext cx="8572520" cy="214313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1792288" y="5214950"/>
            <a:ext cx="5486400" cy="1000132"/>
          </a:xfrm>
        </p:spPr>
        <p:txBody>
          <a:bodyPr>
            <a:normAutofit/>
          </a:bodyPr>
          <a:lstStyle/>
          <a:p>
            <a:r>
              <a:rPr lang="ru-RU" dirty="0" smtClean="0"/>
              <a:t>Академия музыкальных искусств в Испании </a:t>
            </a:r>
            <a:r>
              <a:rPr lang="ru-RU" dirty="0" err="1" smtClean="0"/>
              <a:t>г.Дилбеке</a:t>
            </a:r>
            <a:r>
              <a:rPr lang="ru-RU" dirty="0" smtClean="0"/>
              <a:t> </a:t>
            </a:r>
            <a:endParaRPr lang="ru-RU" dirty="0"/>
          </a:p>
        </p:txBody>
      </p:sp>
      <p:sp>
        <p:nvSpPr>
          <p:cNvPr id="4" name="Текст 3"/>
          <p:cNvSpPr>
            <a:spLocks noGrp="1"/>
          </p:cNvSpPr>
          <p:nvPr>
            <p:ph type="body" sz="half" idx="2"/>
          </p:nvPr>
        </p:nvSpPr>
        <p:spPr/>
        <p:txBody>
          <a:bodyPr/>
          <a:lstStyle/>
          <a:p>
            <a:endParaRPr lang="ru-RU" dirty="0"/>
          </a:p>
        </p:txBody>
      </p:sp>
      <p:pic>
        <p:nvPicPr>
          <p:cNvPr id="13314" name="Picture 2" descr="D:\изображения\все материалы по колористике\MWD_038.jpg"/>
          <p:cNvPicPr>
            <a:picLocks noGrp="1" noChangeAspect="1" noChangeArrowheads="1"/>
          </p:cNvPicPr>
          <p:nvPr>
            <p:ph type="pic" idx="1"/>
          </p:nvPr>
        </p:nvPicPr>
        <p:blipFill>
          <a:blip r:embed="rId2"/>
          <a:srcRect t="16012" b="16012"/>
          <a:stretch>
            <a:fillRect/>
          </a:stretch>
        </p:blipFill>
        <p:spPr bwMode="auto">
          <a:xfrm>
            <a:off x="1357290" y="428604"/>
            <a:ext cx="6334691" cy="4751018"/>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338" name="Picture 2" descr="D:\изображения\все материалы по колористике\MWD_102.jpg"/>
          <p:cNvPicPr>
            <a:picLocks noChangeAspect="1" noChangeArrowheads="1"/>
          </p:cNvPicPr>
          <p:nvPr/>
        </p:nvPicPr>
        <p:blipFill>
          <a:blip r:embed="rId2"/>
          <a:srcRect/>
          <a:stretch>
            <a:fillRect/>
          </a:stretch>
        </p:blipFill>
        <p:spPr bwMode="auto">
          <a:xfrm>
            <a:off x="2357422" y="285728"/>
            <a:ext cx="4212000" cy="6318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одержимое 2"/>
          <p:cNvSpPr>
            <a:spLocks noGrp="1"/>
          </p:cNvSpPr>
          <p:nvPr>
            <p:ph idx="4294967295"/>
          </p:nvPr>
        </p:nvSpPr>
        <p:spPr>
          <a:xfrm>
            <a:off x="428596" y="928670"/>
            <a:ext cx="8286808" cy="5197493"/>
          </a:xfrm>
        </p:spPr>
        <p:txBody>
          <a:bodyPr/>
          <a:lstStyle/>
          <a:p>
            <a:pPr algn="ctr">
              <a:buNone/>
            </a:pPr>
            <a:r>
              <a:rPr lang="ru-RU" dirty="0" smtClean="0"/>
              <a:t>Тепло-холодный контраст заставляет выступать вперед на нейтральном сером фоне теплые цвета — желтый, оранжевый, красный; холодные цвета — синий и фиолетовый — отступают назад; зеленый — нейтральный в отношении к теплому и холодному, воспринимается ближе относительно холодных, но дальше относительно теплых цветов.</a:t>
            </a:r>
          </a:p>
          <a:p>
            <a:endParaRPr lang="ru-R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286908"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3" name="Picture 3" descr="D:\изображения\все материалы по колористике\Безымянный.jpg"/>
          <p:cNvPicPr>
            <a:picLocks noChangeAspect="1" noChangeArrowheads="1"/>
          </p:cNvPicPr>
          <p:nvPr/>
        </p:nvPicPr>
        <p:blipFill>
          <a:blip r:embed="rId2"/>
          <a:srcRect/>
          <a:stretch>
            <a:fillRect/>
          </a:stretch>
        </p:blipFill>
        <p:spPr bwMode="auto">
          <a:xfrm>
            <a:off x="1719263" y="2324100"/>
            <a:ext cx="5705475" cy="22098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descr="csm_KMS-TPA-02_321e1c63ed (1).jpg"/>
          <p:cNvPicPr>
            <a:picLocks noChangeAspect="1"/>
          </p:cNvPicPr>
          <p:nvPr/>
        </p:nvPicPr>
        <p:blipFill>
          <a:blip r:embed="rId2"/>
          <a:stretch>
            <a:fillRect/>
          </a:stretch>
        </p:blipFill>
        <p:spPr>
          <a:xfrm>
            <a:off x="1571604" y="928670"/>
            <a:ext cx="5572164" cy="557216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descr="2y1o31l4xKw.jpg"/>
          <p:cNvPicPr>
            <a:picLocks noChangeAspect="1"/>
          </p:cNvPicPr>
          <p:nvPr/>
        </p:nvPicPr>
        <p:blipFill>
          <a:blip r:embed="rId2"/>
          <a:stretch>
            <a:fillRect/>
          </a:stretch>
        </p:blipFill>
        <p:spPr>
          <a:xfrm>
            <a:off x="1428728" y="214290"/>
            <a:ext cx="6500834" cy="650083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descr="D7weppZxoaU.jpg"/>
          <p:cNvPicPr>
            <a:picLocks noChangeAspect="1"/>
          </p:cNvPicPr>
          <p:nvPr/>
        </p:nvPicPr>
        <p:blipFill>
          <a:blip r:embed="rId2"/>
          <a:stretch>
            <a:fillRect/>
          </a:stretch>
        </p:blipFill>
        <p:spPr>
          <a:xfrm>
            <a:off x="1571604" y="357166"/>
            <a:ext cx="6176982" cy="624638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descr="zcgEEex6yvE.jpg"/>
          <p:cNvPicPr>
            <a:picLocks noChangeAspect="1"/>
          </p:cNvPicPr>
          <p:nvPr/>
        </p:nvPicPr>
        <p:blipFill>
          <a:blip r:embed="rId2"/>
          <a:stretch>
            <a:fillRect/>
          </a:stretch>
        </p:blipFill>
        <p:spPr>
          <a:xfrm>
            <a:off x="1428728" y="428604"/>
            <a:ext cx="6311075" cy="601726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descr="D:\изображения\все материалы по колористике\Колористика города, лекции по колористике\материалы для лекций по колористике\Ле карбюзье Монастырь.jpg"/>
          <p:cNvPicPr>
            <a:picLocks noChangeAspect="1" noChangeArrowheads="1"/>
          </p:cNvPicPr>
          <p:nvPr/>
        </p:nvPicPr>
        <p:blipFill>
          <a:blip r:embed="rId2"/>
          <a:srcRect/>
          <a:stretch>
            <a:fillRect/>
          </a:stretch>
        </p:blipFill>
        <p:spPr bwMode="auto">
          <a:xfrm>
            <a:off x="2857488" y="785794"/>
            <a:ext cx="3603939" cy="5400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429784"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457200" y="274638"/>
            <a:ext cx="8229600" cy="1225536"/>
          </a:xfrm>
        </p:spPr>
        <p:txBody>
          <a:bodyPr>
            <a:noAutofit/>
          </a:bodyPr>
          <a:lstStyle/>
          <a:p>
            <a:r>
              <a:rPr lang="ru-RU" sz="4000" dirty="0" smtClean="0"/>
              <a:t>Пространственные свойства цвета</a:t>
            </a:r>
            <a:endParaRPr lang="ru-RU" sz="4000" dirty="0"/>
          </a:p>
        </p:txBody>
      </p:sp>
      <p:sp>
        <p:nvSpPr>
          <p:cNvPr id="3" name="Содержимое 2"/>
          <p:cNvSpPr>
            <a:spLocks noGrp="1"/>
          </p:cNvSpPr>
          <p:nvPr>
            <p:ph idx="1"/>
          </p:nvPr>
        </p:nvSpPr>
        <p:spPr>
          <a:xfrm>
            <a:off x="457200" y="1714488"/>
            <a:ext cx="8229600" cy="4411675"/>
          </a:xfrm>
        </p:spPr>
        <p:txBody>
          <a:bodyPr>
            <a:normAutofit/>
          </a:bodyPr>
          <a:lstStyle/>
          <a:p>
            <a:pPr algn="ctr">
              <a:buNone/>
            </a:pPr>
            <a:r>
              <a:rPr lang="ru-RU" dirty="0"/>
              <a:t>Насыщенные цвета выходят вперед по отношению к равным с ними по светлоте ненасыщенным цветам.</a:t>
            </a:r>
          </a:p>
          <a:p>
            <a:endParaRPr lang="ru-RU" sz="3300" dirty="0" smtClean="0"/>
          </a:p>
          <a:p>
            <a:endParaRPr lang="ru-RU" sz="3300" dirty="0"/>
          </a:p>
          <a:p>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146" name="Picture 2" descr="D:\изображения\все материалы по колористике\Колористика города, лекции по колористике\материалы для лекций по колористике\обновить колористику форомообразованеи\d0d04ea726633864c23fff0e5e153e5e.jpg"/>
          <p:cNvPicPr>
            <a:picLocks noChangeAspect="1" noChangeArrowheads="1"/>
          </p:cNvPicPr>
          <p:nvPr/>
        </p:nvPicPr>
        <p:blipFill>
          <a:blip r:embed="rId2"/>
          <a:srcRect/>
          <a:stretch>
            <a:fillRect/>
          </a:stretch>
        </p:blipFill>
        <p:spPr bwMode="auto">
          <a:xfrm>
            <a:off x="2214546" y="428604"/>
            <a:ext cx="4500584" cy="6000778"/>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изображения\все материалы по колористике\Колористика города, лекции по колористике\материалы для лекций по колористике\обновить колористику форомообразованеи\565ade1a0bb7f54460e439ed5ffc4e6b.jpg"/>
          <p:cNvPicPr>
            <a:picLocks noChangeAspect="1" noChangeArrowheads="1"/>
          </p:cNvPicPr>
          <p:nvPr/>
        </p:nvPicPr>
        <p:blipFill>
          <a:blip r:embed="rId2"/>
          <a:srcRect/>
          <a:stretch>
            <a:fillRect/>
          </a:stretch>
        </p:blipFill>
        <p:spPr bwMode="auto">
          <a:xfrm>
            <a:off x="2214546" y="214290"/>
            <a:ext cx="4850944" cy="6485127"/>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4" name="Picture 2" descr="D:\изображения\все материалы по колористике\Колористика города, лекции по колористике\материалы для лекций по колористике\media124913.jpg"/>
          <p:cNvPicPr>
            <a:picLocks noChangeAspect="1" noChangeArrowheads="1"/>
          </p:cNvPicPr>
          <p:nvPr/>
        </p:nvPicPr>
        <p:blipFill>
          <a:blip r:embed="rId2"/>
          <a:srcRect/>
          <a:stretch>
            <a:fillRect/>
          </a:stretch>
        </p:blipFill>
        <p:spPr bwMode="auto">
          <a:xfrm>
            <a:off x="1285852" y="1142984"/>
            <a:ext cx="6350027" cy="4229118"/>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290" name="Picture 2" descr="D:\изображения\все материалы по колористике\3JBZM7AAy5Y.jpg"/>
          <p:cNvPicPr>
            <a:picLocks noChangeAspect="1" noChangeArrowheads="1"/>
          </p:cNvPicPr>
          <p:nvPr/>
        </p:nvPicPr>
        <p:blipFill>
          <a:blip r:embed="rId2"/>
          <a:srcRect/>
          <a:stretch>
            <a:fillRect/>
          </a:stretch>
        </p:blipFill>
        <p:spPr bwMode="auto">
          <a:xfrm>
            <a:off x="2285984" y="428604"/>
            <a:ext cx="4855532" cy="6138352"/>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98" name="Picture 2" descr="D:\изображения\все материалы по колористике\Колористика города, лекции по колористике\материалы для лекций по колористике\_Z3ivyRL55Q.jpg"/>
          <p:cNvPicPr>
            <a:picLocks noChangeAspect="1" noChangeArrowheads="1"/>
          </p:cNvPicPr>
          <p:nvPr/>
        </p:nvPicPr>
        <p:blipFill>
          <a:blip r:embed="rId2"/>
          <a:srcRect/>
          <a:stretch>
            <a:fillRect/>
          </a:stretch>
        </p:blipFill>
        <p:spPr bwMode="auto">
          <a:xfrm>
            <a:off x="832104" y="1143000"/>
            <a:ext cx="7479792" cy="45720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2" name="Picture 2" descr="D:\изображения\все материалы по колористике\Колористика города, лекции по колористике\материалы для лекций по колористике\фото колористика\imagen4_big.jpg"/>
          <p:cNvPicPr>
            <a:picLocks noChangeAspect="1" noChangeArrowheads="1"/>
          </p:cNvPicPr>
          <p:nvPr/>
        </p:nvPicPr>
        <p:blipFill>
          <a:blip r:embed="rId2"/>
          <a:srcRect/>
          <a:stretch>
            <a:fillRect/>
          </a:stretch>
        </p:blipFill>
        <p:spPr bwMode="auto">
          <a:xfrm>
            <a:off x="857224" y="785794"/>
            <a:ext cx="7452270" cy="5330665"/>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9286908"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98" name="Picture 2" descr="D:\изображения\все материалы по колористике\wsWp2XrHAKw.jpg"/>
          <p:cNvPicPr>
            <a:picLocks noGrp="1" noChangeAspect="1" noChangeArrowheads="1"/>
          </p:cNvPicPr>
          <p:nvPr>
            <p:ph idx="4294967295"/>
          </p:nvPr>
        </p:nvPicPr>
        <p:blipFill>
          <a:blip r:embed="rId2"/>
          <a:srcRect/>
          <a:stretch>
            <a:fillRect/>
          </a:stretch>
        </p:blipFill>
        <p:spPr bwMode="auto">
          <a:xfrm>
            <a:off x="2214546" y="1142984"/>
            <a:ext cx="4525963" cy="4525963"/>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338" name="Picture 2" descr="D:\изображения\все материалы по колористике\0iSnLaNW8uo.jpg"/>
          <p:cNvPicPr>
            <a:picLocks noChangeAspect="1" noChangeArrowheads="1"/>
          </p:cNvPicPr>
          <p:nvPr/>
        </p:nvPicPr>
        <p:blipFill>
          <a:blip r:embed="rId2"/>
          <a:srcRect/>
          <a:stretch>
            <a:fillRect/>
          </a:stretch>
        </p:blipFill>
        <p:spPr bwMode="auto">
          <a:xfrm>
            <a:off x="2643174" y="214290"/>
            <a:ext cx="4214842" cy="6328444"/>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194" name="Picture 2" descr="D:\изображения\все материалы по колористике\пешеходная улица в Ганчжоу Китай.ю.jpg"/>
          <p:cNvPicPr>
            <a:picLocks noChangeAspect="1" noChangeArrowheads="1"/>
          </p:cNvPicPr>
          <p:nvPr/>
        </p:nvPicPr>
        <p:blipFill>
          <a:blip r:embed="rId2"/>
          <a:srcRect/>
          <a:stretch>
            <a:fillRect/>
          </a:stretch>
        </p:blipFill>
        <p:spPr bwMode="auto">
          <a:xfrm>
            <a:off x="785786" y="785794"/>
            <a:ext cx="7560000" cy="5038005"/>
          </a:xfrm>
          <a:prstGeom prst="rect">
            <a:avLst/>
          </a:prstGeom>
          <a:noFill/>
        </p:spPr>
      </p:pic>
      <p:sp>
        <p:nvSpPr>
          <p:cNvPr id="4" name="Заголовок 3"/>
          <p:cNvSpPr>
            <a:spLocks noGrp="1"/>
          </p:cNvSpPr>
          <p:nvPr>
            <p:ph type="title"/>
          </p:nvPr>
        </p:nvSpPr>
        <p:spPr>
          <a:xfrm>
            <a:off x="1792288" y="4800600"/>
            <a:ext cx="5486400" cy="1557358"/>
          </a:xfrm>
        </p:spPr>
        <p:txBody>
          <a:bodyPr/>
          <a:lstStyle/>
          <a:p>
            <a:r>
              <a:rPr lang="ru-RU" dirty="0" smtClean="0"/>
              <a:t>Пешеходная улица в </a:t>
            </a:r>
            <a:r>
              <a:rPr lang="ru-RU" dirty="0" err="1" smtClean="0"/>
              <a:t>Ганчжоу</a:t>
            </a:r>
            <a:r>
              <a:rPr lang="ru-RU" dirty="0" smtClean="0"/>
              <a:t>.</a:t>
            </a:r>
            <a:endParaRPr lang="ru-RU" dirty="0"/>
          </a:p>
        </p:txBody>
      </p:sp>
      <p:sp>
        <p:nvSpPr>
          <p:cNvPr id="6" name="Текст 5"/>
          <p:cNvSpPr>
            <a:spLocks noGrp="1"/>
          </p:cNvSpPr>
          <p:nvPr>
            <p:ph type="body" sz="half" idx="2"/>
          </p:nvPr>
        </p:nvSpPr>
        <p:spPr>
          <a:xfrm>
            <a:off x="1792288" y="5367338"/>
            <a:ext cx="5486400" cy="990620"/>
          </a:xfrm>
        </p:spPr>
        <p:txBody>
          <a:bodyPr/>
          <a:lstStyle/>
          <a:p>
            <a:endParaRPr lang="ru-RU"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lstStyle/>
          <a:p>
            <a:r>
              <a:rPr lang="ru-RU" dirty="0" smtClean="0"/>
              <a:t>Музей .  Китай.</a:t>
            </a:r>
            <a:endParaRPr lang="ru-RU" dirty="0"/>
          </a:p>
        </p:txBody>
      </p:sp>
      <p:sp>
        <p:nvSpPr>
          <p:cNvPr id="3" name="Рисунок 2"/>
          <p:cNvSpPr>
            <a:spLocks noGrp="1"/>
          </p:cNvSpPr>
          <p:nvPr>
            <p:ph type="pic" idx="1"/>
          </p:nvPr>
        </p:nvSpPr>
        <p:spPr/>
      </p:sp>
      <p:sp>
        <p:nvSpPr>
          <p:cNvPr id="4" name="Текст 3"/>
          <p:cNvSpPr>
            <a:spLocks noGrp="1"/>
          </p:cNvSpPr>
          <p:nvPr>
            <p:ph type="body" sz="half" idx="2"/>
          </p:nvPr>
        </p:nvSpPr>
        <p:spPr/>
        <p:txBody>
          <a:bodyPr/>
          <a:lstStyle/>
          <a:p>
            <a:endParaRPr lang="ru-RU" dirty="0"/>
          </a:p>
        </p:txBody>
      </p:sp>
      <p:pic>
        <p:nvPicPr>
          <p:cNvPr id="9218" name="Picture 2" descr="D:\изображения\все материалы по колористике\Музей Китай.jpg"/>
          <p:cNvPicPr>
            <a:picLocks noChangeAspect="1" noChangeArrowheads="1"/>
          </p:cNvPicPr>
          <p:nvPr/>
        </p:nvPicPr>
        <p:blipFill>
          <a:blip r:embed="rId2"/>
          <a:srcRect/>
          <a:stretch>
            <a:fillRect/>
          </a:stretch>
        </p:blipFill>
        <p:spPr bwMode="auto">
          <a:xfrm>
            <a:off x="1714480" y="571480"/>
            <a:ext cx="5715000" cy="3382963"/>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170" name="Picture 2" descr="D:\изображения\все материалы по колористике\Безымянный.jpg"/>
          <p:cNvPicPr>
            <a:picLocks noChangeAspect="1" noChangeArrowheads="1"/>
          </p:cNvPicPr>
          <p:nvPr/>
        </p:nvPicPr>
        <p:blipFill>
          <a:blip r:embed="rId2"/>
          <a:srcRect/>
          <a:stretch>
            <a:fillRect/>
          </a:stretch>
        </p:blipFill>
        <p:spPr bwMode="auto">
          <a:xfrm>
            <a:off x="1804988" y="2324100"/>
            <a:ext cx="5534025" cy="22098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descr="D:\изображения\все материалы по колористике\6pSiJLHujtU.jpg"/>
          <p:cNvPicPr>
            <a:picLocks noGrp="1" noChangeAspect="1" noChangeArrowheads="1"/>
          </p:cNvPicPr>
          <p:nvPr>
            <p:ph idx="4294967295"/>
          </p:nvPr>
        </p:nvPicPr>
        <p:blipFill>
          <a:blip r:embed="rId2"/>
          <a:srcRect/>
          <a:stretch>
            <a:fillRect/>
          </a:stretch>
        </p:blipFill>
        <p:spPr bwMode="auto">
          <a:xfrm>
            <a:off x="1214414" y="1142984"/>
            <a:ext cx="6791325" cy="4525963"/>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362" name="Picture 2" descr="D:\изображения\все материалы по колористике\Колористика города, лекции по колористике\Ринардо Легоррета и Луис Барраган\Дом Баррагана в Мехико 1948.jpg"/>
          <p:cNvPicPr>
            <a:picLocks noChangeAspect="1" noChangeArrowheads="1"/>
          </p:cNvPicPr>
          <p:nvPr/>
        </p:nvPicPr>
        <p:blipFill>
          <a:blip r:embed="rId2"/>
          <a:srcRect/>
          <a:stretch>
            <a:fillRect/>
          </a:stretch>
        </p:blipFill>
        <p:spPr bwMode="auto">
          <a:xfrm>
            <a:off x="2285984" y="214290"/>
            <a:ext cx="4495800" cy="5715000"/>
          </a:xfrm>
          <a:prstGeom prst="rect">
            <a:avLst/>
          </a:prstGeom>
          <a:noFill/>
        </p:spPr>
      </p:pic>
      <p:sp>
        <p:nvSpPr>
          <p:cNvPr id="4" name="Заголовок 3"/>
          <p:cNvSpPr>
            <a:spLocks noGrp="1"/>
          </p:cNvSpPr>
          <p:nvPr>
            <p:ph type="title"/>
          </p:nvPr>
        </p:nvSpPr>
        <p:spPr>
          <a:xfrm>
            <a:off x="1792288" y="5786454"/>
            <a:ext cx="5486400" cy="1071546"/>
          </a:xfrm>
        </p:spPr>
        <p:txBody>
          <a:bodyPr>
            <a:normAutofit/>
          </a:bodyPr>
          <a:lstStyle/>
          <a:p>
            <a:r>
              <a:rPr lang="ru-RU" dirty="0" smtClean="0"/>
              <a:t>Луис </a:t>
            </a:r>
            <a:r>
              <a:rPr lang="ru-RU" dirty="0" err="1" smtClean="0"/>
              <a:t>Барраган</a:t>
            </a:r>
            <a:r>
              <a:rPr lang="ru-RU" dirty="0" smtClean="0"/>
              <a:t/>
            </a:r>
            <a:br>
              <a:rPr lang="ru-RU" dirty="0" smtClean="0"/>
            </a:br>
            <a:endParaRPr lang="ru-RU" dirty="0"/>
          </a:p>
        </p:txBody>
      </p:sp>
      <p:sp>
        <p:nvSpPr>
          <p:cNvPr id="6" name="Текст 5"/>
          <p:cNvSpPr>
            <a:spLocks noGrp="1"/>
          </p:cNvSpPr>
          <p:nvPr>
            <p:ph type="body" sz="half" idx="2"/>
          </p:nvPr>
        </p:nvSpPr>
        <p:spPr/>
        <p:txBody>
          <a:bodyPr/>
          <a:lstStyle/>
          <a:p>
            <a:endParaRPr lang="ru-RU"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одержимое 2"/>
          <p:cNvSpPr>
            <a:spLocks noGrp="1"/>
          </p:cNvSpPr>
          <p:nvPr>
            <p:ph idx="1"/>
          </p:nvPr>
        </p:nvSpPr>
        <p:spPr>
          <a:xfrm>
            <a:off x="428596" y="1571612"/>
            <a:ext cx="8229600" cy="4525963"/>
          </a:xfrm>
        </p:spPr>
        <p:txBody>
          <a:bodyPr/>
          <a:lstStyle/>
          <a:p>
            <a:pPr algn="ctr">
              <a:buNone/>
            </a:pPr>
            <a:r>
              <a:rPr lang="ru-RU" dirty="0" smtClean="0"/>
              <a:t>Светлые тона выходят вперёд относительно тёмных</a:t>
            </a:r>
            <a:endParaRPr lang="ru-RU"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170" name="Picture 2" descr="D:\изображения\все материалы по колористике\Колористика города, лекции по колористике\материалы для лекций по колористике\обновить колористику форомообразованеи\4327bcac57f7fdc33302a10d8e620f71.jpg"/>
          <p:cNvPicPr>
            <a:picLocks noChangeAspect="1" noChangeArrowheads="1"/>
          </p:cNvPicPr>
          <p:nvPr/>
        </p:nvPicPr>
        <p:blipFill>
          <a:blip r:embed="rId2"/>
          <a:srcRect/>
          <a:stretch>
            <a:fillRect/>
          </a:stretch>
        </p:blipFill>
        <p:spPr bwMode="auto">
          <a:xfrm>
            <a:off x="2571736" y="571480"/>
            <a:ext cx="3975979" cy="5400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изображения\все материалы по колористике\Колористика города, лекции по колористике\презентации к лекциям\6.jpg"/>
          <p:cNvPicPr>
            <a:picLocks noChangeAspect="1" noChangeArrowheads="1"/>
          </p:cNvPicPr>
          <p:nvPr/>
        </p:nvPicPr>
        <p:blipFill>
          <a:blip r:embed="rId2"/>
          <a:srcRect/>
          <a:stretch>
            <a:fillRect/>
          </a:stretch>
        </p:blipFill>
        <p:spPr bwMode="auto">
          <a:xfrm>
            <a:off x="1714480" y="285728"/>
            <a:ext cx="7143800" cy="2864824"/>
          </a:xfrm>
          <a:prstGeom prst="rect">
            <a:avLst/>
          </a:prstGeom>
          <a:noFill/>
        </p:spPr>
      </p:pic>
      <p:pic>
        <p:nvPicPr>
          <p:cNvPr id="11267" name="Picture 3" descr="D:\изображения\все материалы по колористике\Колористика города, лекции по колористике\презентации к лекциям\6EK-eZvUdDY.jpg"/>
          <p:cNvPicPr>
            <a:picLocks noChangeAspect="1" noChangeArrowheads="1"/>
          </p:cNvPicPr>
          <p:nvPr/>
        </p:nvPicPr>
        <p:blipFill>
          <a:blip r:embed="rId3"/>
          <a:srcRect/>
          <a:stretch>
            <a:fillRect/>
          </a:stretch>
        </p:blipFill>
        <p:spPr bwMode="auto">
          <a:xfrm>
            <a:off x="214282" y="3143248"/>
            <a:ext cx="4800000" cy="36000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одержимое 2"/>
          <p:cNvSpPr>
            <a:spLocks noGrp="1"/>
          </p:cNvSpPr>
          <p:nvPr>
            <p:ph idx="4294967295"/>
          </p:nvPr>
        </p:nvSpPr>
        <p:spPr>
          <a:xfrm>
            <a:off x="428596" y="500042"/>
            <a:ext cx="8501122" cy="5626121"/>
          </a:xfrm>
        </p:spPr>
        <p:txBody>
          <a:bodyPr>
            <a:normAutofit/>
          </a:bodyPr>
          <a:lstStyle/>
          <a:p>
            <a:pPr algn="ctr">
              <a:buNone/>
            </a:pPr>
            <a:r>
              <a:rPr lang="ru-RU" dirty="0" smtClean="0"/>
              <a:t>Все видимые цвета можно разделить на </a:t>
            </a:r>
            <a:r>
              <a:rPr lang="ru-RU" sz="3600" b="1" dirty="0" smtClean="0"/>
              <a:t>поверхностные </a:t>
            </a:r>
            <a:r>
              <a:rPr lang="ru-RU" dirty="0" smtClean="0"/>
              <a:t>и </a:t>
            </a:r>
            <a:r>
              <a:rPr lang="ru-RU" sz="3600" b="1" dirty="0" smtClean="0"/>
              <a:t>пространственные</a:t>
            </a:r>
            <a:r>
              <a:rPr lang="ru-RU" dirty="0" smtClean="0"/>
              <a:t>. Поверхностный цвет (желтый, красный и др.) более плотен, прочнее сплетен, материален. Передавая кривизну поверхности, которой цвет принадлежит, он довольно определенно локализуется в пространстве</a:t>
            </a:r>
          </a:p>
          <a:p>
            <a:pPr algn="ctr"/>
            <a:endParaRPr lang="ru-RU"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42908" y="0"/>
            <a:ext cx="9429816"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482" name="Picture 2" descr="D:\изображения\все материалы по колористике\Безымянный.png"/>
          <p:cNvPicPr>
            <a:picLocks noChangeAspect="1" noChangeArrowheads="1"/>
          </p:cNvPicPr>
          <p:nvPr/>
        </p:nvPicPr>
        <p:blipFill>
          <a:blip r:embed="rId2"/>
          <a:srcRect/>
          <a:stretch>
            <a:fillRect/>
          </a:stretch>
        </p:blipFill>
        <p:spPr bwMode="auto">
          <a:xfrm>
            <a:off x="1179513" y="1960563"/>
            <a:ext cx="6784975" cy="2935287"/>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142900"/>
            <a:ext cx="9286908" cy="70009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lstStyle/>
          <a:p>
            <a:r>
              <a:rPr lang="ru-RU" dirty="0" smtClean="0"/>
              <a:t>Офисное здание Швеция г. Гётеборг</a:t>
            </a:r>
            <a:endParaRPr lang="ru-RU" dirty="0"/>
          </a:p>
        </p:txBody>
      </p:sp>
      <p:sp>
        <p:nvSpPr>
          <p:cNvPr id="4" name="Текст 3"/>
          <p:cNvSpPr>
            <a:spLocks noGrp="1"/>
          </p:cNvSpPr>
          <p:nvPr>
            <p:ph type="body" sz="half" idx="2"/>
          </p:nvPr>
        </p:nvSpPr>
        <p:spPr/>
        <p:txBody>
          <a:bodyPr/>
          <a:lstStyle/>
          <a:p>
            <a:endParaRPr lang="ru-RU"/>
          </a:p>
        </p:txBody>
      </p:sp>
      <p:pic>
        <p:nvPicPr>
          <p:cNvPr id="16386" name="Picture 2" descr="D:\изображения\все материалы по колористике\Офисное здание Швеция, Гётеборг.jpg"/>
          <p:cNvPicPr>
            <a:picLocks noGrp="1" noChangeAspect="1" noChangeArrowheads="1"/>
          </p:cNvPicPr>
          <p:nvPr>
            <p:ph type="pic" idx="1"/>
          </p:nvPr>
        </p:nvPicPr>
        <p:blipFill>
          <a:blip r:embed="rId2"/>
          <a:srcRect l="5333" r="5333"/>
          <a:stretch>
            <a:fillRect/>
          </a:stretch>
        </p:blipFill>
        <p:spPr bwMode="auto">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4" name="Picture 2" descr="D:\изображения\все материалы по колористике\plVxouXKzFc.jpg"/>
          <p:cNvPicPr>
            <a:picLocks noGrp="1" noChangeAspect="1" noChangeArrowheads="1"/>
          </p:cNvPicPr>
          <p:nvPr>
            <p:ph idx="4294967295"/>
          </p:nvPr>
        </p:nvPicPr>
        <p:blipFill>
          <a:blip r:embed="rId2"/>
          <a:srcRect/>
          <a:stretch>
            <a:fillRect/>
          </a:stretch>
        </p:blipFill>
        <p:spPr bwMode="auto">
          <a:xfrm>
            <a:off x="1142976" y="1071546"/>
            <a:ext cx="6804025" cy="4525963"/>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434" name="Picture 2" descr="D:\изображения\все материалы по колористике\Колористика города, лекции по колористике\Городские виды КОЛОРИСТИКА\9073878_7v5fslwy4p_900x1000.jpg"/>
          <p:cNvPicPr>
            <a:picLocks noChangeAspect="1" noChangeArrowheads="1"/>
          </p:cNvPicPr>
          <p:nvPr/>
        </p:nvPicPr>
        <p:blipFill>
          <a:blip r:embed="rId2"/>
          <a:srcRect/>
          <a:stretch>
            <a:fillRect/>
          </a:stretch>
        </p:blipFill>
        <p:spPr bwMode="auto">
          <a:xfrm>
            <a:off x="571472" y="571480"/>
            <a:ext cx="8143902" cy="5429268"/>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314" name="Picture 2" descr="D:\изображения\все материалы по колористике\Снимок.PNG"/>
          <p:cNvPicPr>
            <a:picLocks noChangeAspect="1" noChangeArrowheads="1"/>
          </p:cNvPicPr>
          <p:nvPr/>
        </p:nvPicPr>
        <p:blipFill>
          <a:blip r:embed="rId2"/>
          <a:srcRect b="4243"/>
          <a:stretch>
            <a:fillRect/>
          </a:stretch>
        </p:blipFill>
        <p:spPr bwMode="auto">
          <a:xfrm>
            <a:off x="642910" y="857232"/>
            <a:ext cx="7786710" cy="5072098"/>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458" name="Picture 2" descr="D:\изображения\все материалы по колористике\Колористика города, лекции по колористике\Городские виды КОЛОРИСТИКА\T9wP-ACn28Q.jpg"/>
          <p:cNvPicPr>
            <a:picLocks noChangeAspect="1" noChangeArrowheads="1"/>
          </p:cNvPicPr>
          <p:nvPr/>
        </p:nvPicPr>
        <p:blipFill>
          <a:blip r:embed="rId2"/>
          <a:srcRect/>
          <a:stretch>
            <a:fillRect/>
          </a:stretch>
        </p:blipFill>
        <p:spPr bwMode="auto">
          <a:xfrm>
            <a:off x="357158" y="428604"/>
            <a:ext cx="8316000" cy="5548305"/>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410" name="Picture 2" descr="D:\изображения\все материалы по колористике\phoca_thumb_l_3casanova.jpg"/>
          <p:cNvPicPr>
            <a:picLocks noChangeAspect="1" noChangeArrowheads="1"/>
          </p:cNvPicPr>
          <p:nvPr/>
        </p:nvPicPr>
        <p:blipFill>
          <a:blip r:embed="rId2"/>
          <a:srcRect/>
          <a:stretch>
            <a:fillRect/>
          </a:stretch>
        </p:blipFill>
        <p:spPr bwMode="auto">
          <a:xfrm>
            <a:off x="1524000" y="1204913"/>
            <a:ext cx="6096000" cy="4448175"/>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571472" y="1166843"/>
            <a:ext cx="7929618" cy="4585871"/>
          </a:xfrm>
          <a:prstGeom prst="rect">
            <a:avLst/>
          </a:prstGeom>
        </p:spPr>
        <p:txBody>
          <a:bodyPr wrap="square">
            <a:spAutoFit/>
          </a:bodyPr>
          <a:lstStyle/>
          <a:p>
            <a:r>
              <a:rPr lang="ru-RU" sz="2800" b="1" dirty="0" smtClean="0"/>
              <a:t>Пространственный </a:t>
            </a:r>
            <a:r>
              <a:rPr lang="ru-RU" sz="2400" dirty="0" smtClean="0"/>
              <a:t>цвет (синий, сине-зеленый и др.) воздушен, имеет рыхлое строение, нематериален. Расстояние от него до наблюдателя определить гораздо труднее. Пространственный цвет может восприниматься как неопределенный объект, окрашенный цветным освещением, тогда локализация цвета становится возможной. Поверхностные цвета приближаются, пространственные — удаляются. Красный цвет, приближенный к зрителю заметной фактурой, еще больше отрывается в пространстве от синего. Однако если придать эту же фактуру синему, а красный оставить гладким, можно достичь обратного впечатления.</a:t>
            </a:r>
            <a:endParaRPr lang="ru-RU" sz="2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1792288" y="4800600"/>
            <a:ext cx="5486400" cy="1271606"/>
          </a:xfrm>
        </p:spPr>
        <p:txBody>
          <a:bodyPr/>
          <a:lstStyle/>
          <a:p>
            <a:r>
              <a:rPr lang="ru-RU" dirty="0" err="1" smtClean="0"/>
              <a:t>Доменик</a:t>
            </a:r>
            <a:r>
              <a:rPr lang="ru-RU" dirty="0" smtClean="0"/>
              <a:t> Кулон  школа</a:t>
            </a:r>
            <a:endParaRPr lang="ru-RU" dirty="0"/>
          </a:p>
        </p:txBody>
      </p:sp>
      <p:sp>
        <p:nvSpPr>
          <p:cNvPr id="4" name="Текст 3"/>
          <p:cNvSpPr>
            <a:spLocks noGrp="1"/>
          </p:cNvSpPr>
          <p:nvPr>
            <p:ph type="body" sz="half" idx="2"/>
          </p:nvPr>
        </p:nvSpPr>
        <p:spPr/>
        <p:txBody>
          <a:bodyPr/>
          <a:lstStyle/>
          <a:p>
            <a:endParaRPr lang="ru-RU"/>
          </a:p>
        </p:txBody>
      </p:sp>
      <p:pic>
        <p:nvPicPr>
          <p:cNvPr id="21508" name="Picture 4"/>
          <p:cNvPicPr>
            <a:picLocks noGrp="1" noChangeAspect="1" noChangeArrowheads="1"/>
          </p:cNvPicPr>
          <p:nvPr>
            <p:ph type="pic" idx="1"/>
          </p:nvPr>
        </p:nvPicPr>
        <p:blipFill>
          <a:blip r:embed="rId2"/>
          <a:srcRect l="4192" r="4192"/>
          <a:stretch>
            <a:fillRect/>
          </a:stretch>
        </p:blipFill>
        <p:spPr bwMode="auto">
          <a:xfrm>
            <a:off x="571500" y="612775"/>
            <a:ext cx="8143875" cy="4387850"/>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286908"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2530" name="Picture 2" descr="D:\изображения\все материалы по колористике\Колористика города, лекции по колористике\Городские виды КОЛОРИСТИКА\BljM_3i6_eo.jpg"/>
          <p:cNvPicPr>
            <a:picLocks noChangeAspect="1" noChangeArrowheads="1"/>
          </p:cNvPicPr>
          <p:nvPr/>
        </p:nvPicPr>
        <p:blipFill>
          <a:blip r:embed="rId2"/>
          <a:srcRect/>
          <a:stretch>
            <a:fillRect/>
          </a:stretch>
        </p:blipFill>
        <p:spPr bwMode="auto">
          <a:xfrm>
            <a:off x="357158" y="428604"/>
            <a:ext cx="8640000" cy="5400000"/>
          </a:xfrm>
          <a:prstGeom prst="rect">
            <a:avLst/>
          </a:prstGeom>
          <a:solidFill>
            <a:schemeClr val="bg1">
              <a:lumMod val="75000"/>
            </a:schemeClr>
          </a:solid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554" name="Picture 2"/>
          <p:cNvPicPr>
            <a:picLocks noChangeAspect="1" noChangeArrowheads="1"/>
          </p:cNvPicPr>
          <p:nvPr/>
        </p:nvPicPr>
        <p:blipFill>
          <a:blip r:embed="rId2"/>
          <a:srcRect/>
          <a:stretch>
            <a:fillRect/>
          </a:stretch>
        </p:blipFill>
        <p:spPr bwMode="auto">
          <a:xfrm>
            <a:off x="428596" y="214290"/>
            <a:ext cx="8244000" cy="6171216"/>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358346"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одержимое 2"/>
          <p:cNvSpPr>
            <a:spLocks noGrp="1"/>
          </p:cNvSpPr>
          <p:nvPr>
            <p:ph idx="4294967295"/>
          </p:nvPr>
        </p:nvSpPr>
        <p:spPr>
          <a:xfrm>
            <a:off x="428596" y="1143000"/>
            <a:ext cx="8358246" cy="4983163"/>
          </a:xfrm>
        </p:spPr>
        <p:txBody>
          <a:bodyPr>
            <a:normAutofit/>
          </a:bodyPr>
          <a:lstStyle/>
          <a:p>
            <a:pPr algn="ctr">
              <a:buNone/>
            </a:pPr>
            <a:r>
              <a:rPr lang="ru-RU" sz="2400" dirty="0"/>
              <a:t>Количественные отношения цветов по площади могут стать важным элементом в их распределении по глубине. Так, если на большое количество красного поместить небольшое количество желтого, то красное будет для желтого основанием, и желтое, безусловно, выйдет вперед; если же количество желтого увеличить, то может произойти так, что красный, сконцентрировавшись, превратится в рамку, удерживающую желтый, и выйдет вперед относительно этого желтого</a:t>
            </a:r>
            <a:r>
              <a:rPr lang="ru-RU" sz="2400" dirty="0" smtClean="0"/>
              <a:t>.</a:t>
            </a:r>
          </a:p>
          <a:p>
            <a:pPr algn="ctr">
              <a:buNone/>
            </a:pPr>
            <a:endParaRPr lang="ru-RU" sz="2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5602" name="Picture 2" descr="D:\изображения\все материалы по колористике\оо.png"/>
          <p:cNvPicPr>
            <a:picLocks noChangeAspect="1" noChangeArrowheads="1"/>
          </p:cNvPicPr>
          <p:nvPr/>
        </p:nvPicPr>
        <p:blipFill>
          <a:blip r:embed="rId2"/>
          <a:srcRect/>
          <a:stretch>
            <a:fillRect/>
          </a:stretch>
        </p:blipFill>
        <p:spPr bwMode="auto">
          <a:xfrm>
            <a:off x="2717800" y="1346200"/>
            <a:ext cx="3706813" cy="4164013"/>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4578" name="Picture 2" descr="D:\изображения\все материалы по колористике\аа.png"/>
          <p:cNvPicPr>
            <a:picLocks noChangeAspect="1" noChangeArrowheads="1"/>
          </p:cNvPicPr>
          <p:nvPr/>
        </p:nvPicPr>
        <p:blipFill>
          <a:blip r:embed="rId2"/>
          <a:srcRect/>
          <a:stretch>
            <a:fillRect/>
          </a:stretch>
        </p:blipFill>
        <p:spPr bwMode="auto">
          <a:xfrm>
            <a:off x="1917700" y="1274763"/>
            <a:ext cx="5307013" cy="4306887"/>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642910" y="928670"/>
            <a:ext cx="7715304" cy="3539430"/>
          </a:xfrm>
          <a:prstGeom prst="rect">
            <a:avLst/>
          </a:prstGeom>
        </p:spPr>
        <p:txBody>
          <a:bodyPr wrap="square">
            <a:spAutoFit/>
          </a:bodyPr>
          <a:lstStyle/>
          <a:p>
            <a:pPr algn="ctr"/>
            <a:r>
              <a:rPr lang="ru-RU" sz="3200" dirty="0"/>
              <a:t>Цвета объемно-пространственной формы и ее фактура также находятся во взаимосвязи. Поскольку грубая фактура имеет тенденцию нейтрализовать действие полихромии, она предусматривает развитие нюансной полихромии.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rvSql_yopTs.jpg"/>
          <p:cNvPicPr>
            <a:picLocks noChangeAspect="1"/>
          </p:cNvPicPr>
          <p:nvPr/>
        </p:nvPicPr>
        <p:blipFill>
          <a:blip r:embed="rId2"/>
          <a:stretch>
            <a:fillRect/>
          </a:stretch>
        </p:blipFill>
        <p:spPr>
          <a:xfrm>
            <a:off x="857224" y="928670"/>
            <a:ext cx="7500958" cy="499720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346" y="0"/>
            <a:ext cx="9358346"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smtClean="0">
                <a:solidFill>
                  <a:prstClr val="black"/>
                </a:solidFill>
              </a:rPr>
              <a:t>Гладкая фактура согласуется с более контрастной полихромией, так как оставляет неизменным ее действие.</a:t>
            </a:r>
            <a:endParaRPr lang="ru-RU" sz="24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изображения\все материалы по колористике\Колористика города, лекции по колористике\материалы для лекций по колористике\обновить колористику форомообразованеи\4b4583f6833d41f753df739f522097a4.jpg"/>
          <p:cNvPicPr>
            <a:picLocks noChangeAspect="1" noChangeArrowheads="1"/>
          </p:cNvPicPr>
          <p:nvPr/>
        </p:nvPicPr>
        <p:blipFill>
          <a:blip r:embed="rId2"/>
          <a:srcRect/>
          <a:stretch>
            <a:fillRect/>
          </a:stretch>
        </p:blipFill>
        <p:spPr bwMode="auto">
          <a:xfrm>
            <a:off x="2428860" y="357166"/>
            <a:ext cx="4143388" cy="6215082"/>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429784"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smtClean="0">
                <a:solidFill>
                  <a:prstClr val="black"/>
                </a:solidFill>
              </a:rPr>
              <a:t>Зеркальная фактура снижает насыщенность цветов и уменьшает количество различимых оттенков. </a:t>
            </a:r>
            <a:endParaRPr lang="ru-RU" sz="24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Заголовок 2"/>
          <p:cNvSpPr>
            <a:spLocks noGrp="1"/>
          </p:cNvSpPr>
          <p:nvPr>
            <p:ph type="title"/>
          </p:nvPr>
        </p:nvSpPr>
        <p:spPr>
          <a:xfrm>
            <a:off x="5786446" y="274638"/>
            <a:ext cx="2900354" cy="4725998"/>
          </a:xfrm>
        </p:spPr>
        <p:txBody>
          <a:bodyPr>
            <a:normAutofit/>
          </a:bodyPr>
          <a:lstStyle/>
          <a:p>
            <a:r>
              <a:rPr lang="ru-RU" sz="3200" dirty="0" smtClean="0"/>
              <a:t>МЕДИЦИНСКИЙ ЦЕНТР ЗАБОЛЕВАНИЯ КРОВИ </a:t>
            </a:r>
            <a:br>
              <a:rPr lang="ru-RU" sz="3200" dirty="0" smtClean="0"/>
            </a:br>
            <a:r>
              <a:rPr lang="ru-RU" sz="3200" dirty="0" smtClean="0"/>
              <a:t>ПОЛЬША</a:t>
            </a:r>
            <a:endParaRPr lang="ru-RU" sz="3200" dirty="0"/>
          </a:p>
        </p:txBody>
      </p:sp>
      <p:pic>
        <p:nvPicPr>
          <p:cNvPr id="5" name="Содержимое 4" descr="0b3ba7ff-a210-406f-b7d6-f50d18e576a6 (1).jpg"/>
          <p:cNvPicPr>
            <a:picLocks noGrp="1" noChangeAspect="1"/>
          </p:cNvPicPr>
          <p:nvPr>
            <p:ph idx="1"/>
          </p:nvPr>
        </p:nvPicPr>
        <p:blipFill>
          <a:blip r:embed="rId2"/>
          <a:stretch>
            <a:fillRect/>
          </a:stretch>
        </p:blipFill>
        <p:spPr>
          <a:xfrm>
            <a:off x="1071538" y="392886"/>
            <a:ext cx="4071966" cy="6107948"/>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3200" dirty="0" smtClean="0"/>
              <a:t>КЛИНЬЯНКУР-ЦЕНТР УНИВЕРСИТЕТА СОРБОННЫ, ФРАНЦИЯ</a:t>
            </a:r>
            <a:endParaRPr lang="ru-RU" sz="3200" dirty="0"/>
          </a:p>
        </p:txBody>
      </p:sp>
      <p:pic>
        <p:nvPicPr>
          <p:cNvPr id="4" name="Содержимое 3" descr="centre-universitaire-paris-sorbonne-centre-de.jpg"/>
          <p:cNvPicPr>
            <a:picLocks noGrp="1" noChangeAspect="1"/>
          </p:cNvPicPr>
          <p:nvPr>
            <p:ph idx="1"/>
          </p:nvPr>
        </p:nvPicPr>
        <p:blipFill>
          <a:blip r:embed="rId2"/>
          <a:stretch>
            <a:fillRect/>
          </a:stretch>
        </p:blipFill>
        <p:spPr>
          <a:xfrm>
            <a:off x="642910" y="1714488"/>
            <a:ext cx="6477024" cy="4321389"/>
          </a:xfrm>
        </p:spPr>
      </p:pic>
      <p:pic>
        <p:nvPicPr>
          <p:cNvPr id="5" name="Рисунок 4" descr="GPAA_SORBONNE_2_BD-11.jpg"/>
          <p:cNvPicPr>
            <a:picLocks noChangeAspect="1"/>
          </p:cNvPicPr>
          <p:nvPr/>
        </p:nvPicPr>
        <p:blipFill>
          <a:blip r:embed="rId3"/>
          <a:stretch>
            <a:fillRect/>
          </a:stretch>
        </p:blipFill>
        <p:spPr>
          <a:xfrm>
            <a:off x="5357818" y="1571612"/>
            <a:ext cx="3357570" cy="5036355"/>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smtClean="0">
                <a:solidFill>
                  <a:prstClr val="black"/>
                </a:solidFill>
              </a:rPr>
              <a:t>В свою очередь фактура может оказать определенное воздействие на полихромию: нюансная полихромия может быть значительно усилена прямым действием фактур (когда светлому цвету соответствует грубая фактура, темному — гладкая) или же нейтрализована обратным их действием.</a:t>
            </a:r>
            <a:endParaRPr lang="ru-RU" sz="24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286908" cy="707233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626" name="Picture 2"/>
          <p:cNvPicPr>
            <a:picLocks noChangeAspect="1" noChangeArrowheads="1"/>
          </p:cNvPicPr>
          <p:nvPr/>
        </p:nvPicPr>
        <p:blipFill>
          <a:blip r:embed="rId2"/>
          <a:srcRect/>
          <a:stretch>
            <a:fillRect/>
          </a:stretch>
        </p:blipFill>
        <p:spPr bwMode="auto">
          <a:xfrm>
            <a:off x="1285852" y="714356"/>
            <a:ext cx="6667500" cy="4886325"/>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650" name="Picture 2" descr="D:\изображения\все материалы по колористике\barashek-2.jpg"/>
          <p:cNvPicPr>
            <a:picLocks noChangeAspect="1" noChangeArrowheads="1"/>
          </p:cNvPicPr>
          <p:nvPr/>
        </p:nvPicPr>
        <p:blipFill>
          <a:blip r:embed="rId2"/>
          <a:srcRect/>
          <a:stretch>
            <a:fillRect/>
          </a:stretch>
        </p:blipFill>
        <p:spPr bwMode="auto">
          <a:xfrm>
            <a:off x="2571750" y="1428750"/>
            <a:ext cx="4000500" cy="400050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D:\изображения\все материалы по колористике\Колористика города, лекции по колористике\фактура\576.jpg"/>
          <p:cNvPicPr>
            <a:picLocks noChangeAspect="1" noChangeArrowheads="1"/>
          </p:cNvPicPr>
          <p:nvPr/>
        </p:nvPicPr>
        <p:blipFill>
          <a:blip r:embed="rId2"/>
          <a:srcRect/>
          <a:stretch>
            <a:fillRect/>
          </a:stretch>
        </p:blipFill>
        <p:spPr bwMode="auto">
          <a:xfrm>
            <a:off x="2190750" y="1047750"/>
            <a:ext cx="4762500" cy="47625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descr="D:\изображения\все материалы по колористике\Колористика города, лекции по колористике\фактура\1_39.jpg"/>
          <p:cNvPicPr>
            <a:picLocks noChangeAspect="1" noChangeArrowheads="1"/>
          </p:cNvPicPr>
          <p:nvPr/>
        </p:nvPicPr>
        <p:blipFill>
          <a:blip r:embed="rId2"/>
          <a:srcRect/>
          <a:stretch>
            <a:fillRect/>
          </a:stretch>
        </p:blipFill>
        <p:spPr bwMode="auto">
          <a:xfrm>
            <a:off x="1074349" y="1000108"/>
            <a:ext cx="6926675" cy="4811218"/>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descr="Martyn-Thompson_Slideshow_8option2-1240x800.jpg"/>
          <p:cNvPicPr>
            <a:picLocks noChangeAspect="1"/>
          </p:cNvPicPr>
          <p:nvPr/>
        </p:nvPicPr>
        <p:blipFill>
          <a:blip r:embed="rId2"/>
          <a:stretch>
            <a:fillRect/>
          </a:stretch>
        </p:blipFill>
        <p:spPr>
          <a:xfrm>
            <a:off x="428596" y="714356"/>
            <a:ext cx="8336782" cy="5378569"/>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4" name="Picture 2" descr="D:\изображения\все материалы по колористике\Колористика города, лекции по колористике\фактура\9 точ.jpg"/>
          <p:cNvPicPr>
            <a:picLocks noChangeAspect="1" noChangeArrowheads="1"/>
          </p:cNvPicPr>
          <p:nvPr/>
        </p:nvPicPr>
        <p:blipFill>
          <a:blip r:embed="rId2"/>
          <a:srcRect/>
          <a:stretch>
            <a:fillRect/>
          </a:stretch>
        </p:blipFill>
        <p:spPr bwMode="auto">
          <a:xfrm>
            <a:off x="2190750" y="1047750"/>
            <a:ext cx="4762500" cy="47625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98" name="Picture 2" descr="D:\изображения\все материалы по колористике\Колористика города, лекции по колористике\фактура\5.jpg"/>
          <p:cNvPicPr>
            <a:picLocks noChangeAspect="1" noChangeArrowheads="1"/>
          </p:cNvPicPr>
          <p:nvPr/>
        </p:nvPicPr>
        <p:blipFill>
          <a:blip r:embed="rId2"/>
          <a:srcRect/>
          <a:stretch>
            <a:fillRect/>
          </a:stretch>
        </p:blipFill>
        <p:spPr bwMode="auto">
          <a:xfrm>
            <a:off x="2190750" y="1047750"/>
            <a:ext cx="4762500" cy="47625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2" name="Picture 2" descr="D:\изображения\все материалы по колористике\Колористика города, лекции по колористике\фактура\6.jpg"/>
          <p:cNvPicPr>
            <a:picLocks noChangeAspect="1" noChangeArrowheads="1"/>
          </p:cNvPicPr>
          <p:nvPr/>
        </p:nvPicPr>
        <p:blipFill>
          <a:blip r:embed="rId2"/>
          <a:srcRect/>
          <a:stretch>
            <a:fillRect/>
          </a:stretch>
        </p:blipFill>
        <p:spPr bwMode="auto">
          <a:xfrm>
            <a:off x="2190750" y="1047750"/>
            <a:ext cx="4762500" cy="47625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674" name="Picture 2" descr="D:\изображения\все материалы по колористике\img_1329.jpg"/>
          <p:cNvPicPr>
            <a:picLocks noChangeAspect="1" noChangeArrowheads="1"/>
          </p:cNvPicPr>
          <p:nvPr/>
        </p:nvPicPr>
        <p:blipFill>
          <a:blip r:embed="rId2"/>
          <a:srcRect/>
          <a:stretch>
            <a:fillRect/>
          </a:stretch>
        </p:blipFill>
        <p:spPr bwMode="auto">
          <a:xfrm>
            <a:off x="1428728" y="1214422"/>
            <a:ext cx="6350000" cy="42291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9698" name="Picture 2"/>
          <p:cNvPicPr>
            <a:picLocks noChangeAspect="1" noChangeArrowheads="1"/>
          </p:cNvPicPr>
          <p:nvPr/>
        </p:nvPicPr>
        <p:blipFill>
          <a:blip r:embed="rId2"/>
          <a:srcRect/>
          <a:stretch>
            <a:fillRect/>
          </a:stretch>
        </p:blipFill>
        <p:spPr bwMode="auto">
          <a:xfrm>
            <a:off x="571472" y="500042"/>
            <a:ext cx="7884000" cy="5449145"/>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429784"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22" name="Picture 2"/>
          <p:cNvPicPr>
            <a:picLocks noChangeAspect="1" noChangeArrowheads="1"/>
          </p:cNvPicPr>
          <p:nvPr/>
        </p:nvPicPr>
        <p:blipFill>
          <a:blip r:embed="rId2"/>
          <a:srcRect/>
          <a:stretch>
            <a:fillRect/>
          </a:stretch>
        </p:blipFill>
        <p:spPr bwMode="auto">
          <a:xfrm>
            <a:off x="1142976" y="714356"/>
            <a:ext cx="7224714" cy="5124450"/>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1746" name="Picture 2"/>
          <p:cNvPicPr>
            <a:picLocks noChangeAspect="1" noChangeArrowheads="1"/>
          </p:cNvPicPr>
          <p:nvPr/>
        </p:nvPicPr>
        <p:blipFill>
          <a:blip r:embed="rId2"/>
          <a:srcRect/>
          <a:stretch>
            <a:fillRect/>
          </a:stretch>
        </p:blipFill>
        <p:spPr bwMode="auto">
          <a:xfrm>
            <a:off x="642910" y="642918"/>
            <a:ext cx="7899400" cy="5232400"/>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одержимое 2"/>
          <p:cNvSpPr>
            <a:spLocks noGrp="1"/>
          </p:cNvSpPr>
          <p:nvPr>
            <p:ph idx="4294967295"/>
          </p:nvPr>
        </p:nvSpPr>
        <p:spPr>
          <a:xfrm>
            <a:off x="571472" y="500042"/>
            <a:ext cx="7658128" cy="5626121"/>
          </a:xfrm>
        </p:spPr>
        <p:txBody>
          <a:bodyPr>
            <a:normAutofit/>
          </a:bodyPr>
          <a:lstStyle/>
          <a:p>
            <a:pPr algn="ctr">
              <a:buNone/>
            </a:pPr>
            <a:r>
              <a:rPr lang="ru-RU" sz="2400" dirty="0"/>
              <a:t>В зависимости от положения формы в пространстве полихромия может значительно менять свою активность. При увеличении дистанции наблюдения активность полихромии понижается, и ее цвета приобретают холодный оттенок; при уменьшении дистанции активность полихромии возрастает, и ее цвета приобретают теплый оттенок. В свою очередь определенная активность полихромии может говорить о соответствующей дистанции между наблюдателем и воспринимаемой полихромной формой: контрастная теплая полихромия скорее осмысливается как воспринятая с меньшей дистанции, а нюансная холодная полихромия — с большей дистанции.</a:t>
            </a:r>
          </a:p>
          <a:p>
            <a:endParaRPr lang="ru-RU" sz="40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286908"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2770" name="Picture 2"/>
          <p:cNvPicPr>
            <a:picLocks noChangeAspect="1" noChangeArrowheads="1"/>
          </p:cNvPicPr>
          <p:nvPr/>
        </p:nvPicPr>
        <p:blipFill>
          <a:blip r:embed="rId2"/>
          <a:srcRect/>
          <a:stretch>
            <a:fillRect/>
          </a:stretch>
        </p:blipFill>
        <p:spPr bwMode="auto">
          <a:xfrm>
            <a:off x="428596" y="500042"/>
            <a:ext cx="8388000" cy="5514665"/>
          </a:xfrm>
          <a:prstGeom prst="rect">
            <a:avLst/>
          </a:prstGeom>
          <a:noFill/>
          <a:ln w="9525">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3794" name="Picture 2"/>
          <p:cNvPicPr>
            <a:picLocks noChangeAspect="1" noChangeArrowheads="1"/>
          </p:cNvPicPr>
          <p:nvPr/>
        </p:nvPicPr>
        <p:blipFill>
          <a:blip r:embed="rId2"/>
          <a:srcRect/>
          <a:stretch>
            <a:fillRect/>
          </a:stretch>
        </p:blipFill>
        <p:spPr bwMode="auto">
          <a:xfrm>
            <a:off x="785786" y="428604"/>
            <a:ext cx="7670800" cy="518160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D:\Profile\Pictures\Золотое кольцо\IMG_0064.JPG"/>
          <p:cNvPicPr>
            <a:picLocks noChangeAspect="1" noChangeArrowheads="1"/>
          </p:cNvPicPr>
          <p:nvPr/>
        </p:nvPicPr>
        <p:blipFill>
          <a:blip r:embed="rId2" cstate="print"/>
          <a:srcRect/>
          <a:stretch>
            <a:fillRect/>
          </a:stretch>
        </p:blipFill>
        <p:spPr bwMode="auto">
          <a:xfrm>
            <a:off x="857224" y="642918"/>
            <a:ext cx="7223338" cy="541800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4818" name="Picture 2"/>
          <p:cNvPicPr>
            <a:picLocks noChangeAspect="1" noChangeArrowheads="1"/>
          </p:cNvPicPr>
          <p:nvPr/>
        </p:nvPicPr>
        <p:blipFill>
          <a:blip r:embed="rId2"/>
          <a:srcRect/>
          <a:stretch>
            <a:fillRect/>
          </a:stretch>
        </p:blipFill>
        <p:spPr bwMode="auto">
          <a:xfrm>
            <a:off x="1071538" y="500042"/>
            <a:ext cx="6667500" cy="4886325"/>
          </a:xfrm>
          <a:prstGeom prst="rect">
            <a:avLst/>
          </a:prstGeom>
          <a:noFill/>
          <a:ln w="9525">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5842" name="Picture 2"/>
          <p:cNvPicPr>
            <a:picLocks noChangeAspect="1" noChangeArrowheads="1"/>
          </p:cNvPicPr>
          <p:nvPr/>
        </p:nvPicPr>
        <p:blipFill>
          <a:blip r:embed="rId2"/>
          <a:srcRect/>
          <a:stretch>
            <a:fillRect/>
          </a:stretch>
        </p:blipFill>
        <p:spPr bwMode="auto">
          <a:xfrm>
            <a:off x="2214546" y="285728"/>
            <a:ext cx="4638675" cy="5753100"/>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6866" name="Picture 2"/>
          <p:cNvPicPr>
            <a:picLocks noChangeAspect="1" noChangeArrowheads="1"/>
          </p:cNvPicPr>
          <p:nvPr/>
        </p:nvPicPr>
        <p:blipFill>
          <a:blip r:embed="rId2"/>
          <a:srcRect/>
          <a:stretch>
            <a:fillRect/>
          </a:stretch>
        </p:blipFill>
        <p:spPr bwMode="auto">
          <a:xfrm>
            <a:off x="2500298" y="214290"/>
            <a:ext cx="3819525" cy="5753100"/>
          </a:xfrm>
          <a:prstGeom prst="rect">
            <a:avLst/>
          </a:prstGeom>
          <a:noFill/>
          <a:ln w="9525">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7890" name="Picture 2"/>
          <p:cNvPicPr>
            <a:picLocks noChangeAspect="1" noChangeArrowheads="1"/>
          </p:cNvPicPr>
          <p:nvPr/>
        </p:nvPicPr>
        <p:blipFill>
          <a:blip r:embed="rId2"/>
          <a:srcRect/>
          <a:stretch>
            <a:fillRect/>
          </a:stretch>
        </p:blipFill>
        <p:spPr bwMode="auto">
          <a:xfrm>
            <a:off x="500034" y="500042"/>
            <a:ext cx="8172000" cy="5464259"/>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286908"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одержимое 2"/>
          <p:cNvSpPr>
            <a:spLocks noGrp="1"/>
          </p:cNvSpPr>
          <p:nvPr>
            <p:ph idx="4294967295"/>
          </p:nvPr>
        </p:nvSpPr>
        <p:spPr>
          <a:xfrm>
            <a:off x="285720" y="642918"/>
            <a:ext cx="8572560" cy="5483245"/>
          </a:xfrm>
        </p:spPr>
        <p:txBody>
          <a:bodyPr>
            <a:normAutofit/>
          </a:bodyPr>
          <a:lstStyle/>
          <a:p>
            <a:pPr algn="ctr">
              <a:buNone/>
            </a:pPr>
            <a:r>
              <a:rPr lang="ru-RU" sz="3600" b="1" dirty="0"/>
              <a:t>Возможные случаи действия полихромии в объемной форме — кубе или параллелепипеде — </a:t>
            </a:r>
            <a:r>
              <a:rPr lang="ru-RU" sz="3600" b="1" dirty="0" smtClean="0"/>
              <a:t>таковы:</a:t>
            </a:r>
            <a:endParaRPr lang="ru-RU" sz="2400" dirty="0" smtClean="0"/>
          </a:p>
          <a:p>
            <a:pPr algn="ctr">
              <a:buNone/>
            </a:pPr>
            <a:endParaRPr lang="ru-RU" sz="2400" dirty="0" smtClean="0"/>
          </a:p>
          <a:p>
            <a:endParaRPr lang="ru-RU" sz="18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9286908" cy="70009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785786" y="571480"/>
            <a:ext cx="4429156" cy="1815882"/>
          </a:xfrm>
          <a:prstGeom prst="rect">
            <a:avLst/>
          </a:prstGeom>
        </p:spPr>
        <p:txBody>
          <a:bodyPr wrap="square">
            <a:spAutoFit/>
          </a:bodyPr>
          <a:lstStyle/>
          <a:p>
            <a:pPr lvl="0" algn="ctr"/>
            <a:r>
              <a:rPr lang="ru-RU" sz="2800" b="1" dirty="0" smtClean="0">
                <a:solidFill>
                  <a:prstClr val="black"/>
                </a:solidFill>
              </a:rPr>
              <a:t>  полихромия развивается в плоскости грани и воспринимается как рельеф</a:t>
            </a:r>
          </a:p>
        </p:txBody>
      </p:sp>
      <p:pic>
        <p:nvPicPr>
          <p:cNvPr id="38915" name="Picture 3" descr="D:\изображения\все материалы по колористике\Колористика города, лекции по колористике\материалы для лекций по колористике\image574.jpg"/>
          <p:cNvPicPr>
            <a:picLocks noChangeAspect="1" noChangeArrowheads="1"/>
          </p:cNvPicPr>
          <p:nvPr/>
        </p:nvPicPr>
        <p:blipFill>
          <a:blip r:embed="rId2"/>
          <a:srcRect/>
          <a:stretch>
            <a:fillRect/>
          </a:stretch>
        </p:blipFill>
        <p:spPr bwMode="auto">
          <a:xfrm>
            <a:off x="2285984" y="2643182"/>
            <a:ext cx="1857388" cy="3842872"/>
          </a:xfrm>
          <a:prstGeom prst="rect">
            <a:avLst/>
          </a:prstGeom>
          <a:noFill/>
        </p:spPr>
      </p:pic>
      <p:pic>
        <p:nvPicPr>
          <p:cNvPr id="38916" name="Picture 4"/>
          <p:cNvPicPr>
            <a:picLocks noChangeAspect="1" noChangeArrowheads="1"/>
          </p:cNvPicPr>
          <p:nvPr/>
        </p:nvPicPr>
        <p:blipFill>
          <a:blip r:embed="rId3"/>
          <a:srcRect/>
          <a:stretch>
            <a:fillRect/>
          </a:stretch>
        </p:blipFill>
        <p:spPr bwMode="auto">
          <a:xfrm>
            <a:off x="5786446" y="1357298"/>
            <a:ext cx="2490795" cy="5015023"/>
          </a:xfrm>
          <a:prstGeom prst="rect">
            <a:avLst/>
          </a:prstGeom>
          <a:noFill/>
          <a:ln w="9525">
            <a:noFill/>
            <a:miter lim="800000"/>
            <a:headEnd/>
            <a:tailEnd/>
          </a:ln>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Заголовок 3"/>
          <p:cNvSpPr>
            <a:spLocks noGrp="1"/>
          </p:cNvSpPr>
          <p:nvPr>
            <p:ph type="title"/>
          </p:nvPr>
        </p:nvSpPr>
        <p:spPr/>
        <p:txBody>
          <a:bodyPr>
            <a:normAutofit/>
          </a:bodyPr>
          <a:lstStyle/>
          <a:p>
            <a:r>
              <a:rPr lang="ru-RU" sz="2400" b="1" dirty="0" smtClean="0">
                <a:solidFill>
                  <a:schemeClr val="bg1"/>
                </a:solidFill>
              </a:rPr>
              <a:t>ЦВЕТОВАЯ КОМПОЗИЦИЯ В ГРАФИЧЕСКОМ ИСПОЛНЕНИИ И ЕЁ МОДЕЛЬ</a:t>
            </a:r>
            <a:endParaRPr lang="ru-RU" sz="2400" b="1" dirty="0">
              <a:solidFill>
                <a:schemeClr val="bg1"/>
              </a:solidFill>
            </a:endParaRPr>
          </a:p>
        </p:txBody>
      </p:sp>
      <p:pic>
        <p:nvPicPr>
          <p:cNvPr id="6" name="Содержимое 5" descr="бью.PNG"/>
          <p:cNvPicPr>
            <a:picLocks noGrp="1" noChangeAspect="1"/>
          </p:cNvPicPr>
          <p:nvPr>
            <p:ph idx="1"/>
          </p:nvPr>
        </p:nvPicPr>
        <p:blipFill>
          <a:blip r:embed="rId2"/>
          <a:srcRect b="15668"/>
          <a:stretch>
            <a:fillRect/>
          </a:stretch>
        </p:blipFill>
        <p:spPr>
          <a:xfrm>
            <a:off x="1571604" y="1785926"/>
            <a:ext cx="5487789" cy="3214710"/>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858000"/>
          </a:xfrm>
          <a:prstGeom prst="rect">
            <a:avLst/>
          </a:prstGeom>
          <a:solidFill>
            <a:schemeClr val="bg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2400" b="1" dirty="0" smtClean="0">
                <a:solidFill>
                  <a:schemeClr val="bg1"/>
                </a:solidFill>
              </a:rPr>
              <a:t>ОЩУЩЕНИЕ РЕЛЬЕФА ПОЛИХРОМНОЙ ПЛОСКОСТИ</a:t>
            </a:r>
            <a:endParaRPr lang="ru-RU" sz="2400" b="1" dirty="0">
              <a:solidFill>
                <a:schemeClr val="bg1"/>
              </a:solidFill>
            </a:endParaRPr>
          </a:p>
        </p:txBody>
      </p:sp>
      <p:pic>
        <p:nvPicPr>
          <p:cNvPr id="5" name="Содержимое 4" descr="й.PNG"/>
          <p:cNvPicPr>
            <a:picLocks noGrp="1" noChangeAspect="1"/>
          </p:cNvPicPr>
          <p:nvPr>
            <p:ph idx="1"/>
          </p:nvPr>
        </p:nvPicPr>
        <p:blipFill>
          <a:blip r:embed="rId2"/>
          <a:srcRect b="22924"/>
          <a:stretch>
            <a:fillRect/>
          </a:stretch>
        </p:blipFill>
        <p:spPr>
          <a:xfrm>
            <a:off x="1571604" y="1928802"/>
            <a:ext cx="6143838" cy="2928958"/>
          </a:xfr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r>
              <a:rPr lang="ru-RU" sz="2400" b="1" dirty="0" smtClean="0">
                <a:solidFill>
                  <a:schemeClr val="bg1"/>
                </a:solidFill>
              </a:rPr>
              <a:t>ЦВЕТОВАЯ КОМПОЗИЦИЯ СОЗДАЁТ ОЩУЩЕНИЕ ОБЪЁМА, ПОМЕЩЁННОГО НА ОСНОВАНИЕ </a:t>
            </a:r>
            <a:endParaRPr lang="ru-RU" sz="2400" b="1" dirty="0">
              <a:solidFill>
                <a:schemeClr val="bg1"/>
              </a:solidFill>
            </a:endParaRPr>
          </a:p>
        </p:txBody>
      </p:sp>
      <p:pic>
        <p:nvPicPr>
          <p:cNvPr id="5" name="Содержимое 4" descr="уепае.PNG"/>
          <p:cNvPicPr>
            <a:picLocks noGrp="1" noChangeAspect="1"/>
          </p:cNvPicPr>
          <p:nvPr>
            <p:ph idx="1"/>
          </p:nvPr>
        </p:nvPicPr>
        <p:blipFill>
          <a:blip r:embed="rId2"/>
          <a:srcRect b="22275"/>
          <a:stretch>
            <a:fillRect/>
          </a:stretch>
        </p:blipFill>
        <p:spPr>
          <a:xfrm>
            <a:off x="1500165" y="2000240"/>
            <a:ext cx="6029367" cy="2928958"/>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dirty="0"/>
          </a:p>
        </p:txBody>
      </p:sp>
      <p:sp>
        <p:nvSpPr>
          <p:cNvPr id="6" name="Содержимое 5"/>
          <p:cNvSpPr>
            <a:spLocks noGrp="1"/>
          </p:cNvSpPr>
          <p:nvPr>
            <p:ph idx="1"/>
          </p:nvPr>
        </p:nvSpPr>
        <p:spPr/>
        <p:txBody>
          <a:bodyPr/>
          <a:lstStyle/>
          <a:p>
            <a:endParaRPr lang="ru-RU" dirty="0"/>
          </a:p>
        </p:txBody>
      </p:sp>
      <p:sp>
        <p:nvSpPr>
          <p:cNvPr id="2" name="Прямоугольник 1"/>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p>
        </p:txBody>
      </p:sp>
      <p:pic>
        <p:nvPicPr>
          <p:cNvPr id="39938" name="Picture 2" descr="D:\изображения\все материалы по колористике\Колористика города, лекции по колористике\материалы для лекций по колористике\image570.jpg"/>
          <p:cNvPicPr>
            <a:picLocks noChangeAspect="1" noChangeArrowheads="1"/>
          </p:cNvPicPr>
          <p:nvPr/>
        </p:nvPicPr>
        <p:blipFill>
          <a:blip r:embed="rId2"/>
          <a:srcRect b="50000"/>
          <a:stretch>
            <a:fillRect/>
          </a:stretch>
        </p:blipFill>
        <p:spPr bwMode="auto">
          <a:xfrm>
            <a:off x="5357818" y="1643050"/>
            <a:ext cx="2900380" cy="3000397"/>
          </a:xfrm>
          <a:prstGeom prst="rect">
            <a:avLst/>
          </a:prstGeom>
          <a:noFill/>
        </p:spPr>
      </p:pic>
      <p:sp>
        <p:nvSpPr>
          <p:cNvPr id="7" name="Текст 6"/>
          <p:cNvSpPr>
            <a:spLocks noGrp="1"/>
          </p:cNvSpPr>
          <p:nvPr>
            <p:ph type="body" sz="half" idx="2"/>
          </p:nvPr>
        </p:nvSpPr>
        <p:spPr>
          <a:xfrm>
            <a:off x="457200" y="500042"/>
            <a:ext cx="4043362" cy="5626121"/>
          </a:xfrm>
        </p:spPr>
        <p:txBody>
          <a:bodyPr>
            <a:noAutofit/>
          </a:bodyPr>
          <a:lstStyle/>
          <a:p>
            <a:r>
              <a:rPr lang="ru-RU" sz="2400" b="1" dirty="0" smtClean="0">
                <a:solidFill>
                  <a:prstClr val="black"/>
                </a:solidFill>
              </a:rPr>
              <a:t>полихромия развивается в двух смежных гранях, переходя ребро между ними; ее пространственное действие обнаруживается одновременно в двух перпендикулярных направлениях, и элемент формы, несущей эту полихромию, может восприниматься самостоятельным объемом, утопленным в основную форму</a:t>
            </a:r>
            <a:endParaRPr lang="ru-RU" sz="2400" b="1" dirty="0" smtClean="0"/>
          </a:p>
          <a:p>
            <a:endParaRPr lang="ru-RU"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42" name="Picture 2" descr="D:\изображения\все материалы по колористике\SGSFOT08.jpg"/>
          <p:cNvPicPr>
            <a:picLocks noGrp="1" noChangeAspect="1" noChangeArrowheads="1"/>
          </p:cNvPicPr>
          <p:nvPr>
            <p:ph type="pic" idx="4294967295"/>
          </p:nvPr>
        </p:nvPicPr>
        <p:blipFill>
          <a:blip r:embed="rId2"/>
          <a:srcRect t="21627" b="21627"/>
          <a:stretch>
            <a:fillRect/>
          </a:stretch>
        </p:blipFill>
        <p:spPr bwMode="auto">
          <a:xfrm>
            <a:off x="1357290" y="642918"/>
            <a:ext cx="6572252" cy="4929189"/>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5" name="Прямоугольник 4"/>
          <p:cNvSpPr/>
          <p:nvPr/>
        </p:nvSpPr>
        <p:spPr>
          <a:xfrm>
            <a:off x="0" y="0"/>
            <a:ext cx="9286908"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Текст 3"/>
          <p:cNvSpPr>
            <a:spLocks noGrp="1"/>
          </p:cNvSpPr>
          <p:nvPr>
            <p:ph type="body" sz="half" idx="2"/>
          </p:nvPr>
        </p:nvSpPr>
        <p:spPr>
          <a:xfrm>
            <a:off x="457200" y="357166"/>
            <a:ext cx="4757742" cy="5768997"/>
          </a:xfrm>
        </p:spPr>
        <p:txBody>
          <a:bodyPr>
            <a:noAutofit/>
          </a:bodyPr>
          <a:lstStyle/>
          <a:p>
            <a:r>
              <a:rPr lang="ru-RU" sz="2800" b="1" dirty="0" smtClean="0"/>
              <a:t>полихромия развивается на стыке трех смежных граней, ее пространственное действие проявляется одновременно в трех перпендикулярных направлениях; элемент формы, отмеченный этой полихромией, воспринимается самостоятельным объемным элементом, находящимся на одной из вершин параллелепипеда</a:t>
            </a:r>
            <a:endParaRPr lang="ru-RU" sz="2800" b="1" dirty="0"/>
          </a:p>
        </p:txBody>
      </p:sp>
      <p:pic>
        <p:nvPicPr>
          <p:cNvPr id="40963" name="Picture 3" descr="D:\изображения\все материалы по колористике\Колористика города, лекции по колористике\материалы для лекций по колористике\image570.jpg"/>
          <p:cNvPicPr>
            <a:picLocks noGrp="1" noChangeAspect="1" noChangeArrowheads="1"/>
          </p:cNvPicPr>
          <p:nvPr>
            <p:ph idx="1"/>
          </p:nvPr>
        </p:nvPicPr>
        <p:blipFill>
          <a:blip r:embed="rId2"/>
          <a:srcRect t="49668"/>
          <a:stretch>
            <a:fillRect/>
          </a:stretch>
        </p:blipFill>
        <p:spPr bwMode="auto">
          <a:xfrm>
            <a:off x="5286380" y="1714488"/>
            <a:ext cx="2989290" cy="3112904"/>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358346"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одержимое 2"/>
          <p:cNvSpPr>
            <a:spLocks noGrp="1"/>
          </p:cNvSpPr>
          <p:nvPr>
            <p:ph idx="4294967295"/>
          </p:nvPr>
        </p:nvSpPr>
        <p:spPr>
          <a:xfrm>
            <a:off x="571472" y="571480"/>
            <a:ext cx="8072494" cy="5554683"/>
          </a:xfrm>
        </p:spPr>
        <p:txBody>
          <a:bodyPr>
            <a:normAutofit/>
          </a:bodyPr>
          <a:lstStyle/>
          <a:p>
            <a:pPr algn="ctr">
              <a:buNone/>
            </a:pPr>
            <a:r>
              <a:rPr lang="ru-RU" sz="2000" dirty="0"/>
              <a:t>Цветовая среда, создаваемая архитектором-дизайнером, во многом зависит от свойств материально-пространственного окружения, которое является своеобразным каркасом, обуславливающим структуру и динамику этой среды. Материально- пространственное окружение может быть относительно монолитным или </a:t>
            </a:r>
            <a:r>
              <a:rPr lang="ru-RU" sz="2000" dirty="0" smtClean="0"/>
              <a:t>пространственным</a:t>
            </a:r>
            <a:r>
              <a:rPr lang="ru-RU" sz="2000" dirty="0"/>
              <a:t>, и это обстоятельство предполагает монохромность или полихромность создаваемой цветовой среды. </a:t>
            </a:r>
            <a:r>
              <a:rPr lang="ru-RU" sz="2000" dirty="0" smtClean="0"/>
              <a:t> </a:t>
            </a:r>
            <a:r>
              <a:rPr lang="ru-RU" sz="2000" dirty="0"/>
              <a:t>Монолитные формы скорее предполагают </a:t>
            </a:r>
            <a:r>
              <a:rPr lang="ru-RU" sz="2000" dirty="0" smtClean="0"/>
              <a:t>монохромию </a:t>
            </a:r>
            <a:r>
              <a:rPr lang="ru-RU" sz="2000" dirty="0"/>
              <a:t>или полихромию низкой активности, формы средней расчлененности — наиболее активную полихромию, а формы значительно расчлененные, как бы растворяющиеся в пространстве, снова предполагают низкую активность полихромии, приближающуюся к монохромии. Это — подтверждение аксиомы "цвет— свойство формы".</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p:cNvPicPr>
            <a:picLocks noChangeAspect="1" noChangeArrowheads="1"/>
          </p:cNvPicPr>
          <p:nvPr/>
        </p:nvPicPr>
        <p:blipFill>
          <a:blip r:embed="rId2"/>
          <a:srcRect/>
          <a:stretch>
            <a:fillRect/>
          </a:stretch>
        </p:blipFill>
        <p:spPr bwMode="auto">
          <a:xfrm>
            <a:off x="1500166" y="642918"/>
            <a:ext cx="6070611" cy="5295976"/>
          </a:xfrm>
          <a:prstGeom prst="rect">
            <a:avLst/>
          </a:prstGeom>
          <a:noFill/>
          <a:ln w="9525">
            <a:noFill/>
            <a:miter lim="800000"/>
            <a:headEnd/>
            <a:tailEnd/>
          </a:ln>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358346"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p:cNvPicPr>
            <a:picLocks noChangeAspect="1" noChangeArrowheads="1"/>
          </p:cNvPicPr>
          <p:nvPr/>
        </p:nvPicPr>
        <p:blipFill>
          <a:blip r:embed="rId2"/>
          <a:srcRect/>
          <a:stretch>
            <a:fillRect/>
          </a:stretch>
        </p:blipFill>
        <p:spPr bwMode="auto">
          <a:xfrm>
            <a:off x="2786050" y="785794"/>
            <a:ext cx="3714776" cy="5573502"/>
          </a:xfrm>
          <a:prstGeom prst="rect">
            <a:avLst/>
          </a:prstGeom>
          <a:noFill/>
          <a:ln w="9525">
            <a:noFill/>
            <a:miter lim="800000"/>
            <a:headEnd/>
            <a:tailEnd/>
          </a:ln>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286908" cy="707233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Autofit/>
          </a:bodyPr>
          <a:lstStyle/>
          <a:p>
            <a:r>
              <a:rPr lang="ru-RU" sz="4000" dirty="0" smtClean="0"/>
              <a:t>Виды объектов архитектурно-колористического проектирования.</a:t>
            </a:r>
            <a:endParaRPr lang="ru-RU" sz="4000" dirty="0"/>
          </a:p>
        </p:txBody>
      </p:sp>
      <p:sp>
        <p:nvSpPr>
          <p:cNvPr id="3" name="Содержимое 2"/>
          <p:cNvSpPr>
            <a:spLocks noGrp="1"/>
          </p:cNvSpPr>
          <p:nvPr>
            <p:ph idx="1"/>
          </p:nvPr>
        </p:nvSpPr>
        <p:spPr/>
        <p:txBody>
          <a:bodyPr/>
          <a:lstStyle/>
          <a:p>
            <a:r>
              <a:rPr lang="ru-RU" dirty="0" smtClean="0"/>
              <a:t>Здание</a:t>
            </a:r>
          </a:p>
          <a:p>
            <a:r>
              <a:rPr lang="ru-RU" dirty="0" smtClean="0"/>
              <a:t>Улица</a:t>
            </a:r>
          </a:p>
          <a:p>
            <a:r>
              <a:rPr lang="ru-RU" dirty="0" smtClean="0"/>
              <a:t>Площадь</a:t>
            </a:r>
          </a:p>
          <a:p>
            <a:r>
              <a:rPr lang="ru-RU" dirty="0" smtClean="0"/>
              <a:t>Ансамбль</a:t>
            </a:r>
          </a:p>
          <a:p>
            <a:r>
              <a:rPr lang="ru-RU" dirty="0" smtClean="0"/>
              <a:t>Район</a:t>
            </a:r>
          </a:p>
          <a:p>
            <a:r>
              <a:rPr lang="ru-RU" dirty="0" smtClean="0"/>
              <a:t>Город</a:t>
            </a:r>
          </a:p>
          <a:p>
            <a:endParaRPr lang="ru-RU" dirty="0" smtClean="0"/>
          </a:p>
          <a:p>
            <a:endParaRPr lang="ru-R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266" name="Picture 2" descr="D:\изображения\все материалы по колористике\SGSFOT04.jpg"/>
          <p:cNvPicPr>
            <a:picLocks noChangeAspect="1" noChangeArrowheads="1"/>
          </p:cNvPicPr>
          <p:nvPr/>
        </p:nvPicPr>
        <p:blipFill>
          <a:blip r:embed="rId2"/>
          <a:srcRect/>
          <a:stretch>
            <a:fillRect/>
          </a:stretch>
        </p:blipFill>
        <p:spPr bwMode="auto">
          <a:xfrm>
            <a:off x="1571604" y="1071546"/>
            <a:ext cx="6262489" cy="4467242"/>
          </a:xfrm>
          <a:prstGeom prst="rect">
            <a:avLst/>
          </a:prstGeom>
          <a:noFill/>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789</TotalTime>
  <Words>762</Words>
  <Application>Microsoft Office PowerPoint</Application>
  <PresentationFormat>Экран (4:3)</PresentationFormat>
  <Paragraphs>39</Paragraphs>
  <Slides>84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84</vt:i4>
      </vt:variant>
    </vt:vector>
  </HeadingPairs>
  <TitlesOfParts>
    <vt:vector size="85" baseType="lpstr">
      <vt:lpstr>Тема Office</vt:lpstr>
      <vt:lpstr>ЯВЛЕНИЕ ХРОМАТИЧЕСКОЙ СТЕРЕОСКОПИИ </vt:lpstr>
      <vt:lpstr>Пространственные свойства цвета</vt:lpstr>
      <vt:lpstr>Слайд 3</vt:lpstr>
      <vt:lpstr>Слайд 4</vt:lpstr>
      <vt:lpstr>Слайд 5</vt:lpstr>
      <vt:lpstr>Слайд 6</vt:lpstr>
      <vt:lpstr>Слайд 7</vt:lpstr>
      <vt:lpstr>Слайд 8</vt:lpstr>
      <vt:lpstr>Слайд 9</vt:lpstr>
      <vt:lpstr>Слайд 10</vt:lpstr>
      <vt:lpstr>Академия музыкальных искусств в Испании г.Дилбеке </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Пешеходная улица в Ганчжоу.</vt:lpstr>
      <vt:lpstr>Музей .  Китай.</vt:lpstr>
      <vt:lpstr>Слайд 30</vt:lpstr>
      <vt:lpstr>Луис Барраган </vt:lpstr>
      <vt:lpstr>Слайд 32</vt:lpstr>
      <vt:lpstr>Слайд 33</vt:lpstr>
      <vt:lpstr>Слайд 34</vt:lpstr>
      <vt:lpstr>Слайд 35</vt:lpstr>
      <vt:lpstr>Слайд 36</vt:lpstr>
      <vt:lpstr>Офисное здание Швеция г. Гётеборг</vt:lpstr>
      <vt:lpstr>Слайд 38</vt:lpstr>
      <vt:lpstr>Слайд 39</vt:lpstr>
      <vt:lpstr>Слайд 40</vt:lpstr>
      <vt:lpstr>Слайд 41</vt:lpstr>
      <vt:lpstr>Слайд 42</vt:lpstr>
      <vt:lpstr>Доменик Кулон  школа</vt:lpstr>
      <vt:lpstr>Слайд 44</vt:lpstr>
      <vt:lpstr>Слайд 45</vt:lpstr>
      <vt:lpstr>Слайд 46</vt:lpstr>
      <vt:lpstr>Слайд 47</vt:lpstr>
      <vt:lpstr>Слайд 48</vt:lpstr>
      <vt:lpstr>Слайд 49</vt:lpstr>
      <vt:lpstr>Слайд 50</vt:lpstr>
      <vt:lpstr>Слайд 51</vt:lpstr>
      <vt:lpstr>Слайд 52</vt:lpstr>
      <vt:lpstr>МЕДИЦИНСКИЙ ЦЕНТР ЗАБОЛЕВАНИЯ КРОВИ  ПОЛЬША</vt:lpstr>
      <vt:lpstr>КЛИНЬЯНКУР-ЦЕНТР УНИВЕРСИТЕТА СОРБОННЫ, ФРАНЦИЯ</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ЦВЕТОВАЯ КОМПОЗИЦИЯ В ГРАФИЧЕСКОМ ИСПОЛНЕНИИ И ЕЁ МОДЕЛЬ</vt:lpstr>
      <vt:lpstr>ОЩУЩЕНИЕ РЕЛЬЕФА ПОЛИХРОМНОЙ ПЛОСКОСТИ</vt:lpstr>
      <vt:lpstr>ЦВЕТОВАЯ КОМПОЗИЦИЯ СОЗДАЁТ ОЩУЩЕНИЕ ОБЪЁМА, ПОМЕЩЁННОГО НА ОСНОВАНИЕ </vt:lpstr>
      <vt:lpstr>Слайд 79</vt:lpstr>
      <vt:lpstr>Слайд 80</vt:lpstr>
      <vt:lpstr>Слайд 81</vt:lpstr>
      <vt:lpstr>Слайд 82</vt:lpstr>
      <vt:lpstr>Слайд 83</vt:lpstr>
      <vt:lpstr>Виды объектов архитектурно-колористического проектирования.</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Пространственные свойства цвета.</dc:title>
  <dc:creator>User</dc:creator>
  <cp:lastModifiedBy>Евгения</cp:lastModifiedBy>
  <cp:revision>84</cp:revision>
  <dcterms:created xsi:type="dcterms:W3CDTF">2013-11-15T16:17:16Z</dcterms:created>
  <dcterms:modified xsi:type="dcterms:W3CDTF">2017-10-12T18:27:59Z</dcterms:modified>
</cp:coreProperties>
</file>