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6" r:id="rId21"/>
    <p:sldId id="277" r:id="rId22"/>
    <p:sldId id="278" r:id="rId23"/>
    <p:sldId id="279"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301" r:id="rId43"/>
    <p:sldId id="302" r:id="rId4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8" d="100"/>
          <a:sy n="98" d="100"/>
        </p:scale>
        <p:origin x="-27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3B5412E-4989-4E0E-90F1-4F2BA0C7916E}" type="datetimeFigureOut">
              <a:rPr lang="en-US"/>
              <a:pPr>
                <a:defRPr/>
              </a:pPr>
              <a:t>9/11/2020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27191EC-3866-4159-907C-36BDEFCCC1EE}" type="slidenum">
              <a:rPr lang="en-US" altLang="ru-RU"/>
              <a:pPr/>
              <a:t>‹#›</a:t>
            </a:fld>
            <a:endParaRPr lang="en-US" alt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88B0180-F92D-43B4-8B15-969367E991AE}" type="datetimeFigureOut">
              <a:rPr lang="en-US"/>
              <a:pPr>
                <a:defRPr/>
              </a:pPr>
              <a:t>9/11/2020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FA7BDDB-5252-4B81-B55D-8D93E7A98BA2}" type="slidenum">
              <a:rPr lang="en-US" altLang="ru-RU"/>
              <a:pPr/>
              <a:t>‹#›</a:t>
            </a:fld>
            <a:endParaRPr lang="en-US" alt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3988F47-C0DE-4F77-B7F8-87BA12281442}" type="datetimeFigureOut">
              <a:rPr lang="en-US"/>
              <a:pPr>
                <a:defRPr/>
              </a:pPr>
              <a:t>9/11/2020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5C58AB9-CB74-46F0-A27B-A5652CC5DFFB}" type="slidenum">
              <a:rPr lang="en-US" altLang="ru-RU"/>
              <a:pPr/>
              <a:t>‹#›</a:t>
            </a:fld>
            <a:endParaRPr lang="en-US" alt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151B6AE-8361-4CF1-8C14-D724B06E8B1E}" type="datetimeFigureOut">
              <a:rPr lang="en-US"/>
              <a:pPr>
                <a:defRPr/>
              </a:pPr>
              <a:t>9/11/2020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63CBFB4-2EF5-4891-B2B8-8E40BDF1F01D}" type="slidenum">
              <a:rPr lang="en-US" altLang="ru-RU"/>
              <a:pPr/>
              <a:t>‹#›</a:t>
            </a:fld>
            <a:endParaRPr lang="en-US" alt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E32A942-E662-4B78-BCDC-515684BC2C11}" type="datetimeFigureOut">
              <a:rPr lang="en-US"/>
              <a:pPr>
                <a:defRPr/>
              </a:pPr>
              <a:t>9/11/2020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FF4F934-6D7D-483D-AFC0-F2838348FAE1}" type="slidenum">
              <a:rPr lang="en-US" altLang="ru-RU"/>
              <a:pPr/>
              <a:t>‹#›</a:t>
            </a:fld>
            <a:endParaRPr lang="en-US" alt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FDD9A8A-DD4C-45F3-9AA8-D2CA95337617}" type="datetimeFigureOut">
              <a:rPr lang="en-US"/>
              <a:pPr>
                <a:defRPr/>
              </a:pPr>
              <a:t>9/11/2020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87E4909-AEC4-4BEF-B4E7-C90C91C41685}" type="slidenum">
              <a:rPr lang="en-US" altLang="ru-RU"/>
              <a:pPr/>
              <a:t>‹#›</a:t>
            </a:fld>
            <a:endParaRPr lang="en-US" alt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15200C1-1C8F-4C01-8D48-1B92C8BEA397}" type="datetimeFigureOut">
              <a:rPr lang="en-US"/>
              <a:pPr>
                <a:defRPr/>
              </a:pPr>
              <a:t>9/11/2020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4AE8CB5-49D9-4AB1-BE83-33A32D2DCE28}" type="slidenum">
              <a:rPr lang="en-US" altLang="ru-RU"/>
              <a:pPr/>
              <a:t>‹#›</a:t>
            </a:fld>
            <a:endParaRPr lang="en-US" alt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F2A49E2-5004-40B9-8437-0F48BB63FC1D}" type="datetimeFigureOut">
              <a:rPr lang="en-US"/>
              <a:pPr>
                <a:defRPr/>
              </a:pPr>
              <a:t>9/11/2020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2D33A7A6-8285-44E8-ABB1-CE20E48056A3}" type="slidenum">
              <a:rPr lang="en-US" altLang="ru-RU"/>
              <a:pPr/>
              <a:t>‹#›</a:t>
            </a:fld>
            <a:endParaRPr lang="en-US" alt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C2BAB66-7DF4-418A-B808-CFEC4F95E624}" type="datetimeFigureOut">
              <a:rPr lang="en-US"/>
              <a:pPr>
                <a:defRPr/>
              </a:pPr>
              <a:t>9/11/2020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CD79B8B0-EB36-4C5F-92E7-DD899ADE9ECB}" type="slidenum">
              <a:rPr lang="en-US" altLang="ru-RU"/>
              <a:pPr/>
              <a:t>‹#›</a:t>
            </a:fld>
            <a:endParaRPr lang="en-US" alt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A49059C-7297-4831-8D19-D9A9BBA76AAA}" type="datetimeFigureOut">
              <a:rPr lang="en-US"/>
              <a:pPr>
                <a:defRPr/>
              </a:pPr>
              <a:t>9/11/2020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7A9466E-2150-44A8-BA0F-39B78F47741C}" type="slidenum">
              <a:rPr lang="en-US" altLang="ru-RU"/>
              <a:pPr/>
              <a:t>‹#›</a:t>
            </a:fld>
            <a:endParaRPr lang="en-US" alt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F787A51-1153-4C46-A46E-C69B27E0FD94}" type="datetimeFigureOut">
              <a:rPr lang="en-US"/>
              <a:pPr>
                <a:defRPr/>
              </a:pPr>
              <a:t>9/11/2020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C365C0F-98C3-41DE-A143-0BD63205713D}" type="slidenum">
              <a:rPr lang="en-US" altLang="ru-RU"/>
              <a:pPr/>
              <a:t>‹#›</a:t>
            </a:fld>
            <a:endParaRPr lang="en-US" alt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ru-RU"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ru-RU" smtClean="0"/>
              <a:t>Click to edit Master text styles</a:t>
            </a:r>
          </a:p>
          <a:p>
            <a:pPr lvl="1"/>
            <a:r>
              <a:rPr lang="en-US" altLang="ru-RU" smtClean="0"/>
              <a:t>Second level</a:t>
            </a:r>
          </a:p>
          <a:p>
            <a:pPr lvl="2"/>
            <a:r>
              <a:rPr lang="en-US" altLang="ru-RU" smtClean="0"/>
              <a:t>Third level</a:t>
            </a:r>
          </a:p>
          <a:p>
            <a:pPr lvl="3"/>
            <a:r>
              <a:rPr lang="en-US" altLang="ru-RU" smtClean="0"/>
              <a:t>Fourth level</a:t>
            </a:r>
          </a:p>
          <a:p>
            <a:pPr lvl="4"/>
            <a:r>
              <a:rPr lang="en-US" altLang="ru-RU"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21BE96A1-E5CD-44DE-8957-42D5816AD877}" type="datetimeFigureOut">
              <a:rPr lang="en-US"/>
              <a:pPr>
                <a:defRPr/>
              </a:pPr>
              <a:t>9/11/2020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BE78A22E-95D5-4154-8691-10C9BC448B07}" type="slidenum">
              <a:rPr lang="en-US" altLang="ru-RU"/>
              <a:pPr/>
              <a:t>‹#›</a:t>
            </a:fld>
            <a:endParaRPr lang="en-US" alt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Заголовок 1"/>
          <p:cNvSpPr>
            <a:spLocks noGrp="1"/>
          </p:cNvSpPr>
          <p:nvPr>
            <p:ph type="ctrTitle" idx="4294967295"/>
          </p:nvPr>
        </p:nvSpPr>
        <p:spPr>
          <a:xfrm>
            <a:off x="500063" y="785813"/>
            <a:ext cx="8215312" cy="5214937"/>
          </a:xfrm>
          <a:solidFill>
            <a:schemeClr val="bg1"/>
          </a:solidFill>
        </p:spPr>
        <p:style>
          <a:lnRef idx="1">
            <a:schemeClr val="accent4"/>
          </a:lnRef>
          <a:fillRef idx="2">
            <a:schemeClr val="accent4"/>
          </a:fillRef>
          <a:effectRef idx="1">
            <a:schemeClr val="accent4"/>
          </a:effectRef>
          <a:fontRef idx="minor">
            <a:schemeClr val="dk1"/>
          </a:fontRef>
        </p:style>
        <p:txBody>
          <a:bodyPr/>
          <a:lstStyle/>
          <a:p>
            <a:pPr eaLnBrk="1" hangingPunct="1">
              <a:defRPr/>
            </a:pPr>
            <a:r>
              <a:rPr lang="ru-RU" altLang="ru-RU" sz="6600" smtClean="0">
                <a:solidFill>
                  <a:srgbClr val="000000"/>
                </a:solidFill>
                <a:latin typeface="Arial" panose="020B0604020202020204" pitchFamily="34" charset="0"/>
                <a:cs typeface="Arial" panose="020B0604020202020204" pitchFamily="34" charset="0"/>
              </a:rPr>
              <a:t>Тема </a:t>
            </a:r>
            <a:r>
              <a:rPr lang="ru-RU" altLang="ru-RU" sz="6600" dirty="0" smtClean="0">
                <a:solidFill>
                  <a:srgbClr val="000000"/>
                </a:solidFill>
                <a:latin typeface="Arial" panose="020B0604020202020204" pitchFamily="34" charset="0"/>
                <a:cs typeface="Arial" panose="020B0604020202020204" pitchFamily="34" charset="0"/>
              </a:rPr>
              <a:t>« Рынок совершенной конкуренции»</a:t>
            </a:r>
            <a:br>
              <a:rPr lang="ru-RU" altLang="ru-RU" sz="6600" dirty="0" smtClean="0">
                <a:solidFill>
                  <a:srgbClr val="000000"/>
                </a:solidFill>
                <a:latin typeface="Arial" panose="020B0604020202020204" pitchFamily="34" charset="0"/>
                <a:cs typeface="Arial" panose="020B0604020202020204" pitchFamily="34" charset="0"/>
              </a:rPr>
            </a:br>
            <a:endParaRPr lang="ru-RU" altLang="ru-RU" sz="6600" dirty="0" smtClean="0">
              <a:solidFill>
                <a:srgbClr val="000000"/>
              </a:solidFill>
              <a:latin typeface="Arial" panose="020B0604020202020204" pitchFamily="34" charset="0"/>
              <a:cs typeface="Arial" panose="020B0604020202020204" pitchFamily="34" charset="0"/>
            </a:endParaRPr>
          </a:p>
        </p:txBody>
      </p:sp>
      <p:sp>
        <p:nvSpPr>
          <p:cNvPr id="3" name="Подзаголовок 2"/>
          <p:cNvSpPr>
            <a:spLocks noGrp="1"/>
          </p:cNvSpPr>
          <p:nvPr>
            <p:ph type="subTitle" idx="4294967295"/>
          </p:nvPr>
        </p:nvSpPr>
        <p:spPr>
          <a:xfrm flipV="1">
            <a:off x="1371600" y="7143750"/>
            <a:ext cx="6400800" cy="46038"/>
          </a:xfrm>
        </p:spPr>
        <p:txBody>
          <a:bodyPr rtlCol="0">
            <a:normAutofit fontScale="25000" lnSpcReduction="20000"/>
          </a:bodyPr>
          <a:lstStyle/>
          <a:p>
            <a:pPr marL="0" indent="0" algn="ctr" eaLnBrk="1" fontAlgn="auto" hangingPunct="1">
              <a:spcAft>
                <a:spcPts val="0"/>
              </a:spcAft>
              <a:buFont typeface="Arial" panose="020B0604020202020204" pitchFamily="34" charset="0"/>
              <a:buNone/>
              <a:defRPr/>
            </a:pPr>
            <a:endParaRPr lang="ru-RU" dirty="0" smtClean="0">
              <a:solidFill>
                <a:schemeClr val="tx1">
                  <a:tint val="7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6"/>
          <p:cNvSpPr>
            <a:spLocks noGrp="1" noChangeArrowheads="1"/>
          </p:cNvSpPr>
          <p:nvPr>
            <p:ph type="title" idx="4294967295"/>
          </p:nvPr>
        </p:nvSpPr>
        <p:spPr>
          <a:xfrm>
            <a:off x="479425" y="2727325"/>
            <a:ext cx="8229600" cy="1143000"/>
          </a:xfrm>
        </p:spPr>
        <p:txBody>
          <a:bodyPr/>
          <a:lstStyle/>
          <a:p>
            <a:pPr eaLnBrk="1" hangingPunct="1"/>
            <a:r>
              <a:rPr lang="ru-RU" altLang="ru-RU" sz="5400" smtClean="0"/>
              <a:t>Модель совершенной конкуренции</a:t>
            </a:r>
            <a:r>
              <a:rPr lang="ru-RU" altLang="ru-RU" sz="4000"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4294967295"/>
          </p:nvPr>
        </p:nvSpPr>
        <p:spPr>
          <a:xfrm>
            <a:off x="285750" y="357188"/>
            <a:ext cx="8643938" cy="6143625"/>
          </a:xfrm>
          <a:solidFill>
            <a:schemeClr val="bg1"/>
          </a:solidFill>
        </p:spPr>
        <p:style>
          <a:lnRef idx="1">
            <a:schemeClr val="accent4"/>
          </a:lnRef>
          <a:fillRef idx="2">
            <a:schemeClr val="accent4"/>
          </a:fillRef>
          <a:effectRef idx="1">
            <a:schemeClr val="accent4"/>
          </a:effectRef>
          <a:fontRef idx="minor">
            <a:schemeClr val="dk1"/>
          </a:fontRef>
        </p:style>
        <p:txBody>
          <a:bodyPr/>
          <a:lstStyle/>
          <a:p>
            <a:pPr eaLnBrk="1" hangingPunct="1">
              <a:buFont typeface="Arial" charset="0"/>
              <a:buNone/>
              <a:defRPr/>
            </a:pPr>
            <a:r>
              <a:rPr lang="ru-RU" sz="2800" b="1" dirty="0" smtClean="0"/>
              <a:t>Совершенная конкуренция </a:t>
            </a:r>
            <a:r>
              <a:rPr lang="ru-RU" sz="3600" b="1" dirty="0" smtClean="0"/>
              <a:t>(абстрактно-теоретическая модель рынка) – </a:t>
            </a:r>
          </a:p>
          <a:p>
            <a:pPr eaLnBrk="1" hangingPunct="1">
              <a:buFont typeface="Arial" charset="0"/>
              <a:buNone/>
              <a:defRPr/>
            </a:pPr>
            <a:r>
              <a:rPr lang="ru-RU" sz="2800" dirty="0" smtClean="0"/>
              <a:t>большое количество фирм производят аналогичную продукцию, но ни размеры фирм, ни другие причины не позволяют хотя бы одной из них воздействовать на рыночную цену, поэтому спрос на продукцию отдельной фирмы не будет сокращаться по мере увеличения ею своих продаж </a:t>
            </a:r>
            <a:r>
              <a:rPr lang="ru-RU" dirty="0" smtClean="0"/>
              <a:t>(</a:t>
            </a:r>
            <a:r>
              <a:rPr lang="ru-RU" b="1" dirty="0" smtClean="0"/>
              <a:t>спрос отдельной фирмы абсолютно эластичен по цене)</a:t>
            </a:r>
          </a:p>
          <a:p>
            <a:pPr eaLnBrk="1" hangingPunct="1">
              <a:buFont typeface="Arial" charset="0"/>
              <a:buNone/>
              <a:defRPr/>
            </a:pPr>
            <a:r>
              <a:rPr lang="ru-RU" sz="2800" i="1" dirty="0" smtClean="0"/>
              <a:t>На конкурентном рынке реализуются </a:t>
            </a:r>
            <a:r>
              <a:rPr lang="ru-RU" sz="3600" b="1" dirty="0" smtClean="0"/>
              <a:t>максимальные объемы продаж </a:t>
            </a:r>
          </a:p>
          <a:p>
            <a:pPr eaLnBrk="1" hangingPunct="1">
              <a:buFont typeface="Arial" charset="0"/>
              <a:buNone/>
              <a:defRPr/>
            </a:pPr>
            <a:endParaRPr lang="ru-RU" dirty="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Содержимое 2"/>
          <p:cNvSpPr>
            <a:spLocks noGrp="1"/>
          </p:cNvSpPr>
          <p:nvPr>
            <p:ph idx="4294967295"/>
          </p:nvPr>
        </p:nvSpPr>
        <p:spPr>
          <a:xfrm>
            <a:off x="457200" y="428625"/>
            <a:ext cx="8472488" cy="5697538"/>
          </a:xfrm>
        </p:spPr>
        <p:txBody>
          <a:bodyPr/>
          <a:lstStyle/>
          <a:p>
            <a:pPr eaLnBrk="1" hangingPunct="1">
              <a:buFont typeface="Arial" charset="0"/>
              <a:buNone/>
            </a:pPr>
            <a:r>
              <a:rPr lang="ru-RU" altLang="ru-RU" smtClean="0"/>
              <a:t>Функционирование рынка совершенной конкуренции основано на ряде допущений:</a:t>
            </a:r>
          </a:p>
          <a:p>
            <a:pPr eaLnBrk="1" hangingPunct="1">
              <a:buFont typeface="Arial" charset="0"/>
              <a:buNone/>
            </a:pPr>
            <a:r>
              <a:rPr lang="ru-RU" altLang="ru-RU" sz="2800" smtClean="0"/>
              <a:t>•Множество относительно мелких продавцов и покупателей</a:t>
            </a:r>
          </a:p>
          <a:p>
            <a:pPr eaLnBrk="1" hangingPunct="1"/>
            <a:r>
              <a:rPr lang="ru-RU" altLang="ru-RU" sz="2800" smtClean="0"/>
              <a:t>Абсолютная мобильность факторов производства в краткосрочном периоде</a:t>
            </a:r>
          </a:p>
          <a:p>
            <a:pPr eaLnBrk="1" hangingPunct="1"/>
            <a:r>
              <a:rPr lang="ru-RU" altLang="ru-RU" sz="2800" smtClean="0"/>
              <a:t>Наличие у всех участников конкуренции полной информации о рыночных условиях</a:t>
            </a:r>
          </a:p>
          <a:p>
            <a:pPr eaLnBrk="1" hangingPunct="1"/>
            <a:r>
              <a:rPr lang="ru-RU" altLang="ru-RU" sz="2800" smtClean="0"/>
              <a:t>Абсолютная однородность одноименных товаров</a:t>
            </a:r>
          </a:p>
          <a:p>
            <a:pPr eaLnBrk="1" hangingPunct="1"/>
            <a:r>
              <a:rPr lang="ru-RU" altLang="ru-RU" sz="2800" smtClean="0"/>
              <a:t>Барьеры входа отсутствуют (свободный вход и выход)</a:t>
            </a:r>
          </a:p>
          <a:p>
            <a:pPr eaLnBrk="1" hangingPunct="1">
              <a:buFont typeface="Arial" charset="0"/>
              <a:buNone/>
            </a:pPr>
            <a:endParaRPr lang="ru-RU" altLang="ru-RU" sz="4000" smtClean="0"/>
          </a:p>
          <a:p>
            <a:pPr eaLnBrk="1" hangingPunct="1">
              <a:buFont typeface="Arial" charset="0"/>
              <a:buNone/>
            </a:pPr>
            <a:endParaRPr lang="ru-RU" altLang="ru-RU" sz="40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Содержимое 5"/>
          <p:cNvSpPr>
            <a:spLocks noGrp="1"/>
          </p:cNvSpPr>
          <p:nvPr>
            <p:ph idx="4294967295"/>
          </p:nvPr>
        </p:nvSpPr>
        <p:spPr>
          <a:xfrm>
            <a:off x="457200" y="857250"/>
            <a:ext cx="8229600" cy="5268913"/>
          </a:xfrm>
        </p:spPr>
        <p:txBody>
          <a:bodyPr/>
          <a:lstStyle/>
          <a:p>
            <a:pPr eaLnBrk="1" hangingPunct="1"/>
            <a:r>
              <a:rPr lang="ru-RU" altLang="ru-RU" sz="4000" smtClean="0"/>
              <a:t>На третьем допущении основан </a:t>
            </a:r>
            <a:r>
              <a:rPr lang="ru-RU" altLang="ru-RU" sz="4000" b="1" smtClean="0"/>
              <a:t>закон единой цены, </a:t>
            </a:r>
            <a:r>
              <a:rPr lang="ru-RU" altLang="ru-RU" sz="4000" smtClean="0"/>
              <a:t>согласно которому на совершенно конкурентном рынке всякий товар продается по единой рыночной цене</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285750" y="357188"/>
            <a:ext cx="8572500" cy="6215062"/>
          </a:xfrm>
          <a:solidFill>
            <a:schemeClr val="bg1"/>
          </a:solidFill>
        </p:spPr>
        <p:style>
          <a:lnRef idx="1">
            <a:schemeClr val="accent4"/>
          </a:lnRef>
          <a:fillRef idx="2">
            <a:schemeClr val="accent4"/>
          </a:fillRef>
          <a:effectRef idx="1">
            <a:schemeClr val="accent4"/>
          </a:effectRef>
          <a:fontRef idx="minor">
            <a:schemeClr val="dk1"/>
          </a:fontRef>
        </p:style>
        <p:txBody>
          <a:bodyPr/>
          <a:lstStyle/>
          <a:p>
            <a:pPr eaLnBrk="1" hangingPunct="1">
              <a:buFont typeface="Arial" charset="0"/>
              <a:buNone/>
              <a:defRPr/>
            </a:pPr>
            <a:r>
              <a:rPr lang="ru-RU" sz="3600" dirty="0" smtClean="0"/>
              <a:t>Примеры рынков, приближающихся по условиям функционирования к конкурентным:</a:t>
            </a:r>
          </a:p>
          <a:p>
            <a:pPr eaLnBrk="1" hangingPunct="1">
              <a:buFont typeface="Arial" charset="0"/>
              <a:buNone/>
              <a:defRPr/>
            </a:pPr>
            <a:endParaRPr lang="ru-RU" sz="3600" u="sng" dirty="0" smtClean="0"/>
          </a:p>
          <a:p>
            <a:pPr eaLnBrk="1" hangingPunct="1">
              <a:defRPr/>
            </a:pPr>
            <a:r>
              <a:rPr lang="ru-RU" sz="3600" dirty="0" smtClean="0"/>
              <a:t>рынок сельскохозяйственной продукции</a:t>
            </a:r>
          </a:p>
          <a:p>
            <a:pPr eaLnBrk="1" hangingPunct="1">
              <a:defRPr/>
            </a:pPr>
            <a:r>
              <a:rPr lang="ru-RU" sz="3600" dirty="0" smtClean="0"/>
              <a:t>рынок ценных бумаг</a:t>
            </a:r>
            <a:endParaRPr lang="ru-RU" sz="3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214313" y="357188"/>
            <a:ext cx="8643937" cy="6286500"/>
          </a:xfrm>
          <a:solidFill>
            <a:schemeClr val="bg1"/>
          </a:solidFill>
        </p:spPr>
        <p:style>
          <a:lnRef idx="1">
            <a:schemeClr val="accent4"/>
          </a:lnRef>
          <a:fillRef idx="2">
            <a:schemeClr val="accent4"/>
          </a:fillRef>
          <a:effectRef idx="1">
            <a:schemeClr val="accent4"/>
          </a:effectRef>
          <a:fontRef idx="minor">
            <a:schemeClr val="dk1"/>
          </a:fontRef>
        </p:style>
        <p:txBody>
          <a:bodyPr/>
          <a:lstStyle/>
          <a:p>
            <a:pPr eaLnBrk="1" hangingPunct="1">
              <a:buFont typeface="Arial" charset="0"/>
              <a:buNone/>
              <a:defRPr/>
            </a:pPr>
            <a:r>
              <a:rPr lang="ru-RU" smtClean="0">
                <a:solidFill>
                  <a:srgbClr val="000000"/>
                </a:solidFill>
              </a:rPr>
              <a:t>Рынок свободной конкуренции: </a:t>
            </a:r>
          </a:p>
          <a:p>
            <a:pPr eaLnBrk="1" hangingPunct="1">
              <a:defRPr/>
            </a:pPr>
            <a:r>
              <a:rPr lang="ru-RU" sz="2400" smtClean="0">
                <a:solidFill>
                  <a:srgbClr val="000000"/>
                </a:solidFill>
              </a:rPr>
              <a:t>регулятор  общественного производства (механизм установления равновесной цены)</a:t>
            </a:r>
          </a:p>
          <a:p>
            <a:pPr eaLnBrk="1" hangingPunct="1">
              <a:defRPr/>
            </a:pPr>
            <a:r>
              <a:rPr lang="ru-RU" sz="2400" smtClean="0">
                <a:solidFill>
                  <a:srgbClr val="000000"/>
                </a:solidFill>
              </a:rPr>
              <a:t>ориентирован на достижение одной цели – удовлетворение конечных потребностей человека </a:t>
            </a:r>
          </a:p>
          <a:p>
            <a:pPr eaLnBrk="1" hangingPunct="1">
              <a:defRPr/>
            </a:pPr>
            <a:r>
              <a:rPr lang="ru-RU" sz="2400" smtClean="0">
                <a:solidFill>
                  <a:srgbClr val="000000"/>
                </a:solidFill>
              </a:rPr>
              <a:t>Эффективно распределяет ограниченные ресурсы</a:t>
            </a:r>
          </a:p>
          <a:p>
            <a:pPr algn="ctr" eaLnBrk="1" hangingPunct="1">
              <a:buFont typeface="Arial" charset="0"/>
              <a:buNone/>
              <a:defRPr/>
            </a:pPr>
            <a:r>
              <a:rPr lang="ru-RU" sz="2800" i="1" smtClean="0">
                <a:solidFill>
                  <a:srgbClr val="000000"/>
                </a:solidFill>
              </a:rPr>
              <a:t>Конфигурация рынка совершенной конкуренции</a:t>
            </a:r>
          </a:p>
          <a:p>
            <a:pPr algn="ctr" eaLnBrk="1" hangingPunct="1">
              <a:buFont typeface="Arial" charset="0"/>
              <a:buNone/>
              <a:defRPr/>
            </a:pPr>
            <a:r>
              <a:rPr lang="en-US" sz="2200" smtClean="0">
                <a:solidFill>
                  <a:srgbClr val="000000"/>
                </a:solidFill>
              </a:rPr>
              <a:t>P</a:t>
            </a:r>
            <a:endParaRPr lang="ru-RU" sz="2200" smtClean="0">
              <a:solidFill>
                <a:srgbClr val="000000"/>
              </a:solidFill>
            </a:endParaRPr>
          </a:p>
        </p:txBody>
      </p:sp>
      <p:cxnSp>
        <p:nvCxnSpPr>
          <p:cNvPr id="5" name="Прямая со стрелкой 4"/>
          <p:cNvCxnSpPr/>
          <p:nvPr/>
        </p:nvCxnSpPr>
        <p:spPr>
          <a:xfrm rot="5400000" flipH="1" flipV="1">
            <a:off x="249237" y="5037138"/>
            <a:ext cx="1928813" cy="158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a:off x="1214438" y="6000750"/>
            <a:ext cx="2428875" cy="158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rot="5400000" flipH="1" flipV="1">
            <a:off x="3894138" y="5035550"/>
            <a:ext cx="1928812" cy="158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a:off x="4857750" y="6000750"/>
            <a:ext cx="2357438" cy="158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p:nvPr/>
        </p:nvCxnSpPr>
        <p:spPr>
          <a:xfrm>
            <a:off x="1214438" y="5143500"/>
            <a:ext cx="2357437"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3643313" y="5143500"/>
            <a:ext cx="3500437"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7417" name="TextBox 18"/>
          <p:cNvSpPr txBox="1">
            <a:spLocks noChangeArrowheads="1"/>
          </p:cNvSpPr>
          <p:nvPr/>
        </p:nvSpPr>
        <p:spPr bwMode="auto">
          <a:xfrm>
            <a:off x="1500188" y="6143625"/>
            <a:ext cx="6429375" cy="369888"/>
          </a:xfrm>
          <a:prstGeom prst="rect">
            <a:avLst/>
          </a:prstGeom>
          <a:noFill/>
          <a:ln w="9525">
            <a:noFill/>
            <a:miter lim="800000"/>
            <a:headEnd/>
            <a:tailEnd/>
          </a:ln>
        </p:spPr>
        <p:txBody>
          <a:bodyPr>
            <a:spAutoFit/>
          </a:bodyPr>
          <a:lstStyle/>
          <a:p>
            <a:pPr eaLnBrk="1" hangingPunct="1"/>
            <a:r>
              <a:rPr lang="ru-RU" altLang="ru-RU"/>
              <a:t>Фирма                                                Рынок</a:t>
            </a:r>
          </a:p>
        </p:txBody>
      </p:sp>
      <p:cxnSp>
        <p:nvCxnSpPr>
          <p:cNvPr id="21" name="Прямая соединительная линия 20"/>
          <p:cNvCxnSpPr/>
          <p:nvPr/>
        </p:nvCxnSpPr>
        <p:spPr>
          <a:xfrm rot="16200000" flipH="1">
            <a:off x="5286375" y="4286250"/>
            <a:ext cx="1643063" cy="1357313"/>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7419" name="TextBox 21"/>
          <p:cNvSpPr txBox="1">
            <a:spLocks noChangeArrowheads="1"/>
          </p:cNvSpPr>
          <p:nvPr/>
        </p:nvSpPr>
        <p:spPr bwMode="auto">
          <a:xfrm>
            <a:off x="785813" y="3857625"/>
            <a:ext cx="642937" cy="1477963"/>
          </a:xfrm>
          <a:prstGeom prst="rect">
            <a:avLst/>
          </a:prstGeom>
          <a:noFill/>
          <a:ln w="9525">
            <a:noFill/>
            <a:miter lim="800000"/>
            <a:headEnd/>
            <a:tailEnd/>
          </a:ln>
        </p:spPr>
        <p:txBody>
          <a:bodyPr>
            <a:spAutoFit/>
          </a:bodyPr>
          <a:lstStyle/>
          <a:p>
            <a:pPr eaLnBrk="1" hangingPunct="1"/>
            <a:r>
              <a:rPr lang="en-US" altLang="ru-RU"/>
              <a:t>P</a:t>
            </a:r>
          </a:p>
          <a:p>
            <a:pPr eaLnBrk="1" hangingPunct="1"/>
            <a:endParaRPr lang="en-US" altLang="ru-RU"/>
          </a:p>
          <a:p>
            <a:pPr eaLnBrk="1" hangingPunct="1"/>
            <a:endParaRPr lang="en-US" altLang="ru-RU"/>
          </a:p>
          <a:p>
            <a:pPr eaLnBrk="1" hangingPunct="1"/>
            <a:endParaRPr lang="en-US" altLang="ru-RU"/>
          </a:p>
          <a:p>
            <a:pPr eaLnBrk="1" hangingPunct="1"/>
            <a:r>
              <a:rPr lang="en-US" altLang="ru-RU"/>
              <a:t>P</a:t>
            </a:r>
            <a:r>
              <a:rPr lang="en-US" altLang="ru-RU" sz="1200"/>
              <a:t>e</a:t>
            </a:r>
            <a:endParaRPr lang="ru-RU" altLang="ru-RU"/>
          </a:p>
        </p:txBody>
      </p:sp>
      <p:cxnSp>
        <p:nvCxnSpPr>
          <p:cNvPr id="24" name="Прямая соединительная линия 23"/>
          <p:cNvCxnSpPr/>
          <p:nvPr/>
        </p:nvCxnSpPr>
        <p:spPr>
          <a:xfrm flipV="1">
            <a:off x="5429250" y="4357688"/>
            <a:ext cx="2214563" cy="1214437"/>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7421" name="TextBox 24"/>
          <p:cNvSpPr txBox="1">
            <a:spLocks noChangeArrowheads="1"/>
          </p:cNvSpPr>
          <p:nvPr/>
        </p:nvSpPr>
        <p:spPr bwMode="auto">
          <a:xfrm>
            <a:off x="3429000" y="4786313"/>
            <a:ext cx="4429125" cy="369887"/>
          </a:xfrm>
          <a:prstGeom prst="rect">
            <a:avLst/>
          </a:prstGeom>
          <a:noFill/>
          <a:ln w="9525">
            <a:noFill/>
            <a:miter lim="800000"/>
            <a:headEnd/>
            <a:tailEnd/>
          </a:ln>
        </p:spPr>
        <p:txBody>
          <a:bodyPr>
            <a:spAutoFit/>
          </a:bodyPr>
          <a:lstStyle/>
          <a:p>
            <a:pPr eaLnBrk="1" hangingPunct="1"/>
            <a:r>
              <a:rPr lang="en-US" altLang="ru-RU"/>
              <a:t>D               P</a:t>
            </a:r>
            <a:r>
              <a:rPr lang="en-US" altLang="ru-RU" sz="1200"/>
              <a:t>e                                </a:t>
            </a:r>
            <a:r>
              <a:rPr lang="en-US" altLang="ru-RU"/>
              <a:t>E</a:t>
            </a:r>
            <a:endParaRPr lang="ru-RU" altLang="ru-RU"/>
          </a:p>
        </p:txBody>
      </p:sp>
      <p:cxnSp>
        <p:nvCxnSpPr>
          <p:cNvPr id="27" name="Прямая соединительная линия 26"/>
          <p:cNvCxnSpPr/>
          <p:nvPr/>
        </p:nvCxnSpPr>
        <p:spPr>
          <a:xfrm rot="5400000">
            <a:off x="5751513" y="5537200"/>
            <a:ext cx="928688" cy="1587"/>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7423" name="TextBox 29"/>
          <p:cNvSpPr txBox="1">
            <a:spLocks noChangeArrowheads="1"/>
          </p:cNvSpPr>
          <p:nvPr/>
        </p:nvSpPr>
        <p:spPr bwMode="auto">
          <a:xfrm>
            <a:off x="3214688" y="6072188"/>
            <a:ext cx="4643437" cy="369887"/>
          </a:xfrm>
          <a:prstGeom prst="rect">
            <a:avLst/>
          </a:prstGeom>
          <a:noFill/>
          <a:ln w="9525">
            <a:noFill/>
            <a:miter lim="800000"/>
            <a:headEnd/>
            <a:tailEnd/>
          </a:ln>
        </p:spPr>
        <p:txBody>
          <a:bodyPr>
            <a:spAutoFit/>
          </a:bodyPr>
          <a:lstStyle/>
          <a:p>
            <a:pPr eaLnBrk="1" hangingPunct="1"/>
            <a:r>
              <a:rPr lang="en-US" altLang="ru-RU"/>
              <a:t>   Q                                        Q</a:t>
            </a:r>
            <a:r>
              <a:rPr lang="en-US" altLang="ru-RU" sz="1200"/>
              <a:t>e                </a:t>
            </a:r>
            <a:r>
              <a:rPr lang="en-US" altLang="ru-RU"/>
              <a:t>Q</a:t>
            </a:r>
            <a:endParaRPr lang="ru-RU" altLang="ru-RU"/>
          </a:p>
        </p:txBody>
      </p:sp>
      <p:sp>
        <p:nvSpPr>
          <p:cNvPr id="17424" name="TextBox 31"/>
          <p:cNvSpPr txBox="1">
            <a:spLocks noChangeArrowheads="1"/>
          </p:cNvSpPr>
          <p:nvPr/>
        </p:nvSpPr>
        <p:spPr bwMode="auto">
          <a:xfrm>
            <a:off x="7643813" y="4143375"/>
            <a:ext cx="142875" cy="369888"/>
          </a:xfrm>
          <a:prstGeom prst="rect">
            <a:avLst/>
          </a:prstGeom>
          <a:noFill/>
          <a:ln w="9525">
            <a:noFill/>
            <a:miter lim="800000"/>
            <a:headEnd/>
            <a:tailEnd/>
          </a:ln>
        </p:spPr>
        <p:txBody>
          <a:bodyPr>
            <a:spAutoFit/>
          </a:bodyPr>
          <a:lstStyle/>
          <a:p>
            <a:pPr eaLnBrk="1" hangingPunct="1"/>
            <a:r>
              <a:rPr lang="en-US" altLang="ru-RU"/>
              <a:t>S</a:t>
            </a:r>
            <a:endParaRPr lang="ru-RU" altLang="ru-RU"/>
          </a:p>
        </p:txBody>
      </p:sp>
      <p:sp>
        <p:nvSpPr>
          <p:cNvPr id="17425" name="TextBox 32"/>
          <p:cNvSpPr txBox="1">
            <a:spLocks noChangeArrowheads="1"/>
          </p:cNvSpPr>
          <p:nvPr/>
        </p:nvSpPr>
        <p:spPr bwMode="auto">
          <a:xfrm>
            <a:off x="6858000" y="5572125"/>
            <a:ext cx="285750" cy="369888"/>
          </a:xfrm>
          <a:prstGeom prst="rect">
            <a:avLst/>
          </a:prstGeom>
          <a:noFill/>
          <a:ln w="9525">
            <a:noFill/>
            <a:miter lim="800000"/>
            <a:headEnd/>
            <a:tailEnd/>
          </a:ln>
        </p:spPr>
        <p:txBody>
          <a:bodyPr>
            <a:spAutoFit/>
          </a:bodyPr>
          <a:lstStyle/>
          <a:p>
            <a:pPr eaLnBrk="1" hangingPunct="1"/>
            <a:r>
              <a:rPr lang="en-US" altLang="ru-RU"/>
              <a:t>D</a:t>
            </a:r>
            <a:endParaRPr lang="ru-RU" altLang="ru-RU"/>
          </a:p>
        </p:txBody>
      </p:sp>
      <p:sp>
        <p:nvSpPr>
          <p:cNvPr id="34" name="Овал 33"/>
          <p:cNvSpPr/>
          <p:nvPr/>
        </p:nvSpPr>
        <p:spPr>
          <a:xfrm>
            <a:off x="6215063" y="5143500"/>
            <a:ext cx="71437" cy="460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Содержимое 2"/>
          <p:cNvSpPr>
            <a:spLocks noGrp="1"/>
          </p:cNvSpPr>
          <p:nvPr>
            <p:ph idx="4294967295"/>
          </p:nvPr>
        </p:nvSpPr>
        <p:spPr>
          <a:xfrm>
            <a:off x="457200" y="714375"/>
            <a:ext cx="8229600" cy="5411788"/>
          </a:xfrm>
        </p:spPr>
        <p:txBody>
          <a:bodyPr/>
          <a:lstStyle/>
          <a:p>
            <a:pPr eaLnBrk="1" hangingPunct="1">
              <a:buFont typeface="Arial" charset="0"/>
              <a:buNone/>
            </a:pPr>
            <a:r>
              <a:rPr lang="ru-RU" altLang="ru-RU" smtClean="0"/>
              <a:t>Спрос на продукцию фирмы на рынке совершенной конкуренции является </a:t>
            </a:r>
            <a:r>
              <a:rPr lang="ru-RU" altLang="ru-RU" sz="4400" smtClean="0"/>
              <a:t>абсолютно эластичным, </a:t>
            </a:r>
            <a:r>
              <a:rPr lang="ru-RU" altLang="ru-RU" smtClean="0"/>
              <a:t>поэтому </a:t>
            </a:r>
            <a:r>
              <a:rPr lang="ru-RU" altLang="ru-RU" b="1" smtClean="0"/>
              <a:t>фирма никак не может влиять на цену. </a:t>
            </a:r>
          </a:p>
          <a:p>
            <a:pPr eaLnBrk="1" hangingPunct="1">
              <a:buFont typeface="Arial" charset="0"/>
              <a:buNone/>
            </a:pPr>
            <a:endParaRPr lang="ru-RU" altLang="ru-RU" smtClean="0"/>
          </a:p>
          <a:p>
            <a:pPr eaLnBrk="1" hangingPunct="1">
              <a:buFont typeface="Arial" charset="0"/>
              <a:buNone/>
            </a:pPr>
            <a:r>
              <a:rPr lang="ru-RU" altLang="ru-RU" smtClean="0"/>
              <a:t>Предельный доход фирмы </a:t>
            </a:r>
            <a:r>
              <a:rPr lang="ru-RU" altLang="ru-RU" b="1" smtClean="0"/>
              <a:t>постоянен </a:t>
            </a:r>
            <a:r>
              <a:rPr lang="ru-RU" altLang="ru-RU" smtClean="0"/>
              <a:t>и равен </a:t>
            </a:r>
            <a:r>
              <a:rPr lang="ru-RU" altLang="ru-RU" b="1" smtClean="0"/>
              <a:t>цене,</a:t>
            </a:r>
            <a:r>
              <a:rPr lang="ru-RU" altLang="ru-RU" smtClean="0"/>
              <a:t> установившейся на рынке: </a:t>
            </a:r>
          </a:p>
          <a:p>
            <a:pPr eaLnBrk="1" hangingPunct="1">
              <a:buFont typeface="Arial" charset="0"/>
              <a:buNone/>
            </a:pPr>
            <a:endParaRPr lang="ru-RU" altLang="ru-RU" smtClean="0"/>
          </a:p>
        </p:txBody>
      </p:sp>
      <p:pic>
        <p:nvPicPr>
          <p:cNvPr id="18435" name="Picture 6"/>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876800" y="5105400"/>
            <a:ext cx="3492500" cy="1149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479425" y="2727325"/>
            <a:ext cx="8229600" cy="1143000"/>
          </a:xfrm>
        </p:spPr>
        <p:txBody>
          <a:bodyPr/>
          <a:lstStyle/>
          <a:p>
            <a:pPr eaLnBrk="1" hangingPunct="1"/>
            <a:r>
              <a:rPr lang="ru-RU" altLang="ru-RU" sz="4000" smtClean="0"/>
              <a:t>Максимизация </a:t>
            </a:r>
            <a:r>
              <a:rPr lang="ru-RU" altLang="ru-RU" sz="4000" smtClean="0">
                <a:solidFill>
                  <a:srgbClr val="FF0000"/>
                </a:solidFill>
              </a:rPr>
              <a:t>прибыли</a:t>
            </a:r>
            <a:r>
              <a:rPr lang="ru-RU" altLang="ru-RU" sz="4000" smtClean="0"/>
              <a:t> фирмы</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p:txBody>
          <a:bodyPr/>
          <a:lstStyle/>
          <a:p>
            <a:pPr eaLnBrk="1" hangingPunct="1"/>
            <a:r>
              <a:rPr lang="ru-RU" altLang="ru-RU" sz="4000" smtClean="0"/>
              <a:t>Правило максимизации прибыли</a:t>
            </a:r>
          </a:p>
        </p:txBody>
      </p:sp>
      <p:sp>
        <p:nvSpPr>
          <p:cNvPr id="20483" name="Rectangle 3"/>
          <p:cNvSpPr>
            <a:spLocks noGrp="1" noChangeArrowheads="1"/>
          </p:cNvSpPr>
          <p:nvPr>
            <p:ph type="body" idx="4294967295"/>
          </p:nvPr>
        </p:nvSpPr>
        <p:spPr>
          <a:xfrm>
            <a:off x="128588" y="1241425"/>
            <a:ext cx="8845550" cy="5284788"/>
          </a:xfrm>
        </p:spPr>
        <p:txBody>
          <a:bodyPr/>
          <a:lstStyle/>
          <a:p>
            <a:pPr eaLnBrk="1" hangingPunct="1">
              <a:lnSpc>
                <a:spcPct val="90000"/>
              </a:lnSpc>
            </a:pPr>
            <a:r>
              <a:rPr lang="ru-RU" altLang="ru-RU" sz="2800" smtClean="0"/>
              <a:t>Если предельная </a:t>
            </a:r>
            <a:r>
              <a:rPr lang="ru-RU" altLang="ru-RU" sz="2800" b="1" smtClean="0"/>
              <a:t>выручка</a:t>
            </a:r>
            <a:r>
              <a:rPr lang="ru-RU" altLang="ru-RU" sz="2800" smtClean="0"/>
              <a:t> </a:t>
            </a:r>
            <a:r>
              <a:rPr lang="ru-RU" altLang="ru-RU" sz="2800" smtClean="0">
                <a:solidFill>
                  <a:srgbClr val="FF0000"/>
                </a:solidFill>
              </a:rPr>
              <a:t>больше</a:t>
            </a:r>
            <a:r>
              <a:rPr lang="ru-RU" altLang="ru-RU" sz="2800" smtClean="0"/>
              <a:t> предельных </a:t>
            </a:r>
            <a:r>
              <a:rPr lang="ru-RU" altLang="ru-RU" sz="2800" b="1" smtClean="0"/>
              <a:t>издержек</a:t>
            </a:r>
            <a:r>
              <a:rPr lang="ru-RU" altLang="ru-RU" sz="2800" smtClean="0"/>
              <a:t>, </a:t>
            </a:r>
            <a:r>
              <a:rPr lang="ru-RU" altLang="ru-RU" sz="2800" smtClean="0">
                <a:solidFill>
                  <a:srgbClr val="FF0000"/>
                </a:solidFill>
              </a:rPr>
              <a:t>увеличение</a:t>
            </a:r>
            <a:r>
              <a:rPr lang="ru-RU" altLang="ru-RU" sz="2800" smtClean="0"/>
              <a:t> объема производства принесет дополнительную прибыль</a:t>
            </a:r>
          </a:p>
          <a:p>
            <a:pPr eaLnBrk="1" hangingPunct="1">
              <a:lnSpc>
                <a:spcPct val="90000"/>
              </a:lnSpc>
            </a:pPr>
            <a:r>
              <a:rPr lang="ru-RU" altLang="ru-RU" sz="2800" smtClean="0"/>
              <a:t>Если предельная </a:t>
            </a:r>
            <a:r>
              <a:rPr lang="ru-RU" altLang="ru-RU" sz="2800" b="1" smtClean="0"/>
              <a:t>выручка</a:t>
            </a:r>
            <a:r>
              <a:rPr lang="ru-RU" altLang="ru-RU" sz="2800" smtClean="0"/>
              <a:t> </a:t>
            </a:r>
            <a:r>
              <a:rPr lang="ru-RU" altLang="ru-RU" sz="2800" smtClean="0">
                <a:solidFill>
                  <a:srgbClr val="FF0000"/>
                </a:solidFill>
              </a:rPr>
              <a:t>меньше</a:t>
            </a:r>
            <a:r>
              <a:rPr lang="ru-RU" altLang="ru-RU" sz="2800" smtClean="0"/>
              <a:t> предельных </a:t>
            </a:r>
            <a:r>
              <a:rPr lang="ru-RU" altLang="ru-RU" sz="2800" b="1" smtClean="0"/>
              <a:t>издержек</a:t>
            </a:r>
            <a:r>
              <a:rPr lang="ru-RU" altLang="ru-RU" sz="2800" smtClean="0"/>
              <a:t>, </a:t>
            </a:r>
            <a:r>
              <a:rPr lang="ru-RU" altLang="ru-RU" sz="2800" smtClean="0">
                <a:solidFill>
                  <a:srgbClr val="FF0000"/>
                </a:solidFill>
              </a:rPr>
              <a:t>сокращение</a:t>
            </a:r>
            <a:r>
              <a:rPr lang="ru-RU" altLang="ru-RU" sz="2800" smtClean="0"/>
              <a:t> объема производства принесет дополнительную прибыль</a:t>
            </a:r>
          </a:p>
          <a:p>
            <a:pPr eaLnBrk="1" hangingPunct="1">
              <a:lnSpc>
                <a:spcPct val="90000"/>
              </a:lnSpc>
            </a:pPr>
            <a:r>
              <a:rPr lang="ru-RU" altLang="ru-RU" sz="2800" smtClean="0"/>
              <a:t>При объеме выпуска, приносящем максимальную прибыль предельная выручка равна предельным издержкам, </a:t>
            </a:r>
            <a:r>
              <a:rPr lang="en-US" altLang="ru-RU" sz="2800" smtClean="0">
                <a:solidFill>
                  <a:srgbClr val="FF0000"/>
                </a:solidFill>
              </a:rPr>
              <a:t>MR=MC</a:t>
            </a:r>
            <a:endParaRPr lang="ru-RU" altLang="ru-RU" sz="2800" smtClean="0">
              <a:solidFill>
                <a:srgbClr val="FF0000"/>
              </a:solidFill>
            </a:endParaRPr>
          </a:p>
          <a:p>
            <a:pPr eaLnBrk="1" hangingPunct="1">
              <a:lnSpc>
                <a:spcPct val="90000"/>
              </a:lnSpc>
            </a:pPr>
            <a:r>
              <a:rPr lang="ru-RU" altLang="ru-RU" sz="2800" smtClean="0"/>
              <a:t>Внимание! Условие </a:t>
            </a:r>
            <a:r>
              <a:rPr lang="en-US" altLang="ru-RU" sz="2800" smtClean="0"/>
              <a:t>MR=MC </a:t>
            </a:r>
            <a:r>
              <a:rPr lang="ru-RU" altLang="ru-RU" sz="2800" smtClean="0"/>
              <a:t>выполняется не только для </a:t>
            </a:r>
            <a:r>
              <a:rPr lang="ru-RU" altLang="ru-RU" sz="2800" smtClean="0">
                <a:solidFill>
                  <a:srgbClr val="FF0000"/>
                </a:solidFill>
              </a:rPr>
              <a:t>максимальной</a:t>
            </a:r>
            <a:r>
              <a:rPr lang="ru-RU" altLang="ru-RU" sz="2800" smtClean="0"/>
              <a:t>, но и для </a:t>
            </a:r>
            <a:r>
              <a:rPr lang="ru-RU" altLang="ru-RU" sz="2800" smtClean="0">
                <a:solidFill>
                  <a:srgbClr val="FF0000"/>
                </a:solidFill>
              </a:rPr>
              <a:t>минимальной</a:t>
            </a:r>
            <a:r>
              <a:rPr lang="ru-RU" altLang="ru-RU" sz="2800" smtClean="0"/>
              <a:t> прибыли!</a:t>
            </a:r>
          </a:p>
          <a:p>
            <a:pPr eaLnBrk="1" hangingPunct="1">
              <a:lnSpc>
                <a:spcPct val="90000"/>
              </a:lnSpc>
            </a:pPr>
            <a:endParaRPr lang="ru-RU" altLang="ru-RU" sz="28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Содержимое 2"/>
          <p:cNvSpPr>
            <a:spLocks noGrp="1"/>
          </p:cNvSpPr>
          <p:nvPr>
            <p:ph idx="4294967295"/>
          </p:nvPr>
        </p:nvSpPr>
        <p:spPr>
          <a:xfrm>
            <a:off x="457200" y="785813"/>
            <a:ext cx="8229600" cy="5340350"/>
          </a:xfrm>
        </p:spPr>
        <p:txBody>
          <a:bodyPr/>
          <a:lstStyle/>
          <a:p>
            <a:pPr eaLnBrk="1" hangingPunct="1">
              <a:buFont typeface="Arial" charset="0"/>
              <a:buNone/>
            </a:pPr>
            <a:r>
              <a:rPr lang="ru-RU" altLang="ru-RU" sz="4000" smtClean="0"/>
              <a:t>Фирма, работающая на рынке совершенной конкуренции, получает </a:t>
            </a:r>
            <a:r>
              <a:rPr lang="ru-RU" altLang="ru-RU" sz="4000" b="1" smtClean="0"/>
              <a:t>максимум прибыли </a:t>
            </a:r>
            <a:r>
              <a:rPr lang="ru-RU" altLang="ru-RU" sz="4000" smtClean="0"/>
              <a:t>тогда, когда объем выпуска позволяет сравнять предельные издержки с рыночной ценой:</a:t>
            </a:r>
          </a:p>
          <a:p>
            <a:pPr algn="ctr" eaLnBrk="1" hangingPunct="1">
              <a:buFont typeface="Arial" charset="0"/>
              <a:buNone/>
            </a:pPr>
            <a:r>
              <a:rPr lang="ru-RU" altLang="ru-RU" sz="6600" b="1" i="1" smtClean="0">
                <a:latin typeface="Times New Roman" pitchFamily="18" charset="0"/>
                <a:cs typeface="Times New Roman" pitchFamily="18" charset="0"/>
              </a:rPr>
              <a:t>Р = МС</a:t>
            </a:r>
            <a:endParaRPr lang="ru-RU" altLang="ru-RU" sz="6600" b="1" smtClean="0">
              <a:latin typeface="Times New Roman" pitchFamily="18" charset="0"/>
              <a:cs typeface="Times New Roman" pitchFamily="18" charset="0"/>
            </a:endParaRPr>
          </a:p>
          <a:p>
            <a:pPr eaLnBrk="1" hangingPunct="1">
              <a:buFont typeface="Arial" charset="0"/>
              <a:buNone/>
            </a:pPr>
            <a:endParaRPr lang="ru-RU" altLang="ru-RU"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eaLnBrk="1" hangingPunct="1"/>
            <a:r>
              <a:rPr lang="ru-RU" altLang="ru-RU" smtClean="0"/>
              <a:t>Типы рыночных структур</a:t>
            </a:r>
          </a:p>
        </p:txBody>
      </p:sp>
      <p:sp>
        <p:nvSpPr>
          <p:cNvPr id="4099" name="Rectangle 3"/>
          <p:cNvSpPr>
            <a:spLocks noGrp="1" noChangeArrowheads="1"/>
          </p:cNvSpPr>
          <p:nvPr>
            <p:ph type="body" idx="4294967295"/>
          </p:nvPr>
        </p:nvSpPr>
        <p:spPr>
          <a:xfrm>
            <a:off x="334963" y="1404938"/>
            <a:ext cx="3876675" cy="4562475"/>
          </a:xfrm>
        </p:spPr>
        <p:txBody>
          <a:bodyPr/>
          <a:lstStyle/>
          <a:p>
            <a:pPr eaLnBrk="1" hangingPunct="1"/>
            <a:r>
              <a:rPr lang="ru-RU" altLang="ru-RU" sz="2800" smtClean="0"/>
              <a:t>Совершенная конкуренция</a:t>
            </a:r>
          </a:p>
          <a:p>
            <a:pPr eaLnBrk="1" hangingPunct="1"/>
            <a:endParaRPr lang="ru-RU" altLang="ru-RU" sz="2800" smtClean="0"/>
          </a:p>
          <a:p>
            <a:pPr eaLnBrk="1" hangingPunct="1"/>
            <a:r>
              <a:rPr lang="ru-RU" altLang="ru-RU" sz="2800" smtClean="0"/>
              <a:t>Монополистическая конкуренция</a:t>
            </a:r>
          </a:p>
          <a:p>
            <a:pPr eaLnBrk="1" hangingPunct="1"/>
            <a:endParaRPr lang="ru-RU" altLang="ru-RU" sz="2800" smtClean="0"/>
          </a:p>
          <a:p>
            <a:pPr eaLnBrk="1" hangingPunct="1"/>
            <a:r>
              <a:rPr lang="ru-RU" altLang="ru-RU" sz="2800" smtClean="0"/>
              <a:t>Олигополия </a:t>
            </a:r>
          </a:p>
          <a:p>
            <a:pPr eaLnBrk="1" hangingPunct="1"/>
            <a:endParaRPr lang="ru-RU" altLang="ru-RU" sz="2800" smtClean="0"/>
          </a:p>
          <a:p>
            <a:pPr eaLnBrk="1" hangingPunct="1"/>
            <a:r>
              <a:rPr lang="ru-RU" altLang="ru-RU" sz="2800" smtClean="0"/>
              <a:t>Монополия</a:t>
            </a:r>
          </a:p>
        </p:txBody>
      </p:sp>
      <p:sp>
        <p:nvSpPr>
          <p:cNvPr id="4100" name="Rectangle 5"/>
          <p:cNvSpPr>
            <a:spLocks noChangeArrowheads="1"/>
          </p:cNvSpPr>
          <p:nvPr/>
        </p:nvSpPr>
        <p:spPr bwMode="auto">
          <a:xfrm>
            <a:off x="3779838" y="1412875"/>
            <a:ext cx="1709737" cy="641350"/>
          </a:xfrm>
          <a:prstGeom prst="rect">
            <a:avLst/>
          </a:prstGeom>
          <a:noFill/>
          <a:ln w="9525">
            <a:noFill/>
            <a:miter lim="800000"/>
            <a:headEnd/>
            <a:tailEnd/>
          </a:ln>
        </p:spPr>
        <p:txBody>
          <a:bodyPr>
            <a:spAutoFit/>
          </a:bodyPr>
          <a:lstStyle/>
          <a:p>
            <a:pPr eaLnBrk="1" hangingPunct="1">
              <a:spcBef>
                <a:spcPct val="20000"/>
              </a:spcBef>
            </a:pPr>
            <a:r>
              <a:rPr lang="ru-RU" altLang="ru-RU">
                <a:solidFill>
                  <a:schemeClr val="accent2"/>
                </a:solidFill>
              </a:rPr>
              <a:t>Нет рыночной власти</a:t>
            </a:r>
          </a:p>
        </p:txBody>
      </p:sp>
      <p:sp>
        <p:nvSpPr>
          <p:cNvPr id="4101" name="Rectangle 7"/>
          <p:cNvSpPr>
            <a:spLocks noChangeArrowheads="1"/>
          </p:cNvSpPr>
          <p:nvPr/>
        </p:nvSpPr>
        <p:spPr bwMode="auto">
          <a:xfrm>
            <a:off x="3779838" y="5516563"/>
            <a:ext cx="1795462" cy="641350"/>
          </a:xfrm>
          <a:prstGeom prst="rect">
            <a:avLst/>
          </a:prstGeom>
          <a:noFill/>
          <a:ln w="9525">
            <a:noFill/>
            <a:miter lim="800000"/>
            <a:headEnd/>
            <a:tailEnd/>
          </a:ln>
        </p:spPr>
        <p:txBody>
          <a:bodyPr>
            <a:spAutoFit/>
          </a:bodyPr>
          <a:lstStyle/>
          <a:p>
            <a:pPr eaLnBrk="1" hangingPunct="1">
              <a:spcBef>
                <a:spcPct val="20000"/>
              </a:spcBef>
            </a:pPr>
            <a:r>
              <a:rPr lang="en-US" altLang="ru-RU">
                <a:solidFill>
                  <a:schemeClr val="accent2"/>
                </a:solidFill>
              </a:rPr>
              <a:t>Max </a:t>
            </a:r>
            <a:r>
              <a:rPr lang="ru-RU" altLang="ru-RU">
                <a:solidFill>
                  <a:schemeClr val="accent2"/>
                </a:solidFill>
              </a:rPr>
              <a:t>рыночная</a:t>
            </a:r>
            <a:r>
              <a:rPr lang="en-US" altLang="ru-RU">
                <a:solidFill>
                  <a:schemeClr val="accent2"/>
                </a:solidFill>
              </a:rPr>
              <a:t> </a:t>
            </a:r>
            <a:r>
              <a:rPr lang="ru-RU" altLang="ru-RU">
                <a:solidFill>
                  <a:schemeClr val="accent2"/>
                </a:solidFill>
              </a:rPr>
              <a:t>власть</a:t>
            </a:r>
          </a:p>
        </p:txBody>
      </p:sp>
      <p:sp>
        <p:nvSpPr>
          <p:cNvPr id="4102" name="Rectangle 8"/>
          <p:cNvSpPr>
            <a:spLocks noChangeArrowheads="1"/>
          </p:cNvSpPr>
          <p:nvPr/>
        </p:nvSpPr>
        <p:spPr bwMode="auto">
          <a:xfrm>
            <a:off x="5435600" y="1412875"/>
            <a:ext cx="1709738" cy="641350"/>
          </a:xfrm>
          <a:prstGeom prst="rect">
            <a:avLst/>
          </a:prstGeom>
          <a:noFill/>
          <a:ln w="9525">
            <a:noFill/>
            <a:miter lim="800000"/>
            <a:headEnd/>
            <a:tailEnd/>
          </a:ln>
        </p:spPr>
        <p:txBody>
          <a:bodyPr>
            <a:spAutoFit/>
          </a:bodyPr>
          <a:lstStyle/>
          <a:p>
            <a:pPr eaLnBrk="1" hangingPunct="1">
              <a:spcBef>
                <a:spcPct val="20000"/>
              </a:spcBef>
            </a:pPr>
            <a:r>
              <a:rPr lang="en-US" altLang="ru-RU">
                <a:solidFill>
                  <a:schemeClr val="hlink"/>
                </a:solidFill>
              </a:rPr>
              <a:t>Min</a:t>
            </a:r>
            <a:r>
              <a:rPr lang="ru-RU" altLang="ru-RU">
                <a:solidFill>
                  <a:schemeClr val="hlink"/>
                </a:solidFill>
              </a:rPr>
              <a:t> прибыль-ность</a:t>
            </a:r>
          </a:p>
        </p:txBody>
      </p:sp>
      <p:sp>
        <p:nvSpPr>
          <p:cNvPr id="4103" name="Rectangle 10"/>
          <p:cNvSpPr>
            <a:spLocks noChangeArrowheads="1"/>
          </p:cNvSpPr>
          <p:nvPr/>
        </p:nvSpPr>
        <p:spPr bwMode="auto">
          <a:xfrm>
            <a:off x="5508625" y="5516563"/>
            <a:ext cx="1795463" cy="641350"/>
          </a:xfrm>
          <a:prstGeom prst="rect">
            <a:avLst/>
          </a:prstGeom>
          <a:noFill/>
          <a:ln w="9525">
            <a:noFill/>
            <a:miter lim="800000"/>
            <a:headEnd/>
            <a:tailEnd/>
          </a:ln>
        </p:spPr>
        <p:txBody>
          <a:bodyPr>
            <a:spAutoFit/>
          </a:bodyPr>
          <a:lstStyle/>
          <a:p>
            <a:pPr eaLnBrk="1" hangingPunct="1">
              <a:spcBef>
                <a:spcPct val="20000"/>
              </a:spcBef>
            </a:pPr>
            <a:r>
              <a:rPr lang="en-US" altLang="ru-RU">
                <a:solidFill>
                  <a:schemeClr val="hlink"/>
                </a:solidFill>
              </a:rPr>
              <a:t>Max </a:t>
            </a:r>
            <a:r>
              <a:rPr lang="ru-RU" altLang="ru-RU">
                <a:solidFill>
                  <a:schemeClr val="hlink"/>
                </a:solidFill>
              </a:rPr>
              <a:t>прибыль-ность</a:t>
            </a:r>
          </a:p>
        </p:txBody>
      </p:sp>
      <p:sp>
        <p:nvSpPr>
          <p:cNvPr id="4104" name="Rectangle 12"/>
          <p:cNvSpPr>
            <a:spLocks noChangeArrowheads="1"/>
          </p:cNvSpPr>
          <p:nvPr/>
        </p:nvSpPr>
        <p:spPr bwMode="auto">
          <a:xfrm>
            <a:off x="7092950" y="1412875"/>
            <a:ext cx="1709738" cy="641350"/>
          </a:xfrm>
          <a:prstGeom prst="rect">
            <a:avLst/>
          </a:prstGeom>
          <a:noFill/>
          <a:ln w="9525">
            <a:noFill/>
            <a:miter lim="800000"/>
            <a:headEnd/>
            <a:tailEnd/>
          </a:ln>
        </p:spPr>
        <p:txBody>
          <a:bodyPr>
            <a:spAutoFit/>
          </a:bodyPr>
          <a:lstStyle/>
          <a:p>
            <a:pPr eaLnBrk="1" hangingPunct="1">
              <a:spcBef>
                <a:spcPct val="20000"/>
              </a:spcBef>
            </a:pPr>
            <a:r>
              <a:rPr lang="en-US" altLang="ru-RU">
                <a:solidFill>
                  <a:srgbClr val="FF0000"/>
                </a:solidFill>
              </a:rPr>
              <a:t>Max</a:t>
            </a:r>
            <a:r>
              <a:rPr lang="ru-RU" altLang="ru-RU">
                <a:solidFill>
                  <a:srgbClr val="FF0000"/>
                </a:solidFill>
              </a:rPr>
              <a:t> эффек-тивность</a:t>
            </a:r>
          </a:p>
        </p:txBody>
      </p:sp>
      <p:sp>
        <p:nvSpPr>
          <p:cNvPr id="4105" name="Rectangle 14"/>
          <p:cNvSpPr>
            <a:spLocks noChangeArrowheads="1"/>
          </p:cNvSpPr>
          <p:nvPr/>
        </p:nvSpPr>
        <p:spPr bwMode="auto">
          <a:xfrm>
            <a:off x="7235825" y="5516563"/>
            <a:ext cx="1795463" cy="641350"/>
          </a:xfrm>
          <a:prstGeom prst="rect">
            <a:avLst/>
          </a:prstGeom>
          <a:noFill/>
          <a:ln w="9525">
            <a:noFill/>
            <a:miter lim="800000"/>
            <a:headEnd/>
            <a:tailEnd/>
          </a:ln>
        </p:spPr>
        <p:txBody>
          <a:bodyPr>
            <a:spAutoFit/>
          </a:bodyPr>
          <a:lstStyle/>
          <a:p>
            <a:pPr eaLnBrk="1" hangingPunct="1">
              <a:spcBef>
                <a:spcPct val="20000"/>
              </a:spcBef>
            </a:pPr>
            <a:r>
              <a:rPr lang="en-US" altLang="ru-RU">
                <a:solidFill>
                  <a:srgbClr val="FF0000"/>
                </a:solidFill>
              </a:rPr>
              <a:t>Min </a:t>
            </a:r>
            <a:r>
              <a:rPr lang="ru-RU" altLang="ru-RU">
                <a:solidFill>
                  <a:srgbClr val="FF0000"/>
                </a:solidFill>
              </a:rPr>
              <a:t>эффек-тивность</a:t>
            </a:r>
          </a:p>
        </p:txBody>
      </p:sp>
      <p:sp>
        <p:nvSpPr>
          <p:cNvPr id="4106" name="AutoShape 15"/>
          <p:cNvSpPr>
            <a:spLocks noChangeArrowheads="1"/>
          </p:cNvSpPr>
          <p:nvPr/>
        </p:nvSpPr>
        <p:spPr bwMode="auto">
          <a:xfrm>
            <a:off x="4211638" y="1989138"/>
            <a:ext cx="950912" cy="3571875"/>
          </a:xfrm>
          <a:prstGeom prst="triangle">
            <a:avLst>
              <a:gd name="adj" fmla="val 50000"/>
            </a:avLst>
          </a:prstGeom>
          <a:solidFill>
            <a:schemeClr val="accent2"/>
          </a:solidFill>
          <a:ln w="9525" algn="ctr">
            <a:solidFill>
              <a:schemeClr val="tx1"/>
            </a:solidFill>
            <a:miter lim="800000"/>
            <a:headEnd/>
            <a:tailEnd/>
          </a:ln>
        </p:spPr>
        <p:txBody>
          <a:bodyPr wrap="none" anchor="ctr"/>
          <a:lstStyle/>
          <a:p>
            <a:pPr eaLnBrk="1" hangingPunct="1"/>
            <a:endParaRPr lang="ru-RU" altLang="ru-RU"/>
          </a:p>
        </p:txBody>
      </p:sp>
      <p:sp>
        <p:nvSpPr>
          <p:cNvPr id="4107" name="AutoShape 16"/>
          <p:cNvSpPr>
            <a:spLocks noChangeArrowheads="1"/>
          </p:cNvSpPr>
          <p:nvPr/>
        </p:nvSpPr>
        <p:spPr bwMode="auto">
          <a:xfrm>
            <a:off x="5724525" y="1989138"/>
            <a:ext cx="950913" cy="3571875"/>
          </a:xfrm>
          <a:prstGeom prst="triangle">
            <a:avLst>
              <a:gd name="adj" fmla="val 50000"/>
            </a:avLst>
          </a:prstGeom>
          <a:solidFill>
            <a:schemeClr val="hlink"/>
          </a:solidFill>
          <a:ln w="9525" algn="ctr">
            <a:solidFill>
              <a:schemeClr val="tx1"/>
            </a:solidFill>
            <a:miter lim="800000"/>
            <a:headEnd/>
            <a:tailEnd/>
          </a:ln>
        </p:spPr>
        <p:txBody>
          <a:bodyPr wrap="none" anchor="ctr"/>
          <a:lstStyle/>
          <a:p>
            <a:pPr eaLnBrk="1" hangingPunct="1"/>
            <a:endParaRPr lang="ru-RU" altLang="ru-RU"/>
          </a:p>
        </p:txBody>
      </p:sp>
      <p:sp>
        <p:nvSpPr>
          <p:cNvPr id="4108" name="AutoShape 17"/>
          <p:cNvSpPr>
            <a:spLocks noChangeArrowheads="1"/>
          </p:cNvSpPr>
          <p:nvPr/>
        </p:nvSpPr>
        <p:spPr bwMode="auto">
          <a:xfrm flipV="1">
            <a:off x="7380288" y="2060575"/>
            <a:ext cx="950912" cy="3571875"/>
          </a:xfrm>
          <a:prstGeom prst="triangle">
            <a:avLst>
              <a:gd name="adj" fmla="val 50000"/>
            </a:avLst>
          </a:prstGeom>
          <a:solidFill>
            <a:srgbClr val="FF0000"/>
          </a:solidFill>
          <a:ln w="9525" algn="ctr">
            <a:solidFill>
              <a:schemeClr val="tx1"/>
            </a:solidFill>
            <a:miter lim="800000"/>
            <a:headEnd/>
            <a:tailEnd/>
          </a:ln>
        </p:spPr>
        <p:txBody>
          <a:bodyPr wrap="none" anchor="ctr"/>
          <a:lstStyle/>
          <a:p>
            <a:pPr eaLnBrk="1" hangingPunct="1"/>
            <a:endParaRPr lang="ru-RU" altLang="ru-RU"/>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Содержимое 2"/>
          <p:cNvSpPr>
            <a:spLocks noGrp="1"/>
          </p:cNvSpPr>
          <p:nvPr>
            <p:ph idx="4294967295"/>
          </p:nvPr>
        </p:nvSpPr>
        <p:spPr>
          <a:xfrm>
            <a:off x="457200" y="428625"/>
            <a:ext cx="8229600" cy="5697538"/>
          </a:xfrm>
        </p:spPr>
        <p:txBody>
          <a:bodyPr/>
          <a:lstStyle/>
          <a:p>
            <a:pPr eaLnBrk="1" hangingPunct="1">
              <a:buFont typeface="Arial" charset="0"/>
              <a:buNone/>
            </a:pPr>
            <a:r>
              <a:rPr lang="ru-RU" altLang="ru-RU" sz="3600" smtClean="0"/>
              <a:t>Условие максимизации прибыли первого порядка (необходимое):</a:t>
            </a:r>
            <a:r>
              <a:rPr lang="en-US" altLang="ru-RU" sz="3600" i="1" smtClean="0"/>
              <a:t> </a:t>
            </a:r>
            <a:endParaRPr lang="ru-RU" altLang="ru-RU" sz="3600" i="1" smtClean="0"/>
          </a:p>
          <a:p>
            <a:pPr eaLnBrk="1" hangingPunct="1"/>
            <a:endParaRPr lang="ru-RU" altLang="ru-RU" i="1" smtClean="0"/>
          </a:p>
          <a:p>
            <a:pPr eaLnBrk="1" hangingPunct="1"/>
            <a:endParaRPr lang="ru-RU" altLang="ru-RU" i="1" smtClean="0"/>
          </a:p>
          <a:p>
            <a:pPr algn="ctr" eaLnBrk="1" hangingPunct="1">
              <a:buFont typeface="Arial" charset="0"/>
              <a:buNone/>
            </a:pPr>
            <a:r>
              <a:rPr lang="en-US" altLang="ru-RU" sz="4800" b="1" i="1" smtClean="0">
                <a:latin typeface="Times New Roman" pitchFamily="18" charset="0"/>
                <a:cs typeface="Times New Roman" pitchFamily="18" charset="0"/>
              </a:rPr>
              <a:t>MR(q*) </a:t>
            </a:r>
            <a:r>
              <a:rPr lang="en-US" altLang="ru-RU" sz="4800" b="1" smtClean="0">
                <a:latin typeface="Times New Roman" pitchFamily="18" charset="0"/>
                <a:cs typeface="Times New Roman" pitchFamily="18" charset="0"/>
              </a:rPr>
              <a:t>= </a:t>
            </a:r>
            <a:r>
              <a:rPr lang="en-US" altLang="ru-RU" sz="4800" b="1" i="1" smtClean="0">
                <a:latin typeface="Times New Roman" pitchFamily="18" charset="0"/>
                <a:cs typeface="Times New Roman" pitchFamily="18" charset="0"/>
              </a:rPr>
              <a:t>MC(q*)</a:t>
            </a:r>
            <a:endParaRPr lang="ru-RU" altLang="ru-RU" sz="4800" b="1" i="1" smtClean="0">
              <a:latin typeface="Times New Roman" pitchFamily="18" charset="0"/>
              <a:cs typeface="Times New Roman" pitchFamily="18" charset="0"/>
            </a:endParaRPr>
          </a:p>
          <a:p>
            <a:pPr eaLnBrk="1" hangingPunct="1">
              <a:buFont typeface="Arial" charset="0"/>
              <a:buNone/>
            </a:pPr>
            <a:r>
              <a:rPr lang="ru-RU" altLang="ru-RU" sz="3600" smtClean="0">
                <a:latin typeface="Arial" charset="0"/>
                <a:cs typeface="Arial" charset="0"/>
              </a:rPr>
              <a:t>Для совершенно конкурентного предприятия:</a:t>
            </a:r>
          </a:p>
          <a:p>
            <a:pPr algn="ctr" eaLnBrk="1" hangingPunct="1">
              <a:buFont typeface="Arial" charset="0"/>
              <a:buNone/>
            </a:pPr>
            <a:r>
              <a:rPr lang="en-US" altLang="ru-RU" sz="4800" b="1" i="1" smtClean="0">
                <a:latin typeface="Times New Roman" pitchFamily="18" charset="0"/>
                <a:cs typeface="Times New Roman" pitchFamily="18" charset="0"/>
              </a:rPr>
              <a:t>MC</a:t>
            </a:r>
            <a:r>
              <a:rPr lang="ru-RU" altLang="ru-RU" sz="4800" b="1" i="1" smtClean="0">
                <a:latin typeface="Times New Roman" pitchFamily="18" charset="0"/>
                <a:cs typeface="Times New Roman" pitchFamily="18" charset="0"/>
              </a:rPr>
              <a:t>(</a:t>
            </a:r>
            <a:r>
              <a:rPr lang="en-US" altLang="ru-RU" sz="4800" b="1" i="1" smtClean="0">
                <a:latin typeface="Times New Roman" pitchFamily="18" charset="0"/>
                <a:cs typeface="Times New Roman" pitchFamily="18" charset="0"/>
              </a:rPr>
              <a:t>q</a:t>
            </a:r>
            <a:r>
              <a:rPr lang="ru-RU" altLang="ru-RU" sz="4800" b="1" i="1" smtClean="0">
                <a:latin typeface="Times New Roman" pitchFamily="18" charset="0"/>
                <a:cs typeface="Times New Roman" pitchFamily="18" charset="0"/>
              </a:rPr>
              <a:t>*) = </a:t>
            </a:r>
            <a:r>
              <a:rPr lang="en-US" altLang="ru-RU" sz="4800" b="1" i="1" smtClean="0">
                <a:latin typeface="Times New Roman" pitchFamily="18" charset="0"/>
                <a:cs typeface="Times New Roman" pitchFamily="18" charset="0"/>
              </a:rPr>
              <a:t>P</a:t>
            </a:r>
            <a:endParaRPr lang="ru-RU" altLang="ru-RU" sz="4800" b="1" smtClean="0">
              <a:latin typeface="Times New Roman" pitchFamily="18" charset="0"/>
              <a:cs typeface="Times New Roman" pitchFamily="18" charset="0"/>
            </a:endParaRPr>
          </a:p>
        </p:txBody>
      </p:sp>
      <p:sp>
        <p:nvSpPr>
          <p:cNvPr id="22531"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eaLnBrk="1" hangingPunct="1"/>
            <a:endParaRPr lang="ru-RU" altLang="ru-RU"/>
          </a:p>
        </p:txBody>
      </p:sp>
      <p:pic>
        <p:nvPicPr>
          <p:cNvPr id="22532"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38" y="1714500"/>
            <a:ext cx="5072062" cy="1071563"/>
          </a:xfrm>
          <a:prstGeom prst="rect">
            <a:avLst/>
          </a:prstGeom>
          <a:noFill/>
          <a:ln w="9525">
            <a:noFill/>
            <a:miter lim="800000"/>
            <a:headEnd/>
            <a:tailEnd/>
          </a:ln>
        </p:spPr>
      </p:pic>
      <p:sp>
        <p:nvSpPr>
          <p:cNvPr id="22533" name="Rectangle 3"/>
          <p:cNvSpPr>
            <a:spLocks noChangeArrowheads="1"/>
          </p:cNvSpPr>
          <p:nvPr/>
        </p:nvSpPr>
        <p:spPr bwMode="auto">
          <a:xfrm>
            <a:off x="0" y="1333500"/>
            <a:ext cx="9144000" cy="0"/>
          </a:xfrm>
          <a:prstGeom prst="rect">
            <a:avLst/>
          </a:prstGeom>
          <a:solidFill>
            <a:srgbClr val="FFFFFF"/>
          </a:solidFill>
          <a:ln w="9525">
            <a:noFill/>
            <a:miter lim="800000"/>
            <a:headEnd/>
            <a:tailEnd/>
          </a:ln>
        </p:spPr>
        <p:txBody>
          <a:bodyPr wrap="none" anchor="ctr">
            <a:spAutoFit/>
          </a:bodyPr>
          <a:lstStyle/>
          <a:p>
            <a:pPr eaLnBrk="1" hangingPunct="1"/>
            <a:endParaRPr lang="ru-RU" altLang="ru-RU">
              <a:latin typeface="Calibri"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Содержимое 2"/>
          <p:cNvSpPr>
            <a:spLocks noGrp="1"/>
          </p:cNvSpPr>
          <p:nvPr>
            <p:ph idx="4294967295"/>
          </p:nvPr>
        </p:nvSpPr>
        <p:spPr>
          <a:xfrm>
            <a:off x="457200" y="857250"/>
            <a:ext cx="8229600" cy="5268913"/>
          </a:xfrm>
        </p:spPr>
        <p:txBody>
          <a:bodyPr/>
          <a:lstStyle/>
          <a:p>
            <a:pPr eaLnBrk="1" hangingPunct="1">
              <a:buFont typeface="Arial" charset="0"/>
              <a:buNone/>
            </a:pPr>
            <a:r>
              <a:rPr lang="ru-RU" altLang="ru-RU" sz="4000" smtClean="0"/>
              <a:t>Условие максимизации прибыли второго порядка (достаточное):</a:t>
            </a:r>
          </a:p>
        </p:txBody>
      </p:sp>
      <p:sp>
        <p:nvSpPr>
          <p:cNvPr id="23555"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eaLnBrk="1" hangingPunct="1"/>
            <a:endParaRPr lang="ru-RU" altLang="ru-RU"/>
          </a:p>
        </p:txBody>
      </p:sp>
      <p:sp>
        <p:nvSpPr>
          <p:cNvPr id="23556"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eaLnBrk="1" hangingPunct="1"/>
            <a:endParaRPr lang="ru-RU" altLang="ru-RU"/>
          </a:p>
        </p:txBody>
      </p:sp>
      <p:sp>
        <p:nvSpPr>
          <p:cNvPr id="23557"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eaLnBrk="1" hangingPunct="1"/>
            <a:endParaRPr lang="ru-RU" altLang="ru-RU"/>
          </a:p>
        </p:txBody>
      </p:sp>
      <p:pic>
        <p:nvPicPr>
          <p:cNvPr id="23558" name="Picture 7"/>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285875" y="2714625"/>
            <a:ext cx="6000750" cy="1357313"/>
          </a:xfrm>
          <a:prstGeom prst="rect">
            <a:avLst/>
          </a:prstGeom>
          <a:noFill/>
          <a:ln w="9525">
            <a:noFill/>
            <a:miter lim="800000"/>
            <a:headEnd/>
            <a:tailEnd/>
          </a:ln>
        </p:spPr>
      </p:pic>
      <p:sp>
        <p:nvSpPr>
          <p:cNvPr id="23559"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eaLnBrk="1" hangingPunct="1"/>
            <a:endParaRPr lang="ru-RU" altLang="ru-RU"/>
          </a:p>
        </p:txBody>
      </p:sp>
      <p:pic>
        <p:nvPicPr>
          <p:cNvPr id="23560" name="Picture 10"/>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714625" y="4643438"/>
            <a:ext cx="4286250" cy="13573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AutoShape 2"/>
          <p:cNvSpPr>
            <a:spLocks noChangeArrowheads="1"/>
          </p:cNvSpPr>
          <p:nvPr/>
        </p:nvSpPr>
        <p:spPr bwMode="auto">
          <a:xfrm flipH="1" flipV="1">
            <a:off x="3327400" y="4738688"/>
            <a:ext cx="1354138" cy="730250"/>
          </a:xfrm>
          <a:custGeom>
            <a:avLst/>
            <a:gdLst>
              <a:gd name="T0" fmla="*/ 2147483646 w 21600"/>
              <a:gd name="T1" fmla="*/ 0 h 21600"/>
              <a:gd name="T2" fmla="*/ 2147483646 w 21600"/>
              <a:gd name="T3" fmla="*/ 2147483646 h 21600"/>
              <a:gd name="T4" fmla="*/ 0 w 21600"/>
              <a:gd name="T5" fmla="*/ 2147483646 h 21600"/>
              <a:gd name="T6" fmla="*/ 2147483646 w 21600"/>
              <a:gd name="T7" fmla="*/ 2147483646 h 21600"/>
              <a:gd name="T8" fmla="*/ 2147483646 w 21600"/>
              <a:gd name="T9" fmla="*/ 2147483646 h 21600"/>
              <a:gd name="T10" fmla="*/ 2147483646 w 21600"/>
              <a:gd name="T11" fmla="*/ 2147483646 h 21600"/>
              <a:gd name="T12" fmla="*/ 17694720 60000 65536"/>
              <a:gd name="T13" fmla="*/ 11796480 60000 65536"/>
              <a:gd name="T14" fmla="*/ 11796480 60000 65536"/>
              <a:gd name="T15" fmla="*/ 5898240 60000 65536"/>
              <a:gd name="T16" fmla="*/ 0 60000 65536"/>
              <a:gd name="T17" fmla="*/ 0 60000 65536"/>
              <a:gd name="T18" fmla="*/ 0 w 21600"/>
              <a:gd name="T19" fmla="*/ 12001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00" y="0"/>
                </a:moveTo>
                <a:lnTo>
                  <a:pt x="7200" y="7200"/>
                </a:lnTo>
                <a:lnTo>
                  <a:pt x="10286" y="7200"/>
                </a:lnTo>
                <a:lnTo>
                  <a:pt x="10286" y="12001"/>
                </a:lnTo>
                <a:lnTo>
                  <a:pt x="0" y="12001"/>
                </a:lnTo>
                <a:lnTo>
                  <a:pt x="0" y="21600"/>
                </a:lnTo>
                <a:lnTo>
                  <a:pt x="18514" y="21600"/>
                </a:lnTo>
                <a:lnTo>
                  <a:pt x="18514" y="7200"/>
                </a:lnTo>
                <a:lnTo>
                  <a:pt x="21600" y="7200"/>
                </a:lnTo>
                <a:lnTo>
                  <a:pt x="14400" y="0"/>
                </a:lnTo>
                <a:close/>
              </a:path>
            </a:pathLst>
          </a:custGeom>
          <a:noFill/>
          <a:ln w="9525">
            <a:solidFill>
              <a:schemeClr val="tx1"/>
            </a:solidFill>
            <a:miter lim="800000"/>
            <a:headEnd/>
            <a:tailEnd/>
          </a:ln>
        </p:spPr>
        <p:txBody>
          <a:bodyPr rot="10800000" wrap="none" anchor="ctr"/>
          <a:lstStyle/>
          <a:p>
            <a:pPr algn="ctr" eaLnBrk="1" hangingPunct="1"/>
            <a:r>
              <a:rPr lang="ru-RU" altLang="ru-RU" sz="1600" b="1">
                <a:solidFill>
                  <a:schemeClr val="folHlink"/>
                </a:solidFill>
              </a:rPr>
              <a:t>ДА</a:t>
            </a:r>
          </a:p>
        </p:txBody>
      </p:sp>
      <p:sp>
        <p:nvSpPr>
          <p:cNvPr id="434179" name="AutoShape 3"/>
          <p:cNvSpPr>
            <a:spLocks noChangeArrowheads="1"/>
          </p:cNvSpPr>
          <p:nvPr/>
        </p:nvSpPr>
        <p:spPr bwMode="auto">
          <a:xfrm flipV="1">
            <a:off x="7299325" y="4748213"/>
            <a:ext cx="1354138" cy="730250"/>
          </a:xfrm>
          <a:custGeom>
            <a:avLst/>
            <a:gdLst>
              <a:gd name="T0" fmla="*/ 2147483646 w 21600"/>
              <a:gd name="T1" fmla="*/ 0 h 21600"/>
              <a:gd name="T2" fmla="*/ 2147483646 w 21600"/>
              <a:gd name="T3" fmla="*/ 2147483646 h 21600"/>
              <a:gd name="T4" fmla="*/ 0 w 21600"/>
              <a:gd name="T5" fmla="*/ 2147483646 h 21600"/>
              <a:gd name="T6" fmla="*/ 2147483646 w 21600"/>
              <a:gd name="T7" fmla="*/ 2147483646 h 21600"/>
              <a:gd name="T8" fmla="*/ 2147483646 w 21600"/>
              <a:gd name="T9" fmla="*/ 2147483646 h 21600"/>
              <a:gd name="T10" fmla="*/ 2147483646 w 21600"/>
              <a:gd name="T11" fmla="*/ 2147483646 h 21600"/>
              <a:gd name="T12" fmla="*/ 17694720 60000 65536"/>
              <a:gd name="T13" fmla="*/ 11796480 60000 65536"/>
              <a:gd name="T14" fmla="*/ 11796480 60000 65536"/>
              <a:gd name="T15" fmla="*/ 5898240 60000 65536"/>
              <a:gd name="T16" fmla="*/ 0 60000 65536"/>
              <a:gd name="T17" fmla="*/ 0 60000 65536"/>
              <a:gd name="T18" fmla="*/ 0 w 21600"/>
              <a:gd name="T19" fmla="*/ 12001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00" y="0"/>
                </a:moveTo>
                <a:lnTo>
                  <a:pt x="7200" y="7200"/>
                </a:lnTo>
                <a:lnTo>
                  <a:pt x="10286" y="7200"/>
                </a:lnTo>
                <a:lnTo>
                  <a:pt x="10286" y="12001"/>
                </a:lnTo>
                <a:lnTo>
                  <a:pt x="0" y="12001"/>
                </a:lnTo>
                <a:lnTo>
                  <a:pt x="0" y="21600"/>
                </a:lnTo>
                <a:lnTo>
                  <a:pt x="18514" y="21600"/>
                </a:lnTo>
                <a:lnTo>
                  <a:pt x="18514" y="7200"/>
                </a:lnTo>
                <a:lnTo>
                  <a:pt x="21600" y="7200"/>
                </a:lnTo>
                <a:lnTo>
                  <a:pt x="14400" y="0"/>
                </a:lnTo>
                <a:close/>
              </a:path>
            </a:pathLst>
          </a:custGeom>
          <a:noFill/>
          <a:ln w="9525">
            <a:solidFill>
              <a:schemeClr val="tx1"/>
            </a:solidFill>
            <a:miter lim="800000"/>
            <a:headEnd/>
            <a:tailEnd/>
          </a:ln>
        </p:spPr>
        <p:txBody>
          <a:bodyPr rot="10800000" wrap="none" anchor="ctr"/>
          <a:lstStyle/>
          <a:p>
            <a:pPr algn="ctr" eaLnBrk="1" hangingPunct="1"/>
            <a:r>
              <a:rPr lang="ru-RU" altLang="ru-RU" sz="1600">
                <a:solidFill>
                  <a:srgbClr val="FF0000"/>
                </a:solidFill>
              </a:rPr>
              <a:t>  </a:t>
            </a:r>
            <a:r>
              <a:rPr lang="ru-RU" altLang="ru-RU" sz="1600" b="1">
                <a:solidFill>
                  <a:srgbClr val="FF0000"/>
                </a:solidFill>
              </a:rPr>
              <a:t>НЕТ</a:t>
            </a:r>
          </a:p>
        </p:txBody>
      </p:sp>
      <p:sp>
        <p:nvSpPr>
          <p:cNvPr id="434180" name="AutoShape 4"/>
          <p:cNvSpPr>
            <a:spLocks noChangeArrowheads="1"/>
          </p:cNvSpPr>
          <p:nvPr/>
        </p:nvSpPr>
        <p:spPr bwMode="auto">
          <a:xfrm flipH="1" flipV="1">
            <a:off x="1108075" y="3465513"/>
            <a:ext cx="1354138" cy="730250"/>
          </a:xfrm>
          <a:custGeom>
            <a:avLst/>
            <a:gdLst>
              <a:gd name="T0" fmla="*/ 2147483646 w 21600"/>
              <a:gd name="T1" fmla="*/ 0 h 21600"/>
              <a:gd name="T2" fmla="*/ 2147483646 w 21600"/>
              <a:gd name="T3" fmla="*/ 2147483646 h 21600"/>
              <a:gd name="T4" fmla="*/ 0 w 21600"/>
              <a:gd name="T5" fmla="*/ 2147483646 h 21600"/>
              <a:gd name="T6" fmla="*/ 2147483646 w 21600"/>
              <a:gd name="T7" fmla="*/ 2147483646 h 21600"/>
              <a:gd name="T8" fmla="*/ 2147483646 w 21600"/>
              <a:gd name="T9" fmla="*/ 2147483646 h 21600"/>
              <a:gd name="T10" fmla="*/ 2147483646 w 21600"/>
              <a:gd name="T11" fmla="*/ 2147483646 h 21600"/>
              <a:gd name="T12" fmla="*/ 17694720 60000 65536"/>
              <a:gd name="T13" fmla="*/ 11796480 60000 65536"/>
              <a:gd name="T14" fmla="*/ 11796480 60000 65536"/>
              <a:gd name="T15" fmla="*/ 5898240 60000 65536"/>
              <a:gd name="T16" fmla="*/ 0 60000 65536"/>
              <a:gd name="T17" fmla="*/ 0 60000 65536"/>
              <a:gd name="T18" fmla="*/ 0 w 21600"/>
              <a:gd name="T19" fmla="*/ 12001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00" y="0"/>
                </a:moveTo>
                <a:lnTo>
                  <a:pt x="7200" y="7200"/>
                </a:lnTo>
                <a:lnTo>
                  <a:pt x="10286" y="7200"/>
                </a:lnTo>
                <a:lnTo>
                  <a:pt x="10286" y="12001"/>
                </a:lnTo>
                <a:lnTo>
                  <a:pt x="0" y="12001"/>
                </a:lnTo>
                <a:lnTo>
                  <a:pt x="0" y="21600"/>
                </a:lnTo>
                <a:lnTo>
                  <a:pt x="18514" y="21600"/>
                </a:lnTo>
                <a:lnTo>
                  <a:pt x="18514" y="7200"/>
                </a:lnTo>
                <a:lnTo>
                  <a:pt x="21600" y="7200"/>
                </a:lnTo>
                <a:lnTo>
                  <a:pt x="14400" y="0"/>
                </a:lnTo>
                <a:close/>
              </a:path>
            </a:pathLst>
          </a:custGeom>
          <a:noFill/>
          <a:ln w="9525">
            <a:solidFill>
              <a:schemeClr val="tx1"/>
            </a:solidFill>
            <a:miter lim="800000"/>
            <a:headEnd/>
            <a:tailEnd/>
          </a:ln>
        </p:spPr>
        <p:txBody>
          <a:bodyPr rot="10800000" wrap="none" anchor="ctr"/>
          <a:lstStyle/>
          <a:p>
            <a:pPr algn="ctr" eaLnBrk="1" hangingPunct="1"/>
            <a:r>
              <a:rPr lang="ru-RU" altLang="ru-RU" sz="1600" b="1">
                <a:solidFill>
                  <a:schemeClr val="folHlink"/>
                </a:solidFill>
              </a:rPr>
              <a:t>ДА</a:t>
            </a:r>
          </a:p>
        </p:txBody>
      </p:sp>
      <p:sp>
        <p:nvSpPr>
          <p:cNvPr id="434181" name="AutoShape 5"/>
          <p:cNvSpPr>
            <a:spLocks noChangeArrowheads="1"/>
          </p:cNvSpPr>
          <p:nvPr/>
        </p:nvSpPr>
        <p:spPr bwMode="auto">
          <a:xfrm>
            <a:off x="4232275" y="3933825"/>
            <a:ext cx="3451225" cy="1957388"/>
          </a:xfrm>
          <a:prstGeom prst="flowChartDecision">
            <a:avLst/>
          </a:prstGeom>
          <a:solidFill>
            <a:srgbClr val="FFFF00"/>
          </a:solidFill>
          <a:ln w="9525">
            <a:solidFill>
              <a:schemeClr val="tx1"/>
            </a:solidFill>
            <a:miter lim="800000"/>
            <a:headEnd/>
            <a:tailEnd/>
          </a:ln>
        </p:spPr>
        <p:txBody>
          <a:bodyPr wrap="none" anchor="ctr"/>
          <a:lstStyle/>
          <a:p>
            <a:pPr algn="ctr" eaLnBrk="1" hangingPunct="1"/>
            <a:r>
              <a:rPr lang="ru-RU" altLang="ru-RU" b="1"/>
              <a:t>При этом </a:t>
            </a:r>
            <a:r>
              <a:rPr lang="en-US" altLang="ru-RU" b="1"/>
              <a:t>P&gt;AVC</a:t>
            </a:r>
            <a:r>
              <a:rPr lang="ru-RU" altLang="ru-RU" b="1"/>
              <a:t>?</a:t>
            </a:r>
          </a:p>
        </p:txBody>
      </p:sp>
      <p:sp>
        <p:nvSpPr>
          <p:cNvPr id="434182" name="AutoShape 6"/>
          <p:cNvSpPr>
            <a:spLocks noChangeArrowheads="1"/>
          </p:cNvSpPr>
          <p:nvPr/>
        </p:nvSpPr>
        <p:spPr bwMode="auto">
          <a:xfrm flipV="1">
            <a:off x="5203825" y="3448050"/>
            <a:ext cx="1144588" cy="730250"/>
          </a:xfrm>
          <a:custGeom>
            <a:avLst/>
            <a:gdLst>
              <a:gd name="T0" fmla="*/ 2147483646 w 21600"/>
              <a:gd name="T1" fmla="*/ 0 h 21600"/>
              <a:gd name="T2" fmla="*/ 2147483646 w 21600"/>
              <a:gd name="T3" fmla="*/ 2147483646 h 21600"/>
              <a:gd name="T4" fmla="*/ 0 w 21600"/>
              <a:gd name="T5" fmla="*/ 2147483646 h 21600"/>
              <a:gd name="T6" fmla="*/ 2147483646 w 21600"/>
              <a:gd name="T7" fmla="*/ 2147483646 h 21600"/>
              <a:gd name="T8" fmla="*/ 2147483646 w 21600"/>
              <a:gd name="T9" fmla="*/ 2147483646 h 21600"/>
              <a:gd name="T10" fmla="*/ 2147483646 w 21600"/>
              <a:gd name="T11" fmla="*/ 2147483646 h 21600"/>
              <a:gd name="T12" fmla="*/ 17694720 60000 65536"/>
              <a:gd name="T13" fmla="*/ 11796480 60000 65536"/>
              <a:gd name="T14" fmla="*/ 11796480 60000 65536"/>
              <a:gd name="T15" fmla="*/ 5898240 60000 65536"/>
              <a:gd name="T16" fmla="*/ 0 60000 65536"/>
              <a:gd name="T17" fmla="*/ 0 60000 65536"/>
              <a:gd name="T18" fmla="*/ 0 w 21600"/>
              <a:gd name="T19" fmla="*/ 12001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00" y="0"/>
                </a:moveTo>
                <a:lnTo>
                  <a:pt x="7200" y="7200"/>
                </a:lnTo>
                <a:lnTo>
                  <a:pt x="10286" y="7200"/>
                </a:lnTo>
                <a:lnTo>
                  <a:pt x="10286" y="12001"/>
                </a:lnTo>
                <a:lnTo>
                  <a:pt x="0" y="12001"/>
                </a:lnTo>
                <a:lnTo>
                  <a:pt x="0" y="21600"/>
                </a:lnTo>
                <a:lnTo>
                  <a:pt x="18514" y="21600"/>
                </a:lnTo>
                <a:lnTo>
                  <a:pt x="18514" y="7200"/>
                </a:lnTo>
                <a:lnTo>
                  <a:pt x="21600" y="7200"/>
                </a:lnTo>
                <a:lnTo>
                  <a:pt x="14400" y="0"/>
                </a:lnTo>
                <a:close/>
              </a:path>
            </a:pathLst>
          </a:custGeom>
          <a:noFill/>
          <a:ln w="9525">
            <a:solidFill>
              <a:schemeClr val="tx1"/>
            </a:solidFill>
            <a:miter lim="800000"/>
            <a:headEnd/>
            <a:tailEnd/>
          </a:ln>
        </p:spPr>
        <p:txBody>
          <a:bodyPr rot="10800000" wrap="none" anchor="ctr"/>
          <a:lstStyle/>
          <a:p>
            <a:pPr algn="ctr" eaLnBrk="1" hangingPunct="1"/>
            <a:r>
              <a:rPr lang="ru-RU" altLang="ru-RU" sz="1600">
                <a:solidFill>
                  <a:srgbClr val="FF0000"/>
                </a:solidFill>
              </a:rPr>
              <a:t>    </a:t>
            </a:r>
            <a:r>
              <a:rPr lang="ru-RU" altLang="ru-RU" sz="1600" b="1">
                <a:solidFill>
                  <a:srgbClr val="FF0000"/>
                </a:solidFill>
              </a:rPr>
              <a:t>НЕТ</a:t>
            </a:r>
          </a:p>
        </p:txBody>
      </p:sp>
      <p:sp>
        <p:nvSpPr>
          <p:cNvPr id="434183" name="AutoShape 7"/>
          <p:cNvSpPr>
            <a:spLocks noChangeArrowheads="1"/>
          </p:cNvSpPr>
          <p:nvPr/>
        </p:nvSpPr>
        <p:spPr bwMode="auto">
          <a:xfrm>
            <a:off x="2138363" y="2625725"/>
            <a:ext cx="3451225" cy="1957388"/>
          </a:xfrm>
          <a:prstGeom prst="flowChartDecision">
            <a:avLst/>
          </a:prstGeom>
          <a:solidFill>
            <a:srgbClr val="FFFF00"/>
          </a:solidFill>
          <a:ln w="9525">
            <a:solidFill>
              <a:schemeClr val="tx1"/>
            </a:solidFill>
            <a:miter lim="800000"/>
            <a:headEnd/>
            <a:tailEnd/>
          </a:ln>
        </p:spPr>
        <p:txBody>
          <a:bodyPr wrap="none" anchor="ctr"/>
          <a:lstStyle/>
          <a:p>
            <a:pPr algn="ctr" eaLnBrk="1" hangingPunct="1"/>
            <a:r>
              <a:rPr lang="ru-RU" altLang="ru-RU" b="1"/>
              <a:t>При этом</a:t>
            </a:r>
          </a:p>
          <a:p>
            <a:pPr algn="ctr" eaLnBrk="1" hangingPunct="1"/>
            <a:r>
              <a:rPr lang="ru-RU" altLang="ru-RU" b="1"/>
              <a:t> фирма получает </a:t>
            </a:r>
          </a:p>
          <a:p>
            <a:pPr algn="ctr" eaLnBrk="1" hangingPunct="1"/>
            <a:r>
              <a:rPr lang="ru-RU" altLang="ru-RU" b="1"/>
              <a:t>экон.прибыль?</a:t>
            </a:r>
          </a:p>
        </p:txBody>
      </p:sp>
      <p:sp>
        <p:nvSpPr>
          <p:cNvPr id="434184" name="AutoShape 8"/>
          <p:cNvSpPr>
            <a:spLocks noChangeArrowheads="1"/>
          </p:cNvSpPr>
          <p:nvPr/>
        </p:nvSpPr>
        <p:spPr bwMode="auto">
          <a:xfrm flipV="1">
            <a:off x="3128963" y="2082800"/>
            <a:ext cx="1135062" cy="730250"/>
          </a:xfrm>
          <a:custGeom>
            <a:avLst/>
            <a:gdLst>
              <a:gd name="T0" fmla="*/ 2147483646 w 21600"/>
              <a:gd name="T1" fmla="*/ 0 h 21600"/>
              <a:gd name="T2" fmla="*/ 2147483646 w 21600"/>
              <a:gd name="T3" fmla="*/ 2147483646 h 21600"/>
              <a:gd name="T4" fmla="*/ 0 w 21600"/>
              <a:gd name="T5" fmla="*/ 2147483646 h 21600"/>
              <a:gd name="T6" fmla="*/ 2147483646 w 21600"/>
              <a:gd name="T7" fmla="*/ 2147483646 h 21600"/>
              <a:gd name="T8" fmla="*/ 2147483646 w 21600"/>
              <a:gd name="T9" fmla="*/ 2147483646 h 21600"/>
              <a:gd name="T10" fmla="*/ 2147483646 w 21600"/>
              <a:gd name="T11" fmla="*/ 2147483646 h 21600"/>
              <a:gd name="T12" fmla="*/ 17694720 60000 65536"/>
              <a:gd name="T13" fmla="*/ 11796480 60000 65536"/>
              <a:gd name="T14" fmla="*/ 11796480 60000 65536"/>
              <a:gd name="T15" fmla="*/ 5898240 60000 65536"/>
              <a:gd name="T16" fmla="*/ 0 60000 65536"/>
              <a:gd name="T17" fmla="*/ 0 60000 65536"/>
              <a:gd name="T18" fmla="*/ 0 w 21600"/>
              <a:gd name="T19" fmla="*/ 12001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00" y="0"/>
                </a:moveTo>
                <a:lnTo>
                  <a:pt x="7200" y="7200"/>
                </a:lnTo>
                <a:lnTo>
                  <a:pt x="10286" y="7200"/>
                </a:lnTo>
                <a:lnTo>
                  <a:pt x="10286" y="12001"/>
                </a:lnTo>
                <a:lnTo>
                  <a:pt x="0" y="12001"/>
                </a:lnTo>
                <a:lnTo>
                  <a:pt x="0" y="21600"/>
                </a:lnTo>
                <a:lnTo>
                  <a:pt x="18514" y="21600"/>
                </a:lnTo>
                <a:lnTo>
                  <a:pt x="18514" y="7200"/>
                </a:lnTo>
                <a:lnTo>
                  <a:pt x="21600" y="7200"/>
                </a:lnTo>
                <a:lnTo>
                  <a:pt x="14400" y="0"/>
                </a:lnTo>
                <a:close/>
              </a:path>
            </a:pathLst>
          </a:custGeom>
          <a:noFill/>
          <a:ln w="9525">
            <a:solidFill>
              <a:schemeClr val="tx1"/>
            </a:solidFill>
            <a:miter lim="800000"/>
            <a:headEnd/>
            <a:tailEnd/>
          </a:ln>
        </p:spPr>
        <p:txBody>
          <a:bodyPr rot="10800000" wrap="none" anchor="ctr"/>
          <a:lstStyle/>
          <a:p>
            <a:pPr algn="ctr" eaLnBrk="1" hangingPunct="1"/>
            <a:r>
              <a:rPr lang="ru-RU" altLang="ru-RU" sz="1600" b="1">
                <a:solidFill>
                  <a:schemeClr val="folHlink"/>
                </a:solidFill>
              </a:rPr>
              <a:t>ДА</a:t>
            </a:r>
          </a:p>
        </p:txBody>
      </p:sp>
      <p:sp>
        <p:nvSpPr>
          <p:cNvPr id="24585" name="Rectangle 9"/>
          <p:cNvSpPr>
            <a:spLocks noGrp="1" noChangeArrowheads="1"/>
          </p:cNvSpPr>
          <p:nvPr>
            <p:ph type="title" idx="4294967295"/>
          </p:nvPr>
        </p:nvSpPr>
        <p:spPr>
          <a:xfrm>
            <a:off x="457200" y="274638"/>
            <a:ext cx="8267700" cy="704850"/>
          </a:xfrm>
        </p:spPr>
        <p:txBody>
          <a:bodyPr/>
          <a:lstStyle/>
          <a:p>
            <a:pPr eaLnBrk="1" hangingPunct="1"/>
            <a:r>
              <a:rPr lang="ru-RU" altLang="ru-RU" sz="3600" smtClean="0"/>
              <a:t>Как получить максимальную прибыль/минимальный убыток?</a:t>
            </a:r>
          </a:p>
        </p:txBody>
      </p:sp>
      <p:sp>
        <p:nvSpPr>
          <p:cNvPr id="24586" name="AutoShape 10"/>
          <p:cNvSpPr>
            <a:spLocks noChangeArrowheads="1"/>
          </p:cNvSpPr>
          <p:nvPr/>
        </p:nvSpPr>
        <p:spPr bwMode="auto">
          <a:xfrm>
            <a:off x="0" y="1270000"/>
            <a:ext cx="3451225" cy="1957388"/>
          </a:xfrm>
          <a:prstGeom prst="flowChartDecision">
            <a:avLst/>
          </a:prstGeom>
          <a:solidFill>
            <a:srgbClr val="FFFF00"/>
          </a:solidFill>
          <a:ln w="9525">
            <a:solidFill>
              <a:schemeClr val="tx1"/>
            </a:solidFill>
            <a:miter lim="800000"/>
            <a:headEnd/>
            <a:tailEnd/>
          </a:ln>
        </p:spPr>
        <p:txBody>
          <a:bodyPr wrap="none" anchor="ctr"/>
          <a:lstStyle/>
          <a:p>
            <a:pPr algn="ctr" eaLnBrk="1" hangingPunct="1"/>
            <a:r>
              <a:rPr lang="ru-RU" altLang="ru-RU" b="1"/>
              <a:t>Оптимален ли</a:t>
            </a:r>
          </a:p>
          <a:p>
            <a:pPr algn="ctr" eaLnBrk="1" hangingPunct="1"/>
            <a:r>
              <a:rPr lang="ru-RU" altLang="ru-RU" b="1"/>
              <a:t> выпуск с точки зрения </a:t>
            </a:r>
          </a:p>
          <a:p>
            <a:pPr algn="ctr" eaLnBrk="1" hangingPunct="1"/>
            <a:r>
              <a:rPr lang="ru-RU" altLang="ru-RU" b="1"/>
              <a:t>правила </a:t>
            </a:r>
            <a:r>
              <a:rPr lang="en-US" altLang="ru-RU" b="1"/>
              <a:t>MR=MC</a:t>
            </a:r>
            <a:r>
              <a:rPr lang="ru-RU" altLang="ru-RU" b="1"/>
              <a:t>?</a:t>
            </a:r>
          </a:p>
        </p:txBody>
      </p:sp>
      <p:sp>
        <p:nvSpPr>
          <p:cNvPr id="434187" name="Rectangle 11"/>
          <p:cNvSpPr>
            <a:spLocks noChangeArrowheads="1"/>
          </p:cNvSpPr>
          <p:nvPr/>
        </p:nvSpPr>
        <p:spPr bwMode="auto">
          <a:xfrm>
            <a:off x="769938" y="4208463"/>
            <a:ext cx="1608137" cy="1019175"/>
          </a:xfrm>
          <a:prstGeom prst="rect">
            <a:avLst/>
          </a:prstGeom>
          <a:noFill/>
          <a:ln w="9525">
            <a:solidFill>
              <a:schemeClr val="tx1"/>
            </a:solidFill>
            <a:miter lim="800000"/>
            <a:headEnd/>
            <a:tailEnd/>
          </a:ln>
        </p:spPr>
        <p:txBody>
          <a:bodyPr wrap="none" anchor="ctr"/>
          <a:lstStyle/>
          <a:p>
            <a:pPr algn="ctr" eaLnBrk="1" hangingPunct="1"/>
            <a:r>
              <a:rPr lang="ru-RU" altLang="ru-RU" b="1">
                <a:solidFill>
                  <a:schemeClr val="folHlink"/>
                </a:solidFill>
              </a:rPr>
              <a:t>Положение </a:t>
            </a:r>
          </a:p>
          <a:p>
            <a:pPr algn="ctr" eaLnBrk="1" hangingPunct="1"/>
            <a:r>
              <a:rPr lang="ru-RU" altLang="ru-RU" b="1">
                <a:solidFill>
                  <a:schemeClr val="folHlink"/>
                </a:solidFill>
              </a:rPr>
              <a:t>фирмы</a:t>
            </a:r>
          </a:p>
          <a:p>
            <a:pPr algn="ctr" eaLnBrk="1" hangingPunct="1"/>
            <a:r>
              <a:rPr lang="ru-RU" altLang="ru-RU" b="1">
                <a:solidFill>
                  <a:schemeClr val="folHlink"/>
                </a:solidFill>
              </a:rPr>
              <a:t>оптимально</a:t>
            </a:r>
          </a:p>
        </p:txBody>
      </p:sp>
      <p:sp>
        <p:nvSpPr>
          <p:cNvPr id="434188" name="Rectangle 12"/>
          <p:cNvSpPr>
            <a:spLocks noChangeArrowheads="1"/>
          </p:cNvSpPr>
          <p:nvPr/>
        </p:nvSpPr>
        <p:spPr bwMode="auto">
          <a:xfrm>
            <a:off x="2286000" y="5456238"/>
            <a:ext cx="2928938" cy="1265237"/>
          </a:xfrm>
          <a:prstGeom prst="rect">
            <a:avLst/>
          </a:prstGeom>
          <a:noFill/>
          <a:ln w="9525">
            <a:solidFill>
              <a:schemeClr val="tx1"/>
            </a:solidFill>
            <a:miter lim="800000"/>
            <a:headEnd/>
            <a:tailEnd/>
          </a:ln>
        </p:spPr>
        <p:txBody>
          <a:bodyPr wrap="none" anchor="ctr"/>
          <a:lstStyle/>
          <a:p>
            <a:pPr algn="ctr" eaLnBrk="1" hangingPunct="1"/>
            <a:r>
              <a:rPr lang="ru-RU" altLang="ru-RU" b="1">
                <a:solidFill>
                  <a:srgbClr val="FF9933"/>
                </a:solidFill>
              </a:rPr>
              <a:t>Продолжать работать </a:t>
            </a:r>
          </a:p>
          <a:p>
            <a:pPr algn="ctr" eaLnBrk="1" hangingPunct="1"/>
            <a:r>
              <a:rPr lang="ru-RU" altLang="ru-RU" b="1">
                <a:solidFill>
                  <a:srgbClr val="FF9933"/>
                </a:solidFill>
              </a:rPr>
              <a:t>в </a:t>
            </a:r>
            <a:r>
              <a:rPr lang="en-US" altLang="ru-RU" b="1">
                <a:solidFill>
                  <a:srgbClr val="FF9933"/>
                </a:solidFill>
              </a:rPr>
              <a:t>SR</a:t>
            </a:r>
            <a:r>
              <a:rPr lang="ru-RU" altLang="ru-RU" b="1">
                <a:solidFill>
                  <a:srgbClr val="FF9933"/>
                </a:solidFill>
              </a:rPr>
              <a:t>,</a:t>
            </a:r>
            <a:r>
              <a:rPr lang="en-US" altLang="ru-RU" b="1">
                <a:solidFill>
                  <a:srgbClr val="FF9933"/>
                </a:solidFill>
              </a:rPr>
              <a:t> </a:t>
            </a:r>
            <a:r>
              <a:rPr lang="ru-RU" altLang="ru-RU" b="1">
                <a:solidFill>
                  <a:srgbClr val="FF9933"/>
                </a:solidFill>
              </a:rPr>
              <a:t>но выходить</a:t>
            </a:r>
          </a:p>
          <a:p>
            <a:pPr algn="ctr" eaLnBrk="1" hangingPunct="1"/>
            <a:r>
              <a:rPr lang="ru-RU" altLang="ru-RU" b="1">
                <a:solidFill>
                  <a:srgbClr val="FF9933"/>
                </a:solidFill>
              </a:rPr>
              <a:t>с рынка в </a:t>
            </a:r>
            <a:r>
              <a:rPr lang="en-US" altLang="ru-RU" b="1">
                <a:solidFill>
                  <a:srgbClr val="FF9933"/>
                </a:solidFill>
              </a:rPr>
              <a:t>LR</a:t>
            </a:r>
            <a:r>
              <a:rPr lang="ru-RU" altLang="ru-RU" b="1">
                <a:solidFill>
                  <a:srgbClr val="FF9933"/>
                </a:solidFill>
              </a:rPr>
              <a:t>, если</a:t>
            </a:r>
          </a:p>
          <a:p>
            <a:pPr algn="ctr" eaLnBrk="1" hangingPunct="1"/>
            <a:r>
              <a:rPr lang="ru-RU" altLang="ru-RU" b="1">
                <a:solidFill>
                  <a:srgbClr val="FF9933"/>
                </a:solidFill>
              </a:rPr>
              <a:t>положение не изменится</a:t>
            </a:r>
          </a:p>
        </p:txBody>
      </p:sp>
      <p:sp>
        <p:nvSpPr>
          <p:cNvPr id="434189" name="Rectangle 13"/>
          <p:cNvSpPr>
            <a:spLocks noChangeArrowheads="1"/>
          </p:cNvSpPr>
          <p:nvPr/>
        </p:nvSpPr>
        <p:spPr bwMode="auto">
          <a:xfrm>
            <a:off x="6786563" y="5459413"/>
            <a:ext cx="2109787" cy="1265237"/>
          </a:xfrm>
          <a:prstGeom prst="rect">
            <a:avLst/>
          </a:prstGeom>
          <a:noFill/>
          <a:ln w="9525">
            <a:solidFill>
              <a:schemeClr val="tx1"/>
            </a:solidFill>
            <a:miter lim="800000"/>
            <a:headEnd/>
            <a:tailEnd/>
          </a:ln>
        </p:spPr>
        <p:txBody>
          <a:bodyPr wrap="none" anchor="ctr"/>
          <a:lstStyle/>
          <a:p>
            <a:pPr algn="ctr" eaLnBrk="1" hangingPunct="1"/>
            <a:r>
              <a:rPr lang="ru-RU" altLang="ru-RU" b="1">
                <a:solidFill>
                  <a:srgbClr val="FF0000"/>
                </a:solidFill>
              </a:rPr>
              <a:t>Закрываться,</a:t>
            </a:r>
          </a:p>
          <a:p>
            <a:pPr algn="ctr" eaLnBrk="1" hangingPunct="1"/>
            <a:r>
              <a:rPr lang="ru-RU" altLang="ru-RU" b="1">
                <a:solidFill>
                  <a:srgbClr val="FF0000"/>
                </a:solidFill>
              </a:rPr>
              <a:t>если нет надежд</a:t>
            </a:r>
          </a:p>
          <a:p>
            <a:pPr algn="ctr" eaLnBrk="1" hangingPunct="1"/>
            <a:r>
              <a:rPr lang="ru-RU" altLang="ru-RU" b="1">
                <a:solidFill>
                  <a:srgbClr val="FF0000"/>
                </a:solidFill>
              </a:rPr>
              <a:t>на улучшение.</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418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34183"/>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3418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3418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3418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34181"/>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3417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34188"/>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3417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341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4178" grpId="0" animBg="1"/>
      <p:bldP spid="434179" grpId="0" animBg="1"/>
      <p:bldP spid="434180" grpId="0" animBg="1"/>
      <p:bldP spid="434181" grpId="0" animBg="1"/>
      <p:bldP spid="434182" grpId="0" animBg="1"/>
      <p:bldP spid="434183" grpId="0" animBg="1"/>
      <p:bldP spid="434184" grpId="0" animBg="1"/>
      <p:bldP spid="434187" grpId="0" animBg="1"/>
      <p:bldP spid="434188" grpId="0" animBg="1"/>
      <p:bldP spid="43418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p:txBody>
          <a:bodyPr/>
          <a:lstStyle/>
          <a:p>
            <a:pPr eaLnBrk="1" hangingPunct="1"/>
            <a:r>
              <a:rPr lang="ru-RU" altLang="ru-RU" sz="3600" smtClean="0"/>
              <a:t>Какие издержки должны быть учтены при принятии решения?</a:t>
            </a:r>
          </a:p>
        </p:txBody>
      </p:sp>
      <p:sp>
        <p:nvSpPr>
          <p:cNvPr id="25603" name="Rectangle 3"/>
          <p:cNvSpPr>
            <a:spLocks noGrp="1" noChangeArrowheads="1"/>
          </p:cNvSpPr>
          <p:nvPr>
            <p:ph type="body" idx="4294967295"/>
          </p:nvPr>
        </p:nvSpPr>
        <p:spPr>
          <a:xfrm>
            <a:off x="323850" y="1600200"/>
            <a:ext cx="8362950" cy="4670425"/>
          </a:xfrm>
        </p:spPr>
        <p:txBody>
          <a:bodyPr/>
          <a:lstStyle/>
          <a:p>
            <a:pPr eaLnBrk="1" hangingPunct="1">
              <a:lnSpc>
                <a:spcPct val="90000"/>
              </a:lnSpc>
            </a:pPr>
            <a:r>
              <a:rPr lang="ru-RU" altLang="ru-RU" smtClean="0"/>
              <a:t>Во внимание должны приниматься альтернативные издержки использования собственных ресурсов</a:t>
            </a:r>
          </a:p>
          <a:p>
            <a:pPr eaLnBrk="1" hangingPunct="1">
              <a:lnSpc>
                <a:spcPct val="90000"/>
              </a:lnSpc>
            </a:pPr>
            <a:r>
              <a:rPr lang="ru-RU" altLang="ru-RU" smtClean="0"/>
              <a:t>Не следует принимать во внимание безвозвратные издержки</a:t>
            </a:r>
          </a:p>
          <a:p>
            <a:pPr eaLnBrk="1" hangingPunct="1">
              <a:lnSpc>
                <a:spcPct val="90000"/>
              </a:lnSpc>
            </a:pPr>
            <a:r>
              <a:rPr lang="ru-RU" altLang="ru-RU" smtClean="0"/>
              <a:t>В краткосрочном периоде не следует принимать во внимание постоянные издержки</a:t>
            </a:r>
            <a:r>
              <a:rPr lang="en-US" altLang="ru-RU" smtClean="0"/>
              <a:t>: </a:t>
            </a:r>
            <a:r>
              <a:rPr lang="ru-RU" altLang="ru-RU" smtClean="0"/>
              <a:t>даже если фирма получает убыток, имеет смысл продолжать работу, если </a:t>
            </a:r>
            <a:r>
              <a:rPr lang="en-US" altLang="ru-RU" smtClean="0">
                <a:solidFill>
                  <a:srgbClr val="FF0000"/>
                </a:solidFill>
              </a:rPr>
              <a:t>P&gt;AVC</a:t>
            </a:r>
            <a:r>
              <a:rPr lang="ru-RU" altLang="ru-RU" smtClean="0"/>
              <a: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Содержимое 2"/>
          <p:cNvSpPr>
            <a:spLocks noGrp="1"/>
          </p:cNvSpPr>
          <p:nvPr>
            <p:ph idx="4294967295"/>
          </p:nvPr>
        </p:nvSpPr>
        <p:spPr>
          <a:xfrm>
            <a:off x="457200" y="785813"/>
            <a:ext cx="8229600" cy="5340350"/>
          </a:xfrm>
        </p:spPr>
        <p:txBody>
          <a:bodyPr/>
          <a:lstStyle/>
          <a:p>
            <a:pPr eaLnBrk="1" hangingPunct="1">
              <a:buFont typeface="Arial" charset="0"/>
              <a:buNone/>
            </a:pPr>
            <a:r>
              <a:rPr lang="ru-RU" altLang="ru-RU" sz="4000" b="1" smtClean="0"/>
              <a:t>Краткосрочная кривая предложения </a:t>
            </a:r>
            <a:r>
              <a:rPr lang="ru-RU" altLang="ru-RU" sz="4000" smtClean="0"/>
              <a:t>конкурентной фирмы </a:t>
            </a:r>
            <a:r>
              <a:rPr lang="en-US" altLang="ru-RU" sz="4000" smtClean="0"/>
              <a:t> - </a:t>
            </a:r>
            <a:r>
              <a:rPr lang="ru-RU" altLang="ru-RU" sz="4000" smtClean="0"/>
              <a:t>часть кривой предельных издержек, расположенная выше точки ее пересечения с кривой средних переменных издержек</a:t>
            </a:r>
          </a:p>
          <a:p>
            <a:pPr eaLnBrk="1" hangingPunct="1">
              <a:buFont typeface="Arial" charset="0"/>
              <a:buNone/>
            </a:pPr>
            <a:endParaRPr lang="ru-RU" altLang="ru-RU" sz="40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reeform 38"/>
          <p:cNvSpPr>
            <a:spLocks/>
          </p:cNvSpPr>
          <p:nvPr/>
        </p:nvSpPr>
        <p:spPr bwMode="auto">
          <a:xfrm>
            <a:off x="600075" y="2794000"/>
            <a:ext cx="5635625" cy="3197225"/>
          </a:xfrm>
          <a:custGeom>
            <a:avLst/>
            <a:gdLst>
              <a:gd name="T0" fmla="*/ 0 w 3550"/>
              <a:gd name="T1" fmla="*/ 2147483646 h 2014"/>
              <a:gd name="T2" fmla="*/ 2147483646 w 3550"/>
              <a:gd name="T3" fmla="*/ 2147483646 h 2014"/>
              <a:gd name="T4" fmla="*/ 2147483646 w 3550"/>
              <a:gd name="T5" fmla="*/ 2147483646 h 2014"/>
              <a:gd name="T6" fmla="*/ 2147483646 w 3550"/>
              <a:gd name="T7" fmla="*/ 2147483646 h 2014"/>
              <a:gd name="T8" fmla="*/ 2147483646 w 3550"/>
              <a:gd name="T9" fmla="*/ 2147483646 h 2014"/>
              <a:gd name="T10" fmla="*/ 2147483646 w 3550"/>
              <a:gd name="T11" fmla="*/ 2147483646 h 2014"/>
              <a:gd name="T12" fmla="*/ 2147483646 w 3550"/>
              <a:gd name="T13" fmla="*/ 2147483646 h 2014"/>
              <a:gd name="T14" fmla="*/ 2147483646 w 3550"/>
              <a:gd name="T15" fmla="*/ 2147483646 h 2014"/>
              <a:gd name="T16" fmla="*/ 2147483646 w 3550"/>
              <a:gd name="T17" fmla="*/ 0 h 20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550"/>
              <a:gd name="T28" fmla="*/ 0 h 2014"/>
              <a:gd name="T29" fmla="*/ 3550 w 3550"/>
              <a:gd name="T30" fmla="*/ 2014 h 201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550" h="2014">
                <a:moveTo>
                  <a:pt x="0" y="928"/>
                </a:moveTo>
                <a:cubicBezTo>
                  <a:pt x="54" y="1004"/>
                  <a:pt x="206" y="1253"/>
                  <a:pt x="318" y="1384"/>
                </a:cubicBezTo>
                <a:cubicBezTo>
                  <a:pt x="430" y="1515"/>
                  <a:pt x="544" y="1621"/>
                  <a:pt x="672" y="1714"/>
                </a:cubicBezTo>
                <a:cubicBezTo>
                  <a:pt x="800" y="1807"/>
                  <a:pt x="953" y="1898"/>
                  <a:pt x="1086" y="1942"/>
                </a:cubicBezTo>
                <a:cubicBezTo>
                  <a:pt x="1219" y="1986"/>
                  <a:pt x="1311" y="2014"/>
                  <a:pt x="1470" y="1979"/>
                </a:cubicBezTo>
                <a:cubicBezTo>
                  <a:pt x="1629" y="1944"/>
                  <a:pt x="1845" y="1857"/>
                  <a:pt x="2040" y="1730"/>
                </a:cubicBezTo>
                <a:cubicBezTo>
                  <a:pt x="2235" y="1604"/>
                  <a:pt x="2451" y="1404"/>
                  <a:pt x="2642" y="1213"/>
                </a:cubicBezTo>
                <a:cubicBezTo>
                  <a:pt x="2833" y="1022"/>
                  <a:pt x="3037" y="785"/>
                  <a:pt x="3188" y="583"/>
                </a:cubicBezTo>
                <a:cubicBezTo>
                  <a:pt x="3339" y="381"/>
                  <a:pt x="3475" y="121"/>
                  <a:pt x="3550" y="0"/>
                </a:cubicBezTo>
              </a:path>
            </a:pathLst>
          </a:custGeom>
          <a:noFill/>
          <a:ln w="25400">
            <a:solidFill>
              <a:schemeClr val="bg2"/>
            </a:solidFill>
            <a:round/>
            <a:headEnd/>
            <a:tailEnd/>
          </a:ln>
        </p:spPr>
        <p:txBody>
          <a:bodyPr/>
          <a:lstStyle/>
          <a:p>
            <a:endParaRPr lang="ru-RU"/>
          </a:p>
        </p:txBody>
      </p:sp>
      <p:sp>
        <p:nvSpPr>
          <p:cNvPr id="27651" name="Rectangle 2"/>
          <p:cNvSpPr>
            <a:spLocks noGrp="1" noChangeArrowheads="1"/>
          </p:cNvSpPr>
          <p:nvPr>
            <p:ph type="title" idx="4294967295"/>
          </p:nvPr>
        </p:nvSpPr>
        <p:spPr>
          <a:xfrm>
            <a:off x="107950" y="274638"/>
            <a:ext cx="8785225" cy="733425"/>
          </a:xfrm>
        </p:spPr>
        <p:txBody>
          <a:bodyPr/>
          <a:lstStyle/>
          <a:p>
            <a:pPr eaLnBrk="1" hangingPunct="1"/>
            <a:r>
              <a:rPr lang="ru-RU" altLang="ru-RU" sz="2800" smtClean="0"/>
              <a:t>Предложение фирмы в условиях совершенной конкуренции в краткосрочном периоде</a:t>
            </a:r>
          </a:p>
        </p:txBody>
      </p:sp>
      <p:sp>
        <p:nvSpPr>
          <p:cNvPr id="27652" name="Line 3"/>
          <p:cNvSpPr>
            <a:spLocks noChangeShapeType="1"/>
          </p:cNvSpPr>
          <p:nvPr/>
        </p:nvSpPr>
        <p:spPr bwMode="auto">
          <a:xfrm flipV="1">
            <a:off x="365125" y="1228725"/>
            <a:ext cx="1588" cy="5114925"/>
          </a:xfrm>
          <a:prstGeom prst="line">
            <a:avLst/>
          </a:prstGeom>
          <a:noFill/>
          <a:ln w="57150">
            <a:solidFill>
              <a:schemeClr val="tx1"/>
            </a:solidFill>
            <a:round/>
            <a:headEnd/>
            <a:tailEnd type="triangle" w="med" len="med"/>
          </a:ln>
        </p:spPr>
        <p:txBody>
          <a:bodyPr/>
          <a:lstStyle/>
          <a:p>
            <a:endParaRPr lang="ru-RU"/>
          </a:p>
        </p:txBody>
      </p:sp>
      <p:sp>
        <p:nvSpPr>
          <p:cNvPr id="27653" name="Line 4"/>
          <p:cNvSpPr>
            <a:spLocks noChangeShapeType="1"/>
          </p:cNvSpPr>
          <p:nvPr/>
        </p:nvSpPr>
        <p:spPr bwMode="auto">
          <a:xfrm>
            <a:off x="374650" y="6361113"/>
            <a:ext cx="7931150" cy="0"/>
          </a:xfrm>
          <a:prstGeom prst="line">
            <a:avLst/>
          </a:prstGeom>
          <a:noFill/>
          <a:ln w="57150">
            <a:solidFill>
              <a:schemeClr val="tx1"/>
            </a:solidFill>
            <a:round/>
            <a:headEnd/>
            <a:tailEnd type="triangle" w="med" len="med"/>
          </a:ln>
        </p:spPr>
        <p:txBody>
          <a:bodyPr/>
          <a:lstStyle/>
          <a:p>
            <a:endParaRPr lang="ru-RU"/>
          </a:p>
        </p:txBody>
      </p:sp>
      <p:sp>
        <p:nvSpPr>
          <p:cNvPr id="27654" name="Rectangle 5"/>
          <p:cNvSpPr>
            <a:spLocks noChangeArrowheads="1"/>
          </p:cNvSpPr>
          <p:nvPr/>
        </p:nvSpPr>
        <p:spPr bwMode="auto">
          <a:xfrm>
            <a:off x="6069013" y="2460625"/>
            <a:ext cx="596900" cy="268288"/>
          </a:xfrm>
          <a:prstGeom prst="rect">
            <a:avLst/>
          </a:prstGeom>
          <a:solidFill>
            <a:srgbClr val="FFFFFF">
              <a:alpha val="0"/>
            </a:srgbClr>
          </a:solidFill>
          <a:ln w="9525">
            <a:noFill/>
            <a:miter lim="800000"/>
            <a:headEnd/>
            <a:tailEnd/>
          </a:ln>
        </p:spPr>
        <p:txBody>
          <a:bodyPr lIns="54864" tIns="27432" rIns="54864" bIns="27432"/>
          <a:lstStyle/>
          <a:p>
            <a:pPr eaLnBrk="1" hangingPunct="1"/>
            <a:r>
              <a:rPr lang="en-US" altLang="ru-RU" sz="1600"/>
              <a:t>MC</a:t>
            </a:r>
            <a:endParaRPr lang="ru-RU" altLang="ru-RU" sz="1600" baseline="-25000"/>
          </a:p>
        </p:txBody>
      </p:sp>
      <p:sp>
        <p:nvSpPr>
          <p:cNvPr id="27655" name="Rectangle 6"/>
          <p:cNvSpPr>
            <a:spLocks noChangeArrowheads="1"/>
          </p:cNvSpPr>
          <p:nvPr/>
        </p:nvSpPr>
        <p:spPr bwMode="auto">
          <a:xfrm>
            <a:off x="444500" y="1331913"/>
            <a:ext cx="1439863" cy="865187"/>
          </a:xfrm>
          <a:prstGeom prst="rect">
            <a:avLst/>
          </a:prstGeom>
          <a:solidFill>
            <a:srgbClr val="FFFFFF">
              <a:alpha val="0"/>
            </a:srgbClr>
          </a:solidFill>
          <a:ln w="9525">
            <a:noFill/>
            <a:miter lim="800000"/>
            <a:headEnd/>
            <a:tailEnd/>
          </a:ln>
        </p:spPr>
        <p:txBody>
          <a:bodyPr lIns="54864" tIns="27432" rIns="54864" bIns="27432"/>
          <a:lstStyle/>
          <a:p>
            <a:pPr eaLnBrk="1" hangingPunct="1"/>
            <a:r>
              <a:rPr lang="en-US" altLang="ru-RU" sz="2000"/>
              <a:t>ATC, AVC, MC,MR</a:t>
            </a:r>
            <a:r>
              <a:rPr lang="ru-RU" altLang="ru-RU"/>
              <a:t>,</a:t>
            </a:r>
            <a:r>
              <a:rPr lang="en-US" altLang="ru-RU" sz="2000"/>
              <a:t>P</a:t>
            </a:r>
            <a:endParaRPr lang="ru-RU" altLang="ru-RU" sz="2000"/>
          </a:p>
        </p:txBody>
      </p:sp>
      <p:sp>
        <p:nvSpPr>
          <p:cNvPr id="27656" name="Rectangle 7"/>
          <p:cNvSpPr>
            <a:spLocks noChangeArrowheads="1"/>
          </p:cNvSpPr>
          <p:nvPr/>
        </p:nvSpPr>
        <p:spPr bwMode="auto">
          <a:xfrm>
            <a:off x="1136650" y="3200400"/>
            <a:ext cx="596900" cy="268288"/>
          </a:xfrm>
          <a:prstGeom prst="rect">
            <a:avLst/>
          </a:prstGeom>
          <a:solidFill>
            <a:srgbClr val="FFFFFF">
              <a:alpha val="0"/>
            </a:srgbClr>
          </a:solidFill>
          <a:ln w="9525">
            <a:noFill/>
            <a:miter lim="800000"/>
            <a:headEnd/>
            <a:tailEnd/>
          </a:ln>
        </p:spPr>
        <p:txBody>
          <a:bodyPr lIns="54864" tIns="27432" rIns="54864" bIns="27432"/>
          <a:lstStyle/>
          <a:p>
            <a:pPr eaLnBrk="1" hangingPunct="1"/>
            <a:r>
              <a:rPr lang="en-US" altLang="ru-RU" sz="1600"/>
              <a:t>AVC</a:t>
            </a:r>
            <a:endParaRPr lang="ru-RU" altLang="ru-RU" sz="1600" baseline="-25000"/>
          </a:p>
        </p:txBody>
      </p:sp>
      <p:sp>
        <p:nvSpPr>
          <p:cNvPr id="27657" name="Freeform 8"/>
          <p:cNvSpPr>
            <a:spLocks/>
          </p:cNvSpPr>
          <p:nvPr/>
        </p:nvSpPr>
        <p:spPr bwMode="auto">
          <a:xfrm>
            <a:off x="1263650" y="3289300"/>
            <a:ext cx="6772275" cy="2084388"/>
          </a:xfrm>
          <a:custGeom>
            <a:avLst/>
            <a:gdLst>
              <a:gd name="T0" fmla="*/ 0 w 4266"/>
              <a:gd name="T1" fmla="*/ 2147483646 h 970"/>
              <a:gd name="T2" fmla="*/ 2147483646 w 4266"/>
              <a:gd name="T3" fmla="*/ 2147483646 h 970"/>
              <a:gd name="T4" fmla="*/ 2147483646 w 4266"/>
              <a:gd name="T5" fmla="*/ 2147483646 h 970"/>
              <a:gd name="T6" fmla="*/ 2147483646 w 4266"/>
              <a:gd name="T7" fmla="*/ 2147483646 h 970"/>
              <a:gd name="T8" fmla="*/ 2147483646 w 4266"/>
              <a:gd name="T9" fmla="*/ 2147483646 h 970"/>
              <a:gd name="T10" fmla="*/ 2147483646 w 4266"/>
              <a:gd name="T11" fmla="*/ 2147483646 h 970"/>
              <a:gd name="T12" fmla="*/ 2147483646 w 4266"/>
              <a:gd name="T13" fmla="*/ 2147483646 h 970"/>
              <a:gd name="T14" fmla="*/ 2147483646 w 4266"/>
              <a:gd name="T15" fmla="*/ 2147483646 h 970"/>
              <a:gd name="T16" fmla="*/ 2147483646 w 4266"/>
              <a:gd name="T17" fmla="*/ 2147483646 h 970"/>
              <a:gd name="T18" fmla="*/ 2147483646 w 4266"/>
              <a:gd name="T19" fmla="*/ 0 h 9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266"/>
              <a:gd name="T31" fmla="*/ 0 h 970"/>
              <a:gd name="T32" fmla="*/ 4266 w 4266"/>
              <a:gd name="T33" fmla="*/ 970 h 97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266" h="970">
                <a:moveTo>
                  <a:pt x="0" y="126"/>
                </a:moveTo>
                <a:cubicBezTo>
                  <a:pt x="52" y="165"/>
                  <a:pt x="195" y="284"/>
                  <a:pt x="312" y="366"/>
                </a:cubicBezTo>
                <a:cubicBezTo>
                  <a:pt x="429" y="448"/>
                  <a:pt x="585" y="552"/>
                  <a:pt x="702" y="618"/>
                </a:cubicBezTo>
                <a:cubicBezTo>
                  <a:pt x="819" y="684"/>
                  <a:pt x="888" y="712"/>
                  <a:pt x="1014" y="762"/>
                </a:cubicBezTo>
                <a:cubicBezTo>
                  <a:pt x="1140" y="812"/>
                  <a:pt x="1324" y="885"/>
                  <a:pt x="1458" y="918"/>
                </a:cubicBezTo>
                <a:cubicBezTo>
                  <a:pt x="1592" y="951"/>
                  <a:pt x="1659" y="970"/>
                  <a:pt x="1817" y="962"/>
                </a:cubicBezTo>
                <a:cubicBezTo>
                  <a:pt x="1975" y="954"/>
                  <a:pt x="2203" y="916"/>
                  <a:pt x="2404" y="868"/>
                </a:cubicBezTo>
                <a:cubicBezTo>
                  <a:pt x="2605" y="820"/>
                  <a:pt x="2796" y="763"/>
                  <a:pt x="3024" y="672"/>
                </a:cubicBezTo>
                <a:cubicBezTo>
                  <a:pt x="3252" y="581"/>
                  <a:pt x="3563" y="433"/>
                  <a:pt x="3770" y="321"/>
                </a:cubicBezTo>
                <a:cubicBezTo>
                  <a:pt x="3977" y="209"/>
                  <a:pt x="4163" y="67"/>
                  <a:pt x="4266" y="0"/>
                </a:cubicBezTo>
              </a:path>
            </a:pathLst>
          </a:custGeom>
          <a:noFill/>
          <a:ln w="38100">
            <a:solidFill>
              <a:schemeClr val="hlink"/>
            </a:solidFill>
            <a:round/>
            <a:headEnd/>
            <a:tailEnd/>
          </a:ln>
        </p:spPr>
        <p:txBody>
          <a:bodyPr/>
          <a:lstStyle/>
          <a:p>
            <a:endParaRPr lang="ru-RU"/>
          </a:p>
        </p:txBody>
      </p:sp>
      <p:sp>
        <p:nvSpPr>
          <p:cNvPr id="27658" name="Rectangle 9"/>
          <p:cNvSpPr>
            <a:spLocks noChangeArrowheads="1"/>
          </p:cNvSpPr>
          <p:nvPr/>
        </p:nvSpPr>
        <p:spPr bwMode="auto">
          <a:xfrm>
            <a:off x="7988300" y="5954713"/>
            <a:ext cx="493713" cy="268287"/>
          </a:xfrm>
          <a:prstGeom prst="rect">
            <a:avLst/>
          </a:prstGeom>
          <a:solidFill>
            <a:srgbClr val="FFFFFF">
              <a:alpha val="0"/>
            </a:srgbClr>
          </a:solidFill>
          <a:ln w="9525">
            <a:noFill/>
            <a:miter lim="800000"/>
            <a:headEnd/>
            <a:tailEnd/>
          </a:ln>
        </p:spPr>
        <p:txBody>
          <a:bodyPr lIns="54864" tIns="27432" rIns="54864" bIns="27432"/>
          <a:lstStyle/>
          <a:p>
            <a:pPr eaLnBrk="1" hangingPunct="1"/>
            <a:r>
              <a:rPr lang="en-US" altLang="ru-RU" sz="2000"/>
              <a:t>TP</a:t>
            </a:r>
            <a:endParaRPr lang="ru-RU" altLang="ru-RU" sz="2000" baseline="30000"/>
          </a:p>
        </p:txBody>
      </p:sp>
      <p:sp>
        <p:nvSpPr>
          <p:cNvPr id="27659" name="Freeform 11"/>
          <p:cNvSpPr>
            <a:spLocks/>
          </p:cNvSpPr>
          <p:nvPr/>
        </p:nvSpPr>
        <p:spPr bwMode="auto">
          <a:xfrm>
            <a:off x="2538413" y="2127250"/>
            <a:ext cx="5218112" cy="2771775"/>
          </a:xfrm>
          <a:custGeom>
            <a:avLst/>
            <a:gdLst>
              <a:gd name="T0" fmla="*/ 0 w 3287"/>
              <a:gd name="T1" fmla="*/ 0 h 1746"/>
              <a:gd name="T2" fmla="*/ 2147483646 w 3287"/>
              <a:gd name="T3" fmla="*/ 2147483646 h 1746"/>
              <a:gd name="T4" fmla="*/ 2147483646 w 3287"/>
              <a:gd name="T5" fmla="*/ 2147483646 h 1746"/>
              <a:gd name="T6" fmla="*/ 2147483646 w 3287"/>
              <a:gd name="T7" fmla="*/ 2147483646 h 1746"/>
              <a:gd name="T8" fmla="*/ 2147483646 w 3287"/>
              <a:gd name="T9" fmla="*/ 2147483646 h 1746"/>
              <a:gd name="T10" fmla="*/ 2147483646 w 3287"/>
              <a:gd name="T11" fmla="*/ 2147483646 h 1746"/>
              <a:gd name="T12" fmla="*/ 2147483646 w 3287"/>
              <a:gd name="T13" fmla="*/ 2147483646 h 1746"/>
              <a:gd name="T14" fmla="*/ 2147483646 w 3287"/>
              <a:gd name="T15" fmla="*/ 2147483646 h 1746"/>
              <a:gd name="T16" fmla="*/ 0 60000 65536"/>
              <a:gd name="T17" fmla="*/ 0 60000 65536"/>
              <a:gd name="T18" fmla="*/ 0 60000 65536"/>
              <a:gd name="T19" fmla="*/ 0 60000 65536"/>
              <a:gd name="T20" fmla="*/ 0 60000 65536"/>
              <a:gd name="T21" fmla="*/ 0 60000 65536"/>
              <a:gd name="T22" fmla="*/ 0 60000 65536"/>
              <a:gd name="T23" fmla="*/ 0 60000 65536"/>
              <a:gd name="T24" fmla="*/ 0 w 3287"/>
              <a:gd name="T25" fmla="*/ 0 h 1746"/>
              <a:gd name="T26" fmla="*/ 3287 w 3287"/>
              <a:gd name="T27" fmla="*/ 1746 h 174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87" h="1746">
                <a:moveTo>
                  <a:pt x="0" y="0"/>
                </a:moveTo>
                <a:cubicBezTo>
                  <a:pt x="31" y="104"/>
                  <a:pt x="104" y="415"/>
                  <a:pt x="187" y="627"/>
                </a:cubicBezTo>
                <a:cubicBezTo>
                  <a:pt x="270" y="839"/>
                  <a:pt x="382" y="1105"/>
                  <a:pt x="498" y="1275"/>
                </a:cubicBezTo>
                <a:cubicBezTo>
                  <a:pt x="614" y="1445"/>
                  <a:pt x="739" y="1574"/>
                  <a:pt x="886" y="1650"/>
                </a:cubicBezTo>
                <a:cubicBezTo>
                  <a:pt x="1033" y="1726"/>
                  <a:pt x="1197" y="1746"/>
                  <a:pt x="1378" y="1728"/>
                </a:cubicBezTo>
                <a:cubicBezTo>
                  <a:pt x="1559" y="1710"/>
                  <a:pt x="1735" y="1642"/>
                  <a:pt x="1973" y="1540"/>
                </a:cubicBezTo>
                <a:cubicBezTo>
                  <a:pt x="2211" y="1438"/>
                  <a:pt x="2586" y="1241"/>
                  <a:pt x="2805" y="1115"/>
                </a:cubicBezTo>
                <a:cubicBezTo>
                  <a:pt x="3024" y="989"/>
                  <a:pt x="3187" y="852"/>
                  <a:pt x="3287" y="783"/>
                </a:cubicBezTo>
              </a:path>
            </a:pathLst>
          </a:custGeom>
          <a:noFill/>
          <a:ln w="38100">
            <a:pattFill prst="dkHorz">
              <a:fgClr>
                <a:schemeClr val="hlink"/>
              </a:fgClr>
              <a:bgClr>
                <a:schemeClr val="folHlink"/>
              </a:bgClr>
            </a:pattFill>
            <a:round/>
            <a:headEnd/>
            <a:tailEnd/>
          </a:ln>
        </p:spPr>
        <p:txBody>
          <a:bodyPr/>
          <a:lstStyle/>
          <a:p>
            <a:endParaRPr lang="ru-RU"/>
          </a:p>
        </p:txBody>
      </p:sp>
      <p:sp>
        <p:nvSpPr>
          <p:cNvPr id="27660" name="Rectangle 12"/>
          <p:cNvSpPr>
            <a:spLocks noChangeArrowheads="1"/>
          </p:cNvSpPr>
          <p:nvPr/>
        </p:nvSpPr>
        <p:spPr bwMode="auto">
          <a:xfrm>
            <a:off x="2600325" y="1846263"/>
            <a:ext cx="596900" cy="268287"/>
          </a:xfrm>
          <a:prstGeom prst="rect">
            <a:avLst/>
          </a:prstGeom>
          <a:solidFill>
            <a:srgbClr val="FFFFFF">
              <a:alpha val="0"/>
            </a:srgbClr>
          </a:solidFill>
          <a:ln w="9525">
            <a:noFill/>
            <a:miter lim="800000"/>
            <a:headEnd/>
            <a:tailEnd/>
          </a:ln>
        </p:spPr>
        <p:txBody>
          <a:bodyPr lIns="54864" tIns="27432" rIns="54864" bIns="27432"/>
          <a:lstStyle/>
          <a:p>
            <a:pPr eaLnBrk="1" hangingPunct="1"/>
            <a:r>
              <a:rPr lang="en-US" altLang="ru-RU" sz="1600"/>
              <a:t>ATC</a:t>
            </a:r>
            <a:endParaRPr lang="ru-RU" altLang="ru-RU" sz="1600" baseline="-25000"/>
          </a:p>
        </p:txBody>
      </p:sp>
      <p:sp>
        <p:nvSpPr>
          <p:cNvPr id="27661" name="Oval 13"/>
          <p:cNvSpPr>
            <a:spLocks noChangeArrowheads="1"/>
          </p:cNvSpPr>
          <p:nvPr/>
        </p:nvSpPr>
        <p:spPr bwMode="auto">
          <a:xfrm flipV="1">
            <a:off x="5327650" y="3994150"/>
            <a:ext cx="133350" cy="112713"/>
          </a:xfrm>
          <a:prstGeom prst="ellipse">
            <a:avLst/>
          </a:prstGeom>
          <a:solidFill>
            <a:srgbClr val="FF0000"/>
          </a:solidFill>
          <a:ln w="25400" algn="ctr">
            <a:solidFill>
              <a:srgbClr val="FF0000"/>
            </a:solidFill>
            <a:round/>
            <a:headEnd/>
            <a:tailEnd/>
          </a:ln>
        </p:spPr>
        <p:txBody>
          <a:bodyPr rot="10800000"/>
          <a:lstStyle/>
          <a:p>
            <a:pPr eaLnBrk="1" hangingPunct="1"/>
            <a:endParaRPr lang="ru-RU" altLang="ru-RU"/>
          </a:p>
        </p:txBody>
      </p:sp>
      <p:sp>
        <p:nvSpPr>
          <p:cNvPr id="27662" name="Oval 14"/>
          <p:cNvSpPr>
            <a:spLocks noChangeArrowheads="1"/>
          </p:cNvSpPr>
          <p:nvPr/>
        </p:nvSpPr>
        <p:spPr bwMode="auto">
          <a:xfrm flipV="1">
            <a:off x="3995738" y="5300663"/>
            <a:ext cx="133350" cy="112712"/>
          </a:xfrm>
          <a:prstGeom prst="ellipse">
            <a:avLst/>
          </a:prstGeom>
          <a:solidFill>
            <a:srgbClr val="FF0000"/>
          </a:solidFill>
          <a:ln w="25400" algn="ctr">
            <a:solidFill>
              <a:srgbClr val="FF0000"/>
            </a:solidFill>
            <a:round/>
            <a:headEnd/>
            <a:tailEnd/>
          </a:ln>
        </p:spPr>
        <p:txBody>
          <a:bodyPr rot="10800000"/>
          <a:lstStyle/>
          <a:p>
            <a:pPr eaLnBrk="1" hangingPunct="1"/>
            <a:endParaRPr lang="ru-RU" altLang="ru-RU"/>
          </a:p>
        </p:txBody>
      </p:sp>
      <p:sp>
        <p:nvSpPr>
          <p:cNvPr id="27663" name="Oval 15"/>
          <p:cNvSpPr>
            <a:spLocks noChangeArrowheads="1"/>
          </p:cNvSpPr>
          <p:nvPr/>
        </p:nvSpPr>
        <p:spPr bwMode="auto">
          <a:xfrm flipV="1">
            <a:off x="4552950" y="4848225"/>
            <a:ext cx="133350" cy="112713"/>
          </a:xfrm>
          <a:prstGeom prst="ellipse">
            <a:avLst/>
          </a:prstGeom>
          <a:solidFill>
            <a:srgbClr val="FF0000"/>
          </a:solidFill>
          <a:ln w="25400" algn="ctr">
            <a:solidFill>
              <a:srgbClr val="FF0000"/>
            </a:solidFill>
            <a:round/>
            <a:headEnd/>
            <a:tailEnd/>
          </a:ln>
        </p:spPr>
        <p:txBody>
          <a:bodyPr rot="10800000"/>
          <a:lstStyle/>
          <a:p>
            <a:pPr eaLnBrk="1" hangingPunct="1"/>
            <a:endParaRPr lang="ru-RU" altLang="ru-RU"/>
          </a:p>
        </p:txBody>
      </p:sp>
      <p:sp>
        <p:nvSpPr>
          <p:cNvPr id="27664" name="Line 16"/>
          <p:cNvSpPr>
            <a:spLocks noChangeShapeType="1"/>
          </p:cNvSpPr>
          <p:nvPr/>
        </p:nvSpPr>
        <p:spPr bwMode="auto">
          <a:xfrm>
            <a:off x="366713" y="5378450"/>
            <a:ext cx="8437562" cy="0"/>
          </a:xfrm>
          <a:prstGeom prst="line">
            <a:avLst/>
          </a:prstGeom>
          <a:noFill/>
          <a:ln w="57150">
            <a:solidFill>
              <a:srgbClr val="FF0000"/>
            </a:solidFill>
            <a:prstDash val="sysDot"/>
            <a:round/>
            <a:headEnd/>
            <a:tailEnd/>
          </a:ln>
        </p:spPr>
        <p:txBody>
          <a:bodyPr/>
          <a:lstStyle/>
          <a:p>
            <a:endParaRPr lang="ru-RU"/>
          </a:p>
        </p:txBody>
      </p:sp>
      <p:sp>
        <p:nvSpPr>
          <p:cNvPr id="27665" name="Oval 17"/>
          <p:cNvSpPr>
            <a:spLocks noChangeArrowheads="1"/>
          </p:cNvSpPr>
          <p:nvPr/>
        </p:nvSpPr>
        <p:spPr bwMode="auto">
          <a:xfrm flipV="1">
            <a:off x="4121150" y="5214938"/>
            <a:ext cx="133350" cy="112712"/>
          </a:xfrm>
          <a:prstGeom prst="ellipse">
            <a:avLst/>
          </a:prstGeom>
          <a:solidFill>
            <a:srgbClr val="FF0000"/>
          </a:solidFill>
          <a:ln w="25400" algn="ctr">
            <a:solidFill>
              <a:srgbClr val="FF0000"/>
            </a:solidFill>
            <a:round/>
            <a:headEnd/>
            <a:tailEnd/>
          </a:ln>
        </p:spPr>
        <p:txBody>
          <a:bodyPr rot="10800000"/>
          <a:lstStyle/>
          <a:p>
            <a:pPr eaLnBrk="1" hangingPunct="1"/>
            <a:endParaRPr lang="ru-RU" altLang="ru-RU"/>
          </a:p>
        </p:txBody>
      </p:sp>
      <p:sp>
        <p:nvSpPr>
          <p:cNvPr id="27666" name="Oval 18"/>
          <p:cNvSpPr>
            <a:spLocks noChangeArrowheads="1"/>
          </p:cNvSpPr>
          <p:nvPr/>
        </p:nvSpPr>
        <p:spPr bwMode="auto">
          <a:xfrm flipV="1">
            <a:off x="4232275" y="5122863"/>
            <a:ext cx="133350" cy="112712"/>
          </a:xfrm>
          <a:prstGeom prst="ellipse">
            <a:avLst/>
          </a:prstGeom>
          <a:solidFill>
            <a:srgbClr val="FF0000"/>
          </a:solidFill>
          <a:ln w="25400" algn="ctr">
            <a:solidFill>
              <a:srgbClr val="FF0000"/>
            </a:solidFill>
            <a:round/>
            <a:headEnd/>
            <a:tailEnd/>
          </a:ln>
        </p:spPr>
        <p:txBody>
          <a:bodyPr rot="10800000"/>
          <a:lstStyle/>
          <a:p>
            <a:pPr eaLnBrk="1" hangingPunct="1"/>
            <a:endParaRPr lang="ru-RU" altLang="ru-RU"/>
          </a:p>
        </p:txBody>
      </p:sp>
      <p:sp>
        <p:nvSpPr>
          <p:cNvPr id="27667" name="Oval 19"/>
          <p:cNvSpPr>
            <a:spLocks noChangeArrowheads="1"/>
          </p:cNvSpPr>
          <p:nvPr/>
        </p:nvSpPr>
        <p:spPr bwMode="auto">
          <a:xfrm flipV="1">
            <a:off x="4333875" y="5033963"/>
            <a:ext cx="133350" cy="112712"/>
          </a:xfrm>
          <a:prstGeom prst="ellipse">
            <a:avLst/>
          </a:prstGeom>
          <a:solidFill>
            <a:srgbClr val="FF0000"/>
          </a:solidFill>
          <a:ln w="25400" algn="ctr">
            <a:solidFill>
              <a:srgbClr val="FF0000"/>
            </a:solidFill>
            <a:round/>
            <a:headEnd/>
            <a:tailEnd/>
          </a:ln>
        </p:spPr>
        <p:txBody>
          <a:bodyPr rot="10800000"/>
          <a:lstStyle/>
          <a:p>
            <a:pPr eaLnBrk="1" hangingPunct="1"/>
            <a:endParaRPr lang="ru-RU" altLang="ru-RU"/>
          </a:p>
        </p:txBody>
      </p:sp>
      <p:sp>
        <p:nvSpPr>
          <p:cNvPr id="27668" name="Oval 20"/>
          <p:cNvSpPr>
            <a:spLocks noChangeArrowheads="1"/>
          </p:cNvSpPr>
          <p:nvPr/>
        </p:nvSpPr>
        <p:spPr bwMode="auto">
          <a:xfrm flipV="1">
            <a:off x="4435475" y="4938713"/>
            <a:ext cx="133350" cy="112712"/>
          </a:xfrm>
          <a:prstGeom prst="ellipse">
            <a:avLst/>
          </a:prstGeom>
          <a:solidFill>
            <a:srgbClr val="FF0000"/>
          </a:solidFill>
          <a:ln w="25400" algn="ctr">
            <a:solidFill>
              <a:srgbClr val="FF0000"/>
            </a:solidFill>
            <a:round/>
            <a:headEnd/>
            <a:tailEnd/>
          </a:ln>
        </p:spPr>
        <p:txBody>
          <a:bodyPr rot="10800000"/>
          <a:lstStyle/>
          <a:p>
            <a:pPr eaLnBrk="1" hangingPunct="1"/>
            <a:endParaRPr lang="ru-RU" altLang="ru-RU"/>
          </a:p>
        </p:txBody>
      </p:sp>
      <p:sp>
        <p:nvSpPr>
          <p:cNvPr id="27669" name="Oval 21"/>
          <p:cNvSpPr>
            <a:spLocks noChangeArrowheads="1"/>
          </p:cNvSpPr>
          <p:nvPr/>
        </p:nvSpPr>
        <p:spPr bwMode="auto">
          <a:xfrm flipV="1">
            <a:off x="4645025" y="4735513"/>
            <a:ext cx="133350" cy="112712"/>
          </a:xfrm>
          <a:prstGeom prst="ellipse">
            <a:avLst/>
          </a:prstGeom>
          <a:solidFill>
            <a:srgbClr val="FF0000"/>
          </a:solidFill>
          <a:ln w="25400" algn="ctr">
            <a:solidFill>
              <a:srgbClr val="FF0000"/>
            </a:solidFill>
            <a:round/>
            <a:headEnd/>
            <a:tailEnd/>
          </a:ln>
        </p:spPr>
        <p:txBody>
          <a:bodyPr rot="10800000"/>
          <a:lstStyle/>
          <a:p>
            <a:pPr eaLnBrk="1" hangingPunct="1"/>
            <a:endParaRPr lang="ru-RU" altLang="ru-RU"/>
          </a:p>
        </p:txBody>
      </p:sp>
      <p:sp>
        <p:nvSpPr>
          <p:cNvPr id="27670" name="Oval 22"/>
          <p:cNvSpPr>
            <a:spLocks noChangeArrowheads="1"/>
          </p:cNvSpPr>
          <p:nvPr/>
        </p:nvSpPr>
        <p:spPr bwMode="auto">
          <a:xfrm flipV="1">
            <a:off x="4743450" y="4627563"/>
            <a:ext cx="133350" cy="112712"/>
          </a:xfrm>
          <a:prstGeom prst="ellipse">
            <a:avLst/>
          </a:prstGeom>
          <a:solidFill>
            <a:srgbClr val="FF0000"/>
          </a:solidFill>
          <a:ln w="25400" algn="ctr">
            <a:solidFill>
              <a:srgbClr val="FF0000"/>
            </a:solidFill>
            <a:round/>
            <a:headEnd/>
            <a:tailEnd/>
          </a:ln>
        </p:spPr>
        <p:txBody>
          <a:bodyPr rot="10800000"/>
          <a:lstStyle/>
          <a:p>
            <a:pPr eaLnBrk="1" hangingPunct="1"/>
            <a:endParaRPr lang="ru-RU" altLang="ru-RU"/>
          </a:p>
        </p:txBody>
      </p:sp>
      <p:sp>
        <p:nvSpPr>
          <p:cNvPr id="27671" name="Oval 23"/>
          <p:cNvSpPr>
            <a:spLocks noChangeArrowheads="1"/>
          </p:cNvSpPr>
          <p:nvPr/>
        </p:nvSpPr>
        <p:spPr bwMode="auto">
          <a:xfrm flipV="1">
            <a:off x="4851400" y="4529138"/>
            <a:ext cx="133350" cy="112712"/>
          </a:xfrm>
          <a:prstGeom prst="ellipse">
            <a:avLst/>
          </a:prstGeom>
          <a:solidFill>
            <a:srgbClr val="FF0000"/>
          </a:solidFill>
          <a:ln w="25400" algn="ctr">
            <a:solidFill>
              <a:srgbClr val="FF0000"/>
            </a:solidFill>
            <a:round/>
            <a:headEnd/>
            <a:tailEnd/>
          </a:ln>
        </p:spPr>
        <p:txBody>
          <a:bodyPr rot="10800000"/>
          <a:lstStyle/>
          <a:p>
            <a:pPr eaLnBrk="1" hangingPunct="1"/>
            <a:endParaRPr lang="ru-RU" altLang="ru-RU"/>
          </a:p>
        </p:txBody>
      </p:sp>
      <p:sp>
        <p:nvSpPr>
          <p:cNvPr id="27672" name="Oval 24"/>
          <p:cNvSpPr>
            <a:spLocks noChangeArrowheads="1"/>
          </p:cNvSpPr>
          <p:nvPr/>
        </p:nvSpPr>
        <p:spPr bwMode="auto">
          <a:xfrm flipV="1">
            <a:off x="4953000" y="4427538"/>
            <a:ext cx="133350" cy="112712"/>
          </a:xfrm>
          <a:prstGeom prst="ellipse">
            <a:avLst/>
          </a:prstGeom>
          <a:solidFill>
            <a:srgbClr val="FF0000"/>
          </a:solidFill>
          <a:ln w="25400" algn="ctr">
            <a:solidFill>
              <a:srgbClr val="FF0000"/>
            </a:solidFill>
            <a:round/>
            <a:headEnd/>
            <a:tailEnd/>
          </a:ln>
        </p:spPr>
        <p:txBody>
          <a:bodyPr rot="10800000"/>
          <a:lstStyle/>
          <a:p>
            <a:pPr eaLnBrk="1" hangingPunct="1"/>
            <a:endParaRPr lang="ru-RU" altLang="ru-RU"/>
          </a:p>
        </p:txBody>
      </p:sp>
      <p:sp>
        <p:nvSpPr>
          <p:cNvPr id="27673" name="Oval 25"/>
          <p:cNvSpPr>
            <a:spLocks noChangeArrowheads="1"/>
          </p:cNvSpPr>
          <p:nvPr/>
        </p:nvSpPr>
        <p:spPr bwMode="auto">
          <a:xfrm flipV="1">
            <a:off x="5048250" y="4322763"/>
            <a:ext cx="133350" cy="112712"/>
          </a:xfrm>
          <a:prstGeom prst="ellipse">
            <a:avLst/>
          </a:prstGeom>
          <a:solidFill>
            <a:srgbClr val="FF0000"/>
          </a:solidFill>
          <a:ln w="25400" algn="ctr">
            <a:solidFill>
              <a:srgbClr val="FF0000"/>
            </a:solidFill>
            <a:round/>
            <a:headEnd/>
            <a:tailEnd/>
          </a:ln>
        </p:spPr>
        <p:txBody>
          <a:bodyPr rot="10800000"/>
          <a:lstStyle/>
          <a:p>
            <a:pPr eaLnBrk="1" hangingPunct="1"/>
            <a:endParaRPr lang="ru-RU" altLang="ru-RU"/>
          </a:p>
        </p:txBody>
      </p:sp>
      <p:sp>
        <p:nvSpPr>
          <p:cNvPr id="27674" name="Oval 26"/>
          <p:cNvSpPr>
            <a:spLocks noChangeArrowheads="1"/>
          </p:cNvSpPr>
          <p:nvPr/>
        </p:nvSpPr>
        <p:spPr bwMode="auto">
          <a:xfrm flipV="1">
            <a:off x="5143500" y="4214813"/>
            <a:ext cx="133350" cy="112712"/>
          </a:xfrm>
          <a:prstGeom prst="ellipse">
            <a:avLst/>
          </a:prstGeom>
          <a:solidFill>
            <a:srgbClr val="FF0000"/>
          </a:solidFill>
          <a:ln w="25400" algn="ctr">
            <a:solidFill>
              <a:srgbClr val="FF0000"/>
            </a:solidFill>
            <a:round/>
            <a:headEnd/>
            <a:tailEnd/>
          </a:ln>
        </p:spPr>
        <p:txBody>
          <a:bodyPr rot="10800000"/>
          <a:lstStyle/>
          <a:p>
            <a:pPr eaLnBrk="1" hangingPunct="1"/>
            <a:endParaRPr lang="ru-RU" altLang="ru-RU"/>
          </a:p>
        </p:txBody>
      </p:sp>
      <p:sp>
        <p:nvSpPr>
          <p:cNvPr id="27675" name="Oval 27"/>
          <p:cNvSpPr>
            <a:spLocks noChangeArrowheads="1"/>
          </p:cNvSpPr>
          <p:nvPr/>
        </p:nvSpPr>
        <p:spPr bwMode="auto">
          <a:xfrm flipV="1">
            <a:off x="5238750" y="4106863"/>
            <a:ext cx="133350" cy="112712"/>
          </a:xfrm>
          <a:prstGeom prst="ellipse">
            <a:avLst/>
          </a:prstGeom>
          <a:solidFill>
            <a:srgbClr val="FF0000"/>
          </a:solidFill>
          <a:ln w="25400" algn="ctr">
            <a:solidFill>
              <a:srgbClr val="FF0000"/>
            </a:solidFill>
            <a:round/>
            <a:headEnd/>
            <a:tailEnd/>
          </a:ln>
        </p:spPr>
        <p:txBody>
          <a:bodyPr rot="10800000"/>
          <a:lstStyle/>
          <a:p>
            <a:pPr eaLnBrk="1" hangingPunct="1"/>
            <a:endParaRPr lang="ru-RU" altLang="ru-RU"/>
          </a:p>
        </p:txBody>
      </p:sp>
      <p:sp>
        <p:nvSpPr>
          <p:cNvPr id="27676" name="Oval 28"/>
          <p:cNvSpPr>
            <a:spLocks noChangeArrowheads="1"/>
          </p:cNvSpPr>
          <p:nvPr/>
        </p:nvSpPr>
        <p:spPr bwMode="auto">
          <a:xfrm flipV="1">
            <a:off x="5416550" y="3883025"/>
            <a:ext cx="133350" cy="112713"/>
          </a:xfrm>
          <a:prstGeom prst="ellipse">
            <a:avLst/>
          </a:prstGeom>
          <a:solidFill>
            <a:srgbClr val="FF0000"/>
          </a:solidFill>
          <a:ln w="25400" algn="ctr">
            <a:solidFill>
              <a:srgbClr val="FF0000"/>
            </a:solidFill>
            <a:round/>
            <a:headEnd/>
            <a:tailEnd/>
          </a:ln>
        </p:spPr>
        <p:txBody>
          <a:bodyPr rot="10800000"/>
          <a:lstStyle/>
          <a:p>
            <a:pPr eaLnBrk="1" hangingPunct="1"/>
            <a:endParaRPr lang="ru-RU" altLang="ru-RU"/>
          </a:p>
        </p:txBody>
      </p:sp>
      <p:sp>
        <p:nvSpPr>
          <p:cNvPr id="27677" name="Oval 29"/>
          <p:cNvSpPr>
            <a:spLocks noChangeArrowheads="1"/>
          </p:cNvSpPr>
          <p:nvPr/>
        </p:nvSpPr>
        <p:spPr bwMode="auto">
          <a:xfrm flipV="1">
            <a:off x="5505450" y="3771900"/>
            <a:ext cx="133350" cy="112713"/>
          </a:xfrm>
          <a:prstGeom prst="ellipse">
            <a:avLst/>
          </a:prstGeom>
          <a:solidFill>
            <a:srgbClr val="FF0000"/>
          </a:solidFill>
          <a:ln w="25400" algn="ctr">
            <a:solidFill>
              <a:srgbClr val="FF0000"/>
            </a:solidFill>
            <a:round/>
            <a:headEnd/>
            <a:tailEnd/>
          </a:ln>
        </p:spPr>
        <p:txBody>
          <a:bodyPr rot="10800000"/>
          <a:lstStyle/>
          <a:p>
            <a:pPr eaLnBrk="1" hangingPunct="1"/>
            <a:endParaRPr lang="ru-RU" altLang="ru-RU"/>
          </a:p>
        </p:txBody>
      </p:sp>
      <p:sp>
        <p:nvSpPr>
          <p:cNvPr id="27678" name="Oval 30"/>
          <p:cNvSpPr>
            <a:spLocks noChangeArrowheads="1"/>
          </p:cNvSpPr>
          <p:nvPr/>
        </p:nvSpPr>
        <p:spPr bwMode="auto">
          <a:xfrm flipV="1">
            <a:off x="5591175" y="3660775"/>
            <a:ext cx="133350" cy="112713"/>
          </a:xfrm>
          <a:prstGeom prst="ellipse">
            <a:avLst/>
          </a:prstGeom>
          <a:solidFill>
            <a:srgbClr val="FF0000"/>
          </a:solidFill>
          <a:ln w="25400" algn="ctr">
            <a:solidFill>
              <a:srgbClr val="FF0000"/>
            </a:solidFill>
            <a:round/>
            <a:headEnd/>
            <a:tailEnd/>
          </a:ln>
        </p:spPr>
        <p:txBody>
          <a:bodyPr rot="10800000"/>
          <a:lstStyle/>
          <a:p>
            <a:pPr eaLnBrk="1" hangingPunct="1"/>
            <a:endParaRPr lang="ru-RU" altLang="ru-RU"/>
          </a:p>
        </p:txBody>
      </p:sp>
      <p:sp>
        <p:nvSpPr>
          <p:cNvPr id="27679" name="Oval 31"/>
          <p:cNvSpPr>
            <a:spLocks noChangeArrowheads="1"/>
          </p:cNvSpPr>
          <p:nvPr/>
        </p:nvSpPr>
        <p:spPr bwMode="auto">
          <a:xfrm flipV="1">
            <a:off x="5670550" y="3549650"/>
            <a:ext cx="133350" cy="112713"/>
          </a:xfrm>
          <a:prstGeom prst="ellipse">
            <a:avLst/>
          </a:prstGeom>
          <a:solidFill>
            <a:srgbClr val="FF0000"/>
          </a:solidFill>
          <a:ln w="25400" algn="ctr">
            <a:solidFill>
              <a:srgbClr val="FF0000"/>
            </a:solidFill>
            <a:round/>
            <a:headEnd/>
            <a:tailEnd/>
          </a:ln>
        </p:spPr>
        <p:txBody>
          <a:bodyPr rot="10800000"/>
          <a:lstStyle/>
          <a:p>
            <a:pPr eaLnBrk="1" hangingPunct="1"/>
            <a:endParaRPr lang="ru-RU" altLang="ru-RU"/>
          </a:p>
        </p:txBody>
      </p:sp>
      <p:sp>
        <p:nvSpPr>
          <p:cNvPr id="27680" name="Oval 32"/>
          <p:cNvSpPr>
            <a:spLocks noChangeArrowheads="1"/>
          </p:cNvSpPr>
          <p:nvPr/>
        </p:nvSpPr>
        <p:spPr bwMode="auto">
          <a:xfrm flipV="1">
            <a:off x="5749925" y="3432175"/>
            <a:ext cx="133350" cy="112713"/>
          </a:xfrm>
          <a:prstGeom prst="ellipse">
            <a:avLst/>
          </a:prstGeom>
          <a:solidFill>
            <a:srgbClr val="FF0000"/>
          </a:solidFill>
          <a:ln w="25400" algn="ctr">
            <a:solidFill>
              <a:srgbClr val="FF0000"/>
            </a:solidFill>
            <a:round/>
            <a:headEnd/>
            <a:tailEnd/>
          </a:ln>
        </p:spPr>
        <p:txBody>
          <a:bodyPr rot="10800000"/>
          <a:lstStyle/>
          <a:p>
            <a:pPr eaLnBrk="1" hangingPunct="1"/>
            <a:endParaRPr lang="ru-RU" altLang="ru-RU"/>
          </a:p>
        </p:txBody>
      </p:sp>
      <p:sp>
        <p:nvSpPr>
          <p:cNvPr id="27681" name="Oval 33"/>
          <p:cNvSpPr>
            <a:spLocks noChangeArrowheads="1"/>
          </p:cNvSpPr>
          <p:nvPr/>
        </p:nvSpPr>
        <p:spPr bwMode="auto">
          <a:xfrm flipV="1">
            <a:off x="5829300" y="3311525"/>
            <a:ext cx="133350" cy="112713"/>
          </a:xfrm>
          <a:prstGeom prst="ellipse">
            <a:avLst/>
          </a:prstGeom>
          <a:solidFill>
            <a:srgbClr val="FF0000"/>
          </a:solidFill>
          <a:ln w="25400" algn="ctr">
            <a:solidFill>
              <a:srgbClr val="FF0000"/>
            </a:solidFill>
            <a:round/>
            <a:headEnd/>
            <a:tailEnd/>
          </a:ln>
        </p:spPr>
        <p:txBody>
          <a:bodyPr rot="10800000"/>
          <a:lstStyle/>
          <a:p>
            <a:pPr eaLnBrk="1" hangingPunct="1"/>
            <a:endParaRPr lang="ru-RU" altLang="ru-RU"/>
          </a:p>
        </p:txBody>
      </p:sp>
      <p:sp>
        <p:nvSpPr>
          <p:cNvPr id="27682" name="Oval 34"/>
          <p:cNvSpPr>
            <a:spLocks noChangeArrowheads="1"/>
          </p:cNvSpPr>
          <p:nvPr/>
        </p:nvSpPr>
        <p:spPr bwMode="auto">
          <a:xfrm flipV="1">
            <a:off x="5902325" y="3190875"/>
            <a:ext cx="133350" cy="112713"/>
          </a:xfrm>
          <a:prstGeom prst="ellipse">
            <a:avLst/>
          </a:prstGeom>
          <a:solidFill>
            <a:srgbClr val="FF0000"/>
          </a:solidFill>
          <a:ln w="25400" algn="ctr">
            <a:solidFill>
              <a:srgbClr val="FF0000"/>
            </a:solidFill>
            <a:round/>
            <a:headEnd/>
            <a:tailEnd/>
          </a:ln>
        </p:spPr>
        <p:txBody>
          <a:bodyPr rot="10800000"/>
          <a:lstStyle/>
          <a:p>
            <a:pPr eaLnBrk="1" hangingPunct="1"/>
            <a:endParaRPr lang="ru-RU" altLang="ru-RU"/>
          </a:p>
        </p:txBody>
      </p:sp>
      <p:sp>
        <p:nvSpPr>
          <p:cNvPr id="27683" name="Oval 35"/>
          <p:cNvSpPr>
            <a:spLocks noChangeArrowheads="1"/>
          </p:cNvSpPr>
          <p:nvPr/>
        </p:nvSpPr>
        <p:spPr bwMode="auto">
          <a:xfrm flipV="1">
            <a:off x="5975350" y="3070225"/>
            <a:ext cx="133350" cy="112713"/>
          </a:xfrm>
          <a:prstGeom prst="ellipse">
            <a:avLst/>
          </a:prstGeom>
          <a:solidFill>
            <a:srgbClr val="FF0000"/>
          </a:solidFill>
          <a:ln w="25400" algn="ctr">
            <a:solidFill>
              <a:srgbClr val="FF0000"/>
            </a:solidFill>
            <a:round/>
            <a:headEnd/>
            <a:tailEnd/>
          </a:ln>
        </p:spPr>
        <p:txBody>
          <a:bodyPr rot="10800000"/>
          <a:lstStyle/>
          <a:p>
            <a:pPr eaLnBrk="1" hangingPunct="1"/>
            <a:endParaRPr lang="ru-RU" altLang="ru-RU"/>
          </a:p>
        </p:txBody>
      </p:sp>
      <p:sp>
        <p:nvSpPr>
          <p:cNvPr id="27684" name="Oval 36"/>
          <p:cNvSpPr>
            <a:spLocks noChangeArrowheads="1"/>
          </p:cNvSpPr>
          <p:nvPr/>
        </p:nvSpPr>
        <p:spPr bwMode="auto">
          <a:xfrm flipV="1">
            <a:off x="6038850" y="2946400"/>
            <a:ext cx="133350" cy="112713"/>
          </a:xfrm>
          <a:prstGeom prst="ellipse">
            <a:avLst/>
          </a:prstGeom>
          <a:solidFill>
            <a:srgbClr val="FF0000"/>
          </a:solidFill>
          <a:ln w="25400" algn="ctr">
            <a:solidFill>
              <a:srgbClr val="FF0000"/>
            </a:solidFill>
            <a:round/>
            <a:headEnd/>
            <a:tailEnd/>
          </a:ln>
        </p:spPr>
        <p:txBody>
          <a:bodyPr rot="10800000"/>
          <a:lstStyle/>
          <a:p>
            <a:pPr eaLnBrk="1" hangingPunct="1"/>
            <a:endParaRPr lang="ru-RU" altLang="ru-RU"/>
          </a:p>
        </p:txBody>
      </p:sp>
      <p:sp>
        <p:nvSpPr>
          <p:cNvPr id="27685" name="Oval 37"/>
          <p:cNvSpPr>
            <a:spLocks noChangeArrowheads="1"/>
          </p:cNvSpPr>
          <p:nvPr/>
        </p:nvSpPr>
        <p:spPr bwMode="auto">
          <a:xfrm flipV="1">
            <a:off x="6108700" y="2828925"/>
            <a:ext cx="133350" cy="112713"/>
          </a:xfrm>
          <a:prstGeom prst="ellipse">
            <a:avLst/>
          </a:prstGeom>
          <a:solidFill>
            <a:srgbClr val="FF0000"/>
          </a:solidFill>
          <a:ln w="25400" algn="ctr">
            <a:solidFill>
              <a:srgbClr val="FF0000"/>
            </a:solidFill>
            <a:round/>
            <a:headEnd/>
            <a:tailEnd/>
          </a:ln>
        </p:spPr>
        <p:txBody>
          <a:bodyPr rot="10800000"/>
          <a:lstStyle/>
          <a:p>
            <a:pPr eaLnBrk="1" hangingPunct="1"/>
            <a:endParaRPr lang="ru-RU" altLang="ru-RU"/>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313" y="214313"/>
            <a:ext cx="8715375" cy="584200"/>
          </a:xfrm>
          <a:prstGeom prst="rect">
            <a:avLst/>
          </a:prstGeom>
          <a:solidFill>
            <a:schemeClr val="bg1"/>
          </a:solidFill>
        </p:spPr>
        <p:style>
          <a:lnRef idx="1">
            <a:schemeClr val="accent4"/>
          </a:lnRef>
          <a:fillRef idx="2">
            <a:schemeClr val="accent4"/>
          </a:fillRef>
          <a:effectRef idx="1">
            <a:schemeClr val="accent4"/>
          </a:effectRef>
          <a:fontRef idx="minor">
            <a:schemeClr val="dk1"/>
          </a:fontRef>
        </p:style>
        <p:txBody>
          <a:bodyPr>
            <a:spAutoFit/>
          </a:bodyPr>
          <a:lstStyle/>
          <a:p>
            <a:pPr algn="ctr" eaLnBrk="1" hangingPunct="1">
              <a:defRPr/>
            </a:pPr>
            <a:r>
              <a:rPr lang="ru-RU" sz="3200" dirty="0"/>
              <a:t>Краткосрочная кривая предложения фирмы </a:t>
            </a:r>
          </a:p>
        </p:txBody>
      </p:sp>
      <p:cxnSp>
        <p:nvCxnSpPr>
          <p:cNvPr id="4" name="Прямая со стрелкой 3"/>
          <p:cNvCxnSpPr/>
          <p:nvPr/>
        </p:nvCxnSpPr>
        <p:spPr>
          <a:xfrm rot="5400000" flipH="1" flipV="1">
            <a:off x="-608806" y="3250407"/>
            <a:ext cx="4073525" cy="1587"/>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a:off x="1428750" y="5286375"/>
            <a:ext cx="5072063" cy="158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9" name="Полилиния 8"/>
          <p:cNvSpPr/>
          <p:nvPr/>
        </p:nvSpPr>
        <p:spPr>
          <a:xfrm>
            <a:off x="1643063" y="1214438"/>
            <a:ext cx="3557587" cy="3657600"/>
          </a:xfrm>
          <a:custGeom>
            <a:avLst/>
            <a:gdLst>
              <a:gd name="connsiteX0" fmla="*/ 0 w 2843212"/>
              <a:gd name="connsiteY0" fmla="*/ 2686050 h 3612357"/>
              <a:gd name="connsiteX1" fmla="*/ 128587 w 2843212"/>
              <a:gd name="connsiteY1" fmla="*/ 3243263 h 3612357"/>
              <a:gd name="connsiteX2" fmla="*/ 314325 w 2843212"/>
              <a:gd name="connsiteY2" fmla="*/ 3571875 h 3612357"/>
              <a:gd name="connsiteX3" fmla="*/ 757237 w 2843212"/>
              <a:gd name="connsiteY3" fmla="*/ 3414713 h 3612357"/>
              <a:gd name="connsiteX4" fmla="*/ 1557337 w 2843212"/>
              <a:gd name="connsiteY4" fmla="*/ 2386013 h 3612357"/>
              <a:gd name="connsiteX5" fmla="*/ 2843212 w 2843212"/>
              <a:gd name="connsiteY5" fmla="*/ 0 h 3612357"/>
              <a:gd name="connsiteX6" fmla="*/ 2843212 w 2843212"/>
              <a:gd name="connsiteY6" fmla="*/ 0 h 3612357"/>
              <a:gd name="connsiteX7" fmla="*/ 2843212 w 2843212"/>
              <a:gd name="connsiteY7" fmla="*/ 0 h 3612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43212" h="3612357">
                <a:moveTo>
                  <a:pt x="0" y="2686050"/>
                </a:moveTo>
                <a:cubicBezTo>
                  <a:pt x="38100" y="2890838"/>
                  <a:pt x="76200" y="3095626"/>
                  <a:pt x="128587" y="3243263"/>
                </a:cubicBezTo>
                <a:cubicBezTo>
                  <a:pt x="180974" y="3390900"/>
                  <a:pt x="209550" y="3543300"/>
                  <a:pt x="314325" y="3571875"/>
                </a:cubicBezTo>
                <a:cubicBezTo>
                  <a:pt x="419100" y="3600450"/>
                  <a:pt x="550068" y="3612357"/>
                  <a:pt x="757237" y="3414713"/>
                </a:cubicBezTo>
                <a:cubicBezTo>
                  <a:pt x="964406" y="3217069"/>
                  <a:pt x="1209675" y="2955132"/>
                  <a:pt x="1557337" y="2386013"/>
                </a:cubicBezTo>
                <a:cubicBezTo>
                  <a:pt x="1904999" y="1816894"/>
                  <a:pt x="2843212" y="0"/>
                  <a:pt x="2843212" y="0"/>
                </a:cubicBezTo>
                <a:lnTo>
                  <a:pt x="2843212" y="0"/>
                </a:lnTo>
                <a:lnTo>
                  <a:pt x="2843212" y="0"/>
                </a:lnTo>
              </a:path>
            </a:pathLst>
          </a:custGeom>
          <a:ln w="38100"/>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ru-RU"/>
          </a:p>
        </p:txBody>
      </p:sp>
      <p:sp>
        <p:nvSpPr>
          <p:cNvPr id="28678" name="TextBox 9"/>
          <p:cNvSpPr txBox="1">
            <a:spLocks noChangeArrowheads="1"/>
          </p:cNvSpPr>
          <p:nvPr/>
        </p:nvSpPr>
        <p:spPr bwMode="auto">
          <a:xfrm>
            <a:off x="5357813" y="928688"/>
            <a:ext cx="785812" cy="369887"/>
          </a:xfrm>
          <a:prstGeom prst="rect">
            <a:avLst/>
          </a:prstGeom>
          <a:noFill/>
          <a:ln w="9525">
            <a:noFill/>
            <a:miter lim="800000"/>
            <a:headEnd/>
            <a:tailEnd/>
          </a:ln>
        </p:spPr>
        <p:txBody>
          <a:bodyPr>
            <a:spAutoFit/>
          </a:bodyPr>
          <a:lstStyle/>
          <a:p>
            <a:pPr eaLnBrk="1" hangingPunct="1"/>
            <a:r>
              <a:rPr lang="en-US" altLang="ru-RU"/>
              <a:t>MC</a:t>
            </a:r>
            <a:endParaRPr lang="ru-RU" altLang="ru-RU"/>
          </a:p>
        </p:txBody>
      </p:sp>
      <p:cxnSp>
        <p:nvCxnSpPr>
          <p:cNvPr id="12" name="Прямая соединительная линия 11"/>
          <p:cNvCxnSpPr/>
          <p:nvPr/>
        </p:nvCxnSpPr>
        <p:spPr>
          <a:xfrm>
            <a:off x="1428750" y="4572000"/>
            <a:ext cx="4857750" cy="1588"/>
          </a:xfrm>
          <a:prstGeom prst="line">
            <a:avLst/>
          </a:prstGeom>
          <a:ln w="38100"/>
        </p:spPr>
        <p:style>
          <a:lnRef idx="1">
            <a:schemeClr val="accent1"/>
          </a:lnRef>
          <a:fillRef idx="0">
            <a:schemeClr val="accent1"/>
          </a:fillRef>
          <a:effectRef idx="0">
            <a:schemeClr val="accent1"/>
          </a:effectRef>
          <a:fontRef idx="minor">
            <a:schemeClr val="tx1"/>
          </a:fontRef>
        </p:style>
      </p:cxnSp>
      <p:graphicFrame>
        <p:nvGraphicFramePr>
          <p:cNvPr id="28680" name="Object 2"/>
          <p:cNvGraphicFramePr>
            <a:graphicFrameLocks noChangeAspect="1"/>
          </p:cNvGraphicFramePr>
          <p:nvPr/>
        </p:nvGraphicFramePr>
        <p:xfrm>
          <a:off x="428625" y="4214813"/>
          <a:ext cx="760413" cy="571500"/>
        </p:xfrm>
        <a:graphic>
          <a:graphicData uri="http://schemas.openxmlformats.org/presentationml/2006/ole">
            <p:oleObj spid="_x0000_s28680" name="Equation" r:id="rId3" imgW="266584" imgH="228501" progId="Equation.3">
              <p:embed/>
            </p:oleObj>
          </a:graphicData>
        </a:graphic>
      </p:graphicFrame>
      <p:sp>
        <p:nvSpPr>
          <p:cNvPr id="28681" name="TextBox 14"/>
          <p:cNvSpPr txBox="1">
            <a:spLocks noChangeArrowheads="1"/>
          </p:cNvSpPr>
          <p:nvPr/>
        </p:nvSpPr>
        <p:spPr bwMode="auto">
          <a:xfrm>
            <a:off x="1000125" y="1000125"/>
            <a:ext cx="357188" cy="369888"/>
          </a:xfrm>
          <a:prstGeom prst="rect">
            <a:avLst/>
          </a:prstGeom>
          <a:noFill/>
          <a:ln w="9525">
            <a:noFill/>
            <a:miter lim="800000"/>
            <a:headEnd/>
            <a:tailEnd/>
          </a:ln>
        </p:spPr>
        <p:txBody>
          <a:bodyPr>
            <a:spAutoFit/>
          </a:bodyPr>
          <a:lstStyle/>
          <a:p>
            <a:pPr eaLnBrk="1" hangingPunct="1"/>
            <a:r>
              <a:rPr lang="en-US" altLang="ru-RU"/>
              <a:t>P</a:t>
            </a:r>
            <a:endParaRPr lang="ru-RU" altLang="ru-RU"/>
          </a:p>
        </p:txBody>
      </p:sp>
      <p:sp>
        <p:nvSpPr>
          <p:cNvPr id="28682" name="TextBox 15"/>
          <p:cNvSpPr txBox="1">
            <a:spLocks noChangeArrowheads="1"/>
          </p:cNvSpPr>
          <p:nvPr/>
        </p:nvSpPr>
        <p:spPr bwMode="auto">
          <a:xfrm>
            <a:off x="6572250" y="5214938"/>
            <a:ext cx="428625" cy="369887"/>
          </a:xfrm>
          <a:prstGeom prst="rect">
            <a:avLst/>
          </a:prstGeom>
          <a:noFill/>
          <a:ln w="9525">
            <a:noFill/>
            <a:miter lim="800000"/>
            <a:headEnd/>
            <a:tailEnd/>
          </a:ln>
        </p:spPr>
        <p:txBody>
          <a:bodyPr>
            <a:spAutoFit/>
          </a:bodyPr>
          <a:lstStyle/>
          <a:p>
            <a:pPr eaLnBrk="1" hangingPunct="1"/>
            <a:r>
              <a:rPr lang="en-US" altLang="ru-RU"/>
              <a:t>Q</a:t>
            </a:r>
            <a:endParaRPr lang="ru-RU" altLang="ru-RU"/>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214313" y="428625"/>
            <a:ext cx="8715375" cy="6072188"/>
          </a:xfrm>
          <a:solidFill>
            <a:schemeClr val="bg1"/>
          </a:solidFill>
        </p:spPr>
        <p:style>
          <a:lnRef idx="1">
            <a:schemeClr val="accent4"/>
          </a:lnRef>
          <a:fillRef idx="2">
            <a:schemeClr val="accent4"/>
          </a:fillRef>
          <a:effectRef idx="1">
            <a:schemeClr val="accent4"/>
          </a:effectRef>
          <a:fontRef idx="minor">
            <a:schemeClr val="dk1"/>
          </a:fontRef>
        </p:style>
        <p:txBody>
          <a:bodyPr/>
          <a:lstStyle/>
          <a:p>
            <a:pPr eaLnBrk="1" hangingPunct="1">
              <a:buFont typeface="Arial" charset="0"/>
              <a:buNone/>
              <a:defRPr/>
            </a:pPr>
            <a:r>
              <a:rPr lang="ru-RU" sz="2400" dirty="0" smtClean="0"/>
              <a:t> </a:t>
            </a:r>
            <a:r>
              <a:rPr lang="ru-RU" b="1" dirty="0" smtClean="0"/>
              <a:t>В краткосрочном периоде фирма продолжает деятельность, если </a:t>
            </a:r>
            <a:r>
              <a:rPr lang="en-US" b="1" dirty="0" smtClean="0"/>
              <a:t>TR&gt;VC </a:t>
            </a:r>
            <a:endParaRPr lang="ru-RU" b="1" dirty="0" smtClean="0"/>
          </a:p>
          <a:p>
            <a:pPr eaLnBrk="1" hangingPunct="1">
              <a:buFont typeface="Arial" charset="0"/>
              <a:buNone/>
              <a:defRPr/>
            </a:pPr>
            <a:r>
              <a:rPr lang="ru-RU" dirty="0" smtClean="0"/>
              <a:t>В этом случае фирма получает прибыль, достаточную для покрытия постоянных издержек</a:t>
            </a:r>
          </a:p>
          <a:p>
            <a:pPr algn="just" eaLnBrk="1" hangingPunct="1">
              <a:buFont typeface="Arial" charset="0"/>
              <a:buNone/>
              <a:defRPr/>
            </a:pPr>
            <a:endParaRPr lang="ru-RU" b="1" dirty="0" smtClean="0"/>
          </a:p>
          <a:p>
            <a:pPr algn="just" eaLnBrk="1" hangingPunct="1">
              <a:buFont typeface="Arial" charset="0"/>
              <a:buNone/>
              <a:defRPr/>
            </a:pPr>
            <a:r>
              <a:rPr lang="ru-RU" b="1" dirty="0" smtClean="0"/>
              <a:t>Условие продолжения деятельности фирмы, несущей убытки, в краткосрочном периоде:                            </a:t>
            </a:r>
            <a:r>
              <a:rPr lang="en-US" sz="4800" dirty="0" smtClean="0"/>
              <a:t>TR&gt;VC</a:t>
            </a:r>
            <a:r>
              <a:rPr lang="ru-RU" sz="4800" dirty="0" smtClean="0"/>
              <a:t>,   </a:t>
            </a:r>
            <a:r>
              <a:rPr lang="en-US" sz="4800" dirty="0" err="1" smtClean="0"/>
              <a:t>PxQ</a:t>
            </a:r>
            <a:r>
              <a:rPr lang="en-US" sz="4800" dirty="0" smtClean="0"/>
              <a:t>&gt;AVC</a:t>
            </a:r>
            <a:r>
              <a:rPr lang="ru-RU" sz="4800" dirty="0" smtClean="0"/>
              <a:t>,    </a:t>
            </a:r>
            <a:r>
              <a:rPr lang="en-US" sz="4800" dirty="0" smtClean="0"/>
              <a:t>P&gt;AVC</a:t>
            </a:r>
          </a:p>
          <a:p>
            <a:pPr eaLnBrk="1" hangingPunct="1">
              <a:buFont typeface="Arial" charset="0"/>
              <a:buNone/>
              <a:defRPr/>
            </a:pPr>
            <a:r>
              <a:rPr lang="en-US" dirty="0" smtClean="0"/>
              <a:t>                                                       </a:t>
            </a:r>
            <a:r>
              <a:rPr lang="ru-RU" dirty="0" smtClean="0"/>
              <a:t>                  </a:t>
            </a:r>
            <a:endParaRPr lang="en-US" dirty="0" smtClean="0"/>
          </a:p>
          <a:p>
            <a:pPr eaLnBrk="1" hangingPunct="1">
              <a:buFont typeface="Arial" charset="0"/>
              <a:buNone/>
              <a:defRPr/>
            </a:pPr>
            <a:r>
              <a:rPr lang="en-US" dirty="0" smtClean="0"/>
              <a:t>                                                       </a:t>
            </a:r>
            <a:r>
              <a:rPr lang="ru-RU" dirty="0" smtClean="0"/>
              <a:t>                  </a:t>
            </a:r>
            <a:endParaRPr lang="en-US"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8"/>
          <p:cNvSpPr>
            <a:spLocks noGrp="1" noChangeArrowheads="1"/>
          </p:cNvSpPr>
          <p:nvPr>
            <p:ph type="title" idx="4294967295"/>
          </p:nvPr>
        </p:nvSpPr>
        <p:spPr>
          <a:xfrm>
            <a:off x="214313" y="214313"/>
            <a:ext cx="8715375" cy="852487"/>
          </a:xfrm>
          <a:solidFill>
            <a:schemeClr val="bg1"/>
          </a:solidFill>
        </p:spPr>
        <p:style>
          <a:lnRef idx="1">
            <a:schemeClr val="accent4"/>
          </a:lnRef>
          <a:fillRef idx="2">
            <a:schemeClr val="accent4"/>
          </a:fillRef>
          <a:effectRef idx="1">
            <a:schemeClr val="accent4"/>
          </a:effectRef>
          <a:fontRef idx="minor">
            <a:schemeClr val="dk1"/>
          </a:fontRef>
        </p:style>
        <p:txBody>
          <a:bodyPr>
            <a:noAutofit/>
          </a:bodyPr>
          <a:lstStyle/>
          <a:p>
            <a:pPr eaLnBrk="1" hangingPunct="1">
              <a:defRPr/>
            </a:pPr>
            <a:r>
              <a:rPr lang="ru-RU" sz="3200" dirty="0" smtClean="0"/>
              <a:t>Равновесие фирмы в </a:t>
            </a:r>
            <a:r>
              <a:rPr lang="en-US" sz="3200" dirty="0" smtClean="0"/>
              <a:t/>
            </a:r>
            <a:br>
              <a:rPr lang="en-US" sz="3200" dirty="0" smtClean="0"/>
            </a:br>
            <a:r>
              <a:rPr lang="ru-RU" sz="3200" dirty="0" smtClean="0"/>
              <a:t>краткосрочном периоде</a:t>
            </a:r>
          </a:p>
        </p:txBody>
      </p:sp>
      <p:grpSp>
        <p:nvGrpSpPr>
          <p:cNvPr id="30723" name="Group 29"/>
          <p:cNvGrpSpPr>
            <a:grpSpLocks noChangeAspect="1"/>
          </p:cNvGrpSpPr>
          <p:nvPr/>
        </p:nvGrpSpPr>
        <p:grpSpPr bwMode="auto">
          <a:xfrm>
            <a:off x="228600" y="500063"/>
            <a:ext cx="8610600" cy="6000750"/>
            <a:chOff x="1997" y="6512"/>
            <a:chExt cx="7764" cy="5712"/>
          </a:xfrm>
        </p:grpSpPr>
        <p:sp>
          <p:nvSpPr>
            <p:cNvPr id="30724" name="AutoShape 30"/>
            <p:cNvSpPr>
              <a:spLocks noChangeAspect="1" noChangeArrowheads="1"/>
            </p:cNvSpPr>
            <p:nvPr/>
          </p:nvSpPr>
          <p:spPr bwMode="auto">
            <a:xfrm>
              <a:off x="1997" y="6512"/>
              <a:ext cx="7764" cy="5712"/>
            </a:xfrm>
            <a:prstGeom prst="rect">
              <a:avLst/>
            </a:prstGeom>
            <a:noFill/>
            <a:ln w="9525">
              <a:noFill/>
              <a:miter lim="800000"/>
              <a:headEnd/>
              <a:tailEnd/>
            </a:ln>
          </p:spPr>
          <p:txBody>
            <a:bodyPr/>
            <a:lstStyle/>
            <a:p>
              <a:pPr eaLnBrk="1" hangingPunct="1"/>
              <a:endParaRPr lang="ru-RU" altLang="ru-RU"/>
            </a:p>
          </p:txBody>
        </p:sp>
        <p:sp>
          <p:nvSpPr>
            <p:cNvPr id="30725" name="Line 31"/>
            <p:cNvSpPr>
              <a:spLocks noChangeShapeType="1"/>
            </p:cNvSpPr>
            <p:nvPr/>
          </p:nvSpPr>
          <p:spPr bwMode="auto">
            <a:xfrm>
              <a:off x="3126" y="7765"/>
              <a:ext cx="1" cy="3762"/>
            </a:xfrm>
            <a:prstGeom prst="line">
              <a:avLst/>
            </a:prstGeom>
            <a:noFill/>
            <a:ln w="57150">
              <a:solidFill>
                <a:srgbClr val="000000"/>
              </a:solidFill>
              <a:round/>
              <a:headEnd type="triangle" w="med" len="med"/>
              <a:tailEnd/>
            </a:ln>
          </p:spPr>
          <p:txBody>
            <a:bodyPr/>
            <a:lstStyle/>
            <a:p>
              <a:endParaRPr lang="ru-RU"/>
            </a:p>
          </p:txBody>
        </p:sp>
        <p:sp>
          <p:nvSpPr>
            <p:cNvPr id="30726" name="Line 32"/>
            <p:cNvSpPr>
              <a:spLocks noChangeShapeType="1"/>
            </p:cNvSpPr>
            <p:nvPr/>
          </p:nvSpPr>
          <p:spPr bwMode="auto">
            <a:xfrm>
              <a:off x="3126" y="11528"/>
              <a:ext cx="6212" cy="0"/>
            </a:xfrm>
            <a:prstGeom prst="line">
              <a:avLst/>
            </a:prstGeom>
            <a:noFill/>
            <a:ln w="57150">
              <a:solidFill>
                <a:srgbClr val="000000"/>
              </a:solidFill>
              <a:round/>
              <a:headEnd/>
              <a:tailEnd type="triangle" w="med" len="med"/>
            </a:ln>
          </p:spPr>
          <p:txBody>
            <a:bodyPr/>
            <a:lstStyle/>
            <a:p>
              <a:endParaRPr lang="ru-RU"/>
            </a:p>
          </p:txBody>
        </p:sp>
        <p:sp>
          <p:nvSpPr>
            <p:cNvPr id="30727" name="Line 33"/>
            <p:cNvSpPr>
              <a:spLocks noChangeShapeType="1"/>
            </p:cNvSpPr>
            <p:nvPr/>
          </p:nvSpPr>
          <p:spPr bwMode="auto">
            <a:xfrm>
              <a:off x="3550" y="10692"/>
              <a:ext cx="0" cy="836"/>
            </a:xfrm>
            <a:prstGeom prst="line">
              <a:avLst/>
            </a:prstGeom>
            <a:noFill/>
            <a:ln w="9525">
              <a:noFill/>
              <a:prstDash val="dash"/>
              <a:round/>
              <a:headEnd/>
              <a:tailEnd/>
            </a:ln>
          </p:spPr>
          <p:txBody>
            <a:bodyPr/>
            <a:lstStyle/>
            <a:p>
              <a:endParaRPr lang="ru-RU"/>
            </a:p>
          </p:txBody>
        </p:sp>
        <p:sp>
          <p:nvSpPr>
            <p:cNvPr id="37922" name="Text Box 34"/>
            <p:cNvSpPr txBox="1">
              <a:spLocks noChangeArrowheads="1"/>
            </p:cNvSpPr>
            <p:nvPr/>
          </p:nvSpPr>
          <p:spPr bwMode="auto">
            <a:xfrm>
              <a:off x="8773" y="11668"/>
              <a:ext cx="564" cy="419"/>
            </a:xfrm>
            <a:prstGeom prst="rect">
              <a:avLst/>
            </a:prstGeom>
            <a:noFill/>
            <a:ln w="9525">
              <a:noFill/>
              <a:miter lim="800000"/>
              <a:headEnd/>
              <a:tailEnd/>
            </a:ln>
          </p:spPr>
          <p:txBody>
            <a:bodyPr/>
            <a:lstStyle/>
            <a:p>
              <a:pPr eaLnBrk="1" hangingPunct="1">
                <a:defRPr/>
              </a:pPr>
              <a:r>
                <a:rPr lang="en-US" sz="2000" b="1" dirty="0">
                  <a:solidFill>
                    <a:schemeClr val="accent4">
                      <a:lumMod val="10000"/>
                    </a:schemeClr>
                  </a:solidFill>
                </a:rPr>
                <a:t>q</a:t>
              </a:r>
              <a:endParaRPr lang="ru-RU" sz="2000" b="1" dirty="0">
                <a:solidFill>
                  <a:schemeClr val="accent4">
                    <a:lumMod val="10000"/>
                  </a:schemeClr>
                </a:solidFill>
              </a:endParaRPr>
            </a:p>
          </p:txBody>
        </p:sp>
        <p:sp>
          <p:nvSpPr>
            <p:cNvPr id="30729" name="Freeform 35"/>
            <p:cNvSpPr>
              <a:spLocks/>
            </p:cNvSpPr>
            <p:nvPr/>
          </p:nvSpPr>
          <p:spPr bwMode="auto">
            <a:xfrm>
              <a:off x="3126" y="7905"/>
              <a:ext cx="2541" cy="3506"/>
            </a:xfrm>
            <a:custGeom>
              <a:avLst/>
              <a:gdLst>
                <a:gd name="T0" fmla="*/ 0 w 3240"/>
                <a:gd name="T1" fmla="*/ 104 h 4530"/>
                <a:gd name="T2" fmla="*/ 6 w 3240"/>
                <a:gd name="T3" fmla="*/ 115 h 4530"/>
                <a:gd name="T4" fmla="*/ 19 w 3240"/>
                <a:gd name="T5" fmla="*/ 125 h 4530"/>
                <a:gd name="T6" fmla="*/ 30 w 3240"/>
                <a:gd name="T7" fmla="*/ 120 h 4530"/>
                <a:gd name="T8" fmla="*/ 54 w 3240"/>
                <a:gd name="T9" fmla="*/ 89 h 4530"/>
                <a:gd name="T10" fmla="*/ 108 w 3240"/>
                <a:gd name="T11" fmla="*/ 0 h 4530"/>
                <a:gd name="T12" fmla="*/ 0 60000 65536"/>
                <a:gd name="T13" fmla="*/ 0 60000 65536"/>
                <a:gd name="T14" fmla="*/ 0 60000 65536"/>
                <a:gd name="T15" fmla="*/ 0 60000 65536"/>
                <a:gd name="T16" fmla="*/ 0 60000 65536"/>
                <a:gd name="T17" fmla="*/ 0 60000 65536"/>
                <a:gd name="T18" fmla="*/ 0 w 3240"/>
                <a:gd name="T19" fmla="*/ 0 h 4530"/>
                <a:gd name="T20" fmla="*/ 3240 w 3240"/>
                <a:gd name="T21" fmla="*/ 4530 h 4530"/>
              </a:gdLst>
              <a:ahLst/>
              <a:cxnLst>
                <a:cxn ang="T12">
                  <a:pos x="T0" y="T1"/>
                </a:cxn>
                <a:cxn ang="T13">
                  <a:pos x="T2" y="T3"/>
                </a:cxn>
                <a:cxn ang="T14">
                  <a:pos x="T4" y="T5"/>
                </a:cxn>
                <a:cxn ang="T15">
                  <a:pos x="T6" y="T7"/>
                </a:cxn>
                <a:cxn ang="T16">
                  <a:pos x="T8" y="T9"/>
                </a:cxn>
                <a:cxn ang="T17">
                  <a:pos x="T10" y="T11"/>
                </a:cxn>
              </a:cxnLst>
              <a:rect l="T18" t="T19" r="T20" b="T21"/>
              <a:pathLst>
                <a:path w="3240" h="4530">
                  <a:moveTo>
                    <a:pt x="0" y="3780"/>
                  </a:moveTo>
                  <a:cubicBezTo>
                    <a:pt x="45" y="3900"/>
                    <a:pt x="90" y="4020"/>
                    <a:pt x="180" y="4140"/>
                  </a:cubicBezTo>
                  <a:cubicBezTo>
                    <a:pt x="270" y="4260"/>
                    <a:pt x="420" y="4470"/>
                    <a:pt x="540" y="4500"/>
                  </a:cubicBezTo>
                  <a:cubicBezTo>
                    <a:pt x="660" y="4530"/>
                    <a:pt x="720" y="4530"/>
                    <a:pt x="900" y="4320"/>
                  </a:cubicBezTo>
                  <a:cubicBezTo>
                    <a:pt x="1080" y="4110"/>
                    <a:pt x="1230" y="3960"/>
                    <a:pt x="1620" y="3240"/>
                  </a:cubicBezTo>
                  <a:cubicBezTo>
                    <a:pt x="2010" y="2520"/>
                    <a:pt x="2625" y="1260"/>
                    <a:pt x="3240" y="0"/>
                  </a:cubicBezTo>
                </a:path>
              </a:pathLst>
            </a:custGeom>
            <a:noFill/>
            <a:ln w="38100">
              <a:solidFill>
                <a:srgbClr val="FF0000"/>
              </a:solidFill>
              <a:round/>
              <a:headEnd/>
              <a:tailEnd/>
            </a:ln>
          </p:spPr>
          <p:txBody>
            <a:bodyPr/>
            <a:lstStyle/>
            <a:p>
              <a:endParaRPr lang="ru-RU"/>
            </a:p>
          </p:txBody>
        </p:sp>
        <p:sp>
          <p:nvSpPr>
            <p:cNvPr id="30730" name="Freeform 36"/>
            <p:cNvSpPr>
              <a:spLocks/>
            </p:cNvSpPr>
            <p:nvPr/>
          </p:nvSpPr>
          <p:spPr bwMode="auto">
            <a:xfrm>
              <a:off x="3126" y="8462"/>
              <a:ext cx="5929" cy="2694"/>
            </a:xfrm>
            <a:custGeom>
              <a:avLst/>
              <a:gdLst>
                <a:gd name="T0" fmla="*/ 0 w 7560"/>
                <a:gd name="T1" fmla="*/ 85 h 3480"/>
                <a:gd name="T2" fmla="*/ 19 w 7560"/>
                <a:gd name="T3" fmla="*/ 94 h 3480"/>
                <a:gd name="T4" fmla="*/ 48 w 7560"/>
                <a:gd name="T5" fmla="*/ 94 h 3480"/>
                <a:gd name="T6" fmla="*/ 114 w 7560"/>
                <a:gd name="T7" fmla="*/ 85 h 3480"/>
                <a:gd name="T8" fmla="*/ 192 w 7560"/>
                <a:gd name="T9" fmla="*/ 50 h 3480"/>
                <a:gd name="T10" fmla="*/ 252 w 7560"/>
                <a:gd name="T11" fmla="*/ 0 h 3480"/>
                <a:gd name="T12" fmla="*/ 0 60000 65536"/>
                <a:gd name="T13" fmla="*/ 0 60000 65536"/>
                <a:gd name="T14" fmla="*/ 0 60000 65536"/>
                <a:gd name="T15" fmla="*/ 0 60000 65536"/>
                <a:gd name="T16" fmla="*/ 0 60000 65536"/>
                <a:gd name="T17" fmla="*/ 0 60000 65536"/>
                <a:gd name="T18" fmla="*/ 0 w 7560"/>
                <a:gd name="T19" fmla="*/ 0 h 3480"/>
                <a:gd name="T20" fmla="*/ 7560 w 7560"/>
                <a:gd name="T21" fmla="*/ 3480 h 3480"/>
              </a:gdLst>
              <a:ahLst/>
              <a:cxnLst>
                <a:cxn ang="T12">
                  <a:pos x="T0" y="T1"/>
                </a:cxn>
                <a:cxn ang="T13">
                  <a:pos x="T2" y="T3"/>
                </a:cxn>
                <a:cxn ang="T14">
                  <a:pos x="T4" y="T5"/>
                </a:cxn>
                <a:cxn ang="T15">
                  <a:pos x="T6" y="T7"/>
                </a:cxn>
                <a:cxn ang="T16">
                  <a:pos x="T8" y="T9"/>
                </a:cxn>
                <a:cxn ang="T17">
                  <a:pos x="T10" y="T11"/>
                </a:cxn>
              </a:cxnLst>
              <a:rect l="T18" t="T19" r="T20" b="T21"/>
              <a:pathLst>
                <a:path w="7560" h="3480">
                  <a:moveTo>
                    <a:pt x="0" y="3060"/>
                  </a:moveTo>
                  <a:cubicBezTo>
                    <a:pt x="150" y="3210"/>
                    <a:pt x="300" y="3360"/>
                    <a:pt x="540" y="3420"/>
                  </a:cubicBezTo>
                  <a:cubicBezTo>
                    <a:pt x="780" y="3480"/>
                    <a:pt x="960" y="3480"/>
                    <a:pt x="1440" y="3420"/>
                  </a:cubicBezTo>
                  <a:cubicBezTo>
                    <a:pt x="1920" y="3360"/>
                    <a:pt x="2700" y="3330"/>
                    <a:pt x="3420" y="3060"/>
                  </a:cubicBezTo>
                  <a:cubicBezTo>
                    <a:pt x="4140" y="2790"/>
                    <a:pt x="5070" y="2310"/>
                    <a:pt x="5760" y="1800"/>
                  </a:cubicBezTo>
                  <a:cubicBezTo>
                    <a:pt x="6450" y="1290"/>
                    <a:pt x="7005" y="645"/>
                    <a:pt x="7560" y="0"/>
                  </a:cubicBezTo>
                </a:path>
              </a:pathLst>
            </a:custGeom>
            <a:noFill/>
            <a:ln w="38100">
              <a:solidFill>
                <a:srgbClr val="0000FF"/>
              </a:solidFill>
              <a:round/>
              <a:headEnd/>
              <a:tailEnd/>
            </a:ln>
          </p:spPr>
          <p:txBody>
            <a:bodyPr/>
            <a:lstStyle/>
            <a:p>
              <a:endParaRPr lang="ru-RU"/>
            </a:p>
          </p:txBody>
        </p:sp>
        <p:sp>
          <p:nvSpPr>
            <p:cNvPr id="30731" name="Freeform 37"/>
            <p:cNvSpPr>
              <a:spLocks/>
            </p:cNvSpPr>
            <p:nvPr/>
          </p:nvSpPr>
          <p:spPr bwMode="auto">
            <a:xfrm>
              <a:off x="3659" y="7905"/>
              <a:ext cx="5396" cy="2524"/>
            </a:xfrm>
            <a:custGeom>
              <a:avLst/>
              <a:gdLst>
                <a:gd name="T0" fmla="*/ 1 w 7230"/>
                <a:gd name="T1" fmla="*/ 0 h 3300"/>
                <a:gd name="T2" fmla="*/ 1 w 7230"/>
                <a:gd name="T3" fmla="*/ 16 h 3300"/>
                <a:gd name="T4" fmla="*/ 4 w 7230"/>
                <a:gd name="T5" fmla="*/ 63 h 3300"/>
                <a:gd name="T6" fmla="*/ 21 w 7230"/>
                <a:gd name="T7" fmla="*/ 76 h 3300"/>
                <a:gd name="T8" fmla="*/ 78 w 7230"/>
                <a:gd name="T9" fmla="*/ 55 h 3300"/>
                <a:gd name="T10" fmla="*/ 120 w 7230"/>
                <a:gd name="T11" fmla="*/ 12 h 3300"/>
                <a:gd name="T12" fmla="*/ 0 60000 65536"/>
                <a:gd name="T13" fmla="*/ 0 60000 65536"/>
                <a:gd name="T14" fmla="*/ 0 60000 65536"/>
                <a:gd name="T15" fmla="*/ 0 60000 65536"/>
                <a:gd name="T16" fmla="*/ 0 60000 65536"/>
                <a:gd name="T17" fmla="*/ 0 60000 65536"/>
                <a:gd name="T18" fmla="*/ 0 w 7230"/>
                <a:gd name="T19" fmla="*/ 0 h 3300"/>
                <a:gd name="T20" fmla="*/ 7230 w 7230"/>
                <a:gd name="T21" fmla="*/ 3300 h 3300"/>
              </a:gdLst>
              <a:ahLst/>
              <a:cxnLst>
                <a:cxn ang="T12">
                  <a:pos x="T0" y="T1"/>
                </a:cxn>
                <a:cxn ang="T13">
                  <a:pos x="T2" y="T3"/>
                </a:cxn>
                <a:cxn ang="T14">
                  <a:pos x="T4" y="T5"/>
                </a:cxn>
                <a:cxn ang="T15">
                  <a:pos x="T6" y="T7"/>
                </a:cxn>
                <a:cxn ang="T16">
                  <a:pos x="T8" y="T9"/>
                </a:cxn>
                <a:cxn ang="T17">
                  <a:pos x="T10" y="T11"/>
                </a:cxn>
              </a:cxnLst>
              <a:rect l="T18" t="T19" r="T20" b="T21"/>
              <a:pathLst>
                <a:path w="7230" h="3300">
                  <a:moveTo>
                    <a:pt x="30" y="0"/>
                  </a:moveTo>
                  <a:cubicBezTo>
                    <a:pt x="15" y="135"/>
                    <a:pt x="0" y="270"/>
                    <a:pt x="30" y="720"/>
                  </a:cubicBezTo>
                  <a:cubicBezTo>
                    <a:pt x="60" y="1170"/>
                    <a:pt x="0" y="2280"/>
                    <a:pt x="210" y="2700"/>
                  </a:cubicBezTo>
                  <a:cubicBezTo>
                    <a:pt x="420" y="3120"/>
                    <a:pt x="540" y="3300"/>
                    <a:pt x="1290" y="3240"/>
                  </a:cubicBezTo>
                  <a:cubicBezTo>
                    <a:pt x="2040" y="3180"/>
                    <a:pt x="3720" y="2790"/>
                    <a:pt x="4710" y="2340"/>
                  </a:cubicBezTo>
                  <a:cubicBezTo>
                    <a:pt x="5700" y="1890"/>
                    <a:pt x="6465" y="1215"/>
                    <a:pt x="7230" y="540"/>
                  </a:cubicBezTo>
                </a:path>
              </a:pathLst>
            </a:custGeom>
            <a:noFill/>
            <a:ln w="38100">
              <a:solidFill>
                <a:srgbClr val="0000FF"/>
              </a:solidFill>
              <a:round/>
              <a:headEnd/>
              <a:tailEnd/>
            </a:ln>
          </p:spPr>
          <p:txBody>
            <a:bodyPr/>
            <a:lstStyle/>
            <a:p>
              <a:endParaRPr lang="ru-RU"/>
            </a:p>
          </p:txBody>
        </p:sp>
        <p:sp>
          <p:nvSpPr>
            <p:cNvPr id="30732" name="Text Box 38"/>
            <p:cNvSpPr txBox="1">
              <a:spLocks noChangeArrowheads="1"/>
            </p:cNvSpPr>
            <p:nvPr/>
          </p:nvSpPr>
          <p:spPr bwMode="auto">
            <a:xfrm>
              <a:off x="6373" y="7626"/>
              <a:ext cx="988" cy="558"/>
            </a:xfrm>
            <a:prstGeom prst="rect">
              <a:avLst/>
            </a:prstGeom>
            <a:noFill/>
            <a:ln w="9525">
              <a:noFill/>
              <a:miter lim="800000"/>
              <a:headEnd/>
              <a:tailEnd/>
            </a:ln>
          </p:spPr>
          <p:txBody>
            <a:bodyPr/>
            <a:lstStyle/>
            <a:p>
              <a:pPr eaLnBrk="1" hangingPunct="1"/>
              <a:r>
                <a:rPr lang="en-US" altLang="ru-RU" sz="2000" b="1">
                  <a:solidFill>
                    <a:srgbClr val="FF0000"/>
                  </a:solidFill>
                </a:rPr>
                <a:t>MC (Q)</a:t>
              </a:r>
              <a:endParaRPr lang="ru-RU" altLang="ru-RU" sz="2000" b="1"/>
            </a:p>
          </p:txBody>
        </p:sp>
        <p:sp>
          <p:nvSpPr>
            <p:cNvPr id="30733" name="Text Box 39"/>
            <p:cNvSpPr txBox="1">
              <a:spLocks noChangeArrowheads="1"/>
            </p:cNvSpPr>
            <p:nvPr/>
          </p:nvSpPr>
          <p:spPr bwMode="auto">
            <a:xfrm>
              <a:off x="8067" y="8044"/>
              <a:ext cx="565" cy="418"/>
            </a:xfrm>
            <a:prstGeom prst="rect">
              <a:avLst/>
            </a:prstGeom>
            <a:noFill/>
            <a:ln w="9525">
              <a:noFill/>
              <a:miter lim="800000"/>
              <a:headEnd/>
              <a:tailEnd/>
            </a:ln>
          </p:spPr>
          <p:txBody>
            <a:bodyPr/>
            <a:lstStyle/>
            <a:p>
              <a:pPr eaLnBrk="1" hangingPunct="1"/>
              <a:r>
                <a:rPr lang="en-US" altLang="ru-RU" sz="2000" b="1">
                  <a:solidFill>
                    <a:srgbClr val="0000FF"/>
                  </a:solidFill>
                </a:rPr>
                <a:t>AC</a:t>
              </a:r>
              <a:endParaRPr lang="ru-RU" altLang="ru-RU" sz="2000" b="1"/>
            </a:p>
          </p:txBody>
        </p:sp>
        <p:sp>
          <p:nvSpPr>
            <p:cNvPr id="30734" name="Text Box 40"/>
            <p:cNvSpPr txBox="1">
              <a:spLocks noChangeArrowheads="1"/>
            </p:cNvSpPr>
            <p:nvPr/>
          </p:nvSpPr>
          <p:spPr bwMode="auto">
            <a:xfrm>
              <a:off x="8349" y="9298"/>
              <a:ext cx="1130" cy="418"/>
            </a:xfrm>
            <a:prstGeom prst="rect">
              <a:avLst/>
            </a:prstGeom>
            <a:noFill/>
            <a:ln w="9525">
              <a:noFill/>
              <a:miter lim="800000"/>
              <a:headEnd/>
              <a:tailEnd/>
            </a:ln>
          </p:spPr>
          <p:txBody>
            <a:bodyPr/>
            <a:lstStyle/>
            <a:p>
              <a:pPr eaLnBrk="1" hangingPunct="1"/>
              <a:r>
                <a:rPr lang="en-US" altLang="ru-RU" sz="2000" b="1">
                  <a:solidFill>
                    <a:srgbClr val="0000FF"/>
                  </a:solidFill>
                </a:rPr>
                <a:t>AVC (Q)</a:t>
              </a:r>
              <a:endParaRPr lang="ru-RU" altLang="ru-RU" sz="2000" b="1"/>
            </a:p>
          </p:txBody>
        </p:sp>
        <p:sp>
          <p:nvSpPr>
            <p:cNvPr id="37929" name="Text Box 41"/>
            <p:cNvSpPr txBox="1">
              <a:spLocks noChangeArrowheads="1"/>
            </p:cNvSpPr>
            <p:nvPr/>
          </p:nvSpPr>
          <p:spPr bwMode="auto">
            <a:xfrm>
              <a:off x="2561" y="7766"/>
              <a:ext cx="424" cy="417"/>
            </a:xfrm>
            <a:prstGeom prst="rect">
              <a:avLst/>
            </a:prstGeom>
            <a:noFill/>
            <a:ln w="9525">
              <a:noFill/>
              <a:miter lim="800000"/>
              <a:headEnd/>
              <a:tailEnd/>
            </a:ln>
          </p:spPr>
          <p:txBody>
            <a:bodyPr/>
            <a:lstStyle/>
            <a:p>
              <a:pPr eaLnBrk="1" hangingPunct="1">
                <a:defRPr/>
              </a:pPr>
              <a:r>
                <a:rPr lang="ru-RU" sz="2000" b="1" dirty="0">
                  <a:solidFill>
                    <a:schemeClr val="accent4">
                      <a:lumMod val="10000"/>
                    </a:schemeClr>
                  </a:solidFill>
                </a:rPr>
                <a:t>Р</a:t>
              </a:r>
            </a:p>
          </p:txBody>
        </p:sp>
        <p:sp>
          <p:nvSpPr>
            <p:cNvPr id="30736" name="Line 42"/>
            <p:cNvSpPr>
              <a:spLocks noChangeShapeType="1"/>
            </p:cNvSpPr>
            <p:nvPr/>
          </p:nvSpPr>
          <p:spPr bwMode="auto">
            <a:xfrm>
              <a:off x="3126" y="9159"/>
              <a:ext cx="6211" cy="0"/>
            </a:xfrm>
            <a:prstGeom prst="line">
              <a:avLst/>
            </a:prstGeom>
            <a:noFill/>
            <a:ln w="57150">
              <a:solidFill>
                <a:srgbClr val="008000"/>
              </a:solidFill>
              <a:round/>
              <a:headEnd/>
              <a:tailEnd/>
            </a:ln>
          </p:spPr>
          <p:txBody>
            <a:bodyPr/>
            <a:lstStyle/>
            <a:p>
              <a:endParaRPr lang="ru-RU"/>
            </a:p>
          </p:txBody>
        </p:sp>
        <p:sp>
          <p:nvSpPr>
            <p:cNvPr id="30737" name="Line 43"/>
            <p:cNvSpPr>
              <a:spLocks noChangeShapeType="1"/>
            </p:cNvSpPr>
            <p:nvPr/>
          </p:nvSpPr>
          <p:spPr bwMode="auto">
            <a:xfrm>
              <a:off x="3126" y="10413"/>
              <a:ext cx="6353" cy="0"/>
            </a:xfrm>
            <a:prstGeom prst="line">
              <a:avLst/>
            </a:prstGeom>
            <a:noFill/>
            <a:ln w="57150">
              <a:solidFill>
                <a:srgbClr val="339966"/>
              </a:solidFill>
              <a:round/>
              <a:headEnd/>
              <a:tailEnd/>
            </a:ln>
          </p:spPr>
          <p:txBody>
            <a:bodyPr/>
            <a:lstStyle/>
            <a:p>
              <a:endParaRPr lang="ru-RU"/>
            </a:p>
          </p:txBody>
        </p:sp>
        <p:sp>
          <p:nvSpPr>
            <p:cNvPr id="30738" name="Line 44"/>
            <p:cNvSpPr>
              <a:spLocks noChangeShapeType="1"/>
            </p:cNvSpPr>
            <p:nvPr/>
          </p:nvSpPr>
          <p:spPr bwMode="auto">
            <a:xfrm>
              <a:off x="3126" y="10692"/>
              <a:ext cx="6353" cy="1"/>
            </a:xfrm>
            <a:prstGeom prst="line">
              <a:avLst/>
            </a:prstGeom>
            <a:noFill/>
            <a:ln w="57150">
              <a:solidFill>
                <a:srgbClr val="00FF00"/>
              </a:solidFill>
              <a:round/>
              <a:headEnd/>
              <a:tailEnd/>
            </a:ln>
          </p:spPr>
          <p:txBody>
            <a:bodyPr/>
            <a:lstStyle/>
            <a:p>
              <a:endParaRPr lang="ru-RU"/>
            </a:p>
          </p:txBody>
        </p:sp>
        <p:sp>
          <p:nvSpPr>
            <p:cNvPr id="30739" name="Line 45"/>
            <p:cNvSpPr>
              <a:spLocks noChangeShapeType="1"/>
            </p:cNvSpPr>
            <p:nvPr/>
          </p:nvSpPr>
          <p:spPr bwMode="auto">
            <a:xfrm flipH="1" flipV="1">
              <a:off x="3126" y="11109"/>
              <a:ext cx="6211" cy="1"/>
            </a:xfrm>
            <a:prstGeom prst="line">
              <a:avLst/>
            </a:prstGeom>
            <a:noFill/>
            <a:ln w="57150">
              <a:solidFill>
                <a:srgbClr val="FFFF00"/>
              </a:solidFill>
              <a:round/>
              <a:headEnd/>
              <a:tailEnd/>
            </a:ln>
          </p:spPr>
          <p:txBody>
            <a:bodyPr/>
            <a:lstStyle/>
            <a:p>
              <a:endParaRPr lang="ru-RU"/>
            </a:p>
          </p:txBody>
        </p:sp>
        <p:sp>
          <p:nvSpPr>
            <p:cNvPr id="30740" name="Line 46"/>
            <p:cNvSpPr>
              <a:spLocks noChangeShapeType="1"/>
            </p:cNvSpPr>
            <p:nvPr/>
          </p:nvSpPr>
          <p:spPr bwMode="auto">
            <a:xfrm>
              <a:off x="3126" y="11249"/>
              <a:ext cx="6211" cy="0"/>
            </a:xfrm>
            <a:prstGeom prst="line">
              <a:avLst/>
            </a:prstGeom>
            <a:noFill/>
            <a:ln w="57150">
              <a:solidFill>
                <a:srgbClr val="FF0000"/>
              </a:solidFill>
              <a:round/>
              <a:headEnd/>
              <a:tailEnd/>
            </a:ln>
          </p:spPr>
          <p:txBody>
            <a:bodyPr/>
            <a:lstStyle/>
            <a:p>
              <a:endParaRPr lang="ru-RU"/>
            </a:p>
          </p:txBody>
        </p:sp>
        <p:sp>
          <p:nvSpPr>
            <p:cNvPr id="37935" name="Text Box 47"/>
            <p:cNvSpPr txBox="1">
              <a:spLocks noChangeArrowheads="1"/>
            </p:cNvSpPr>
            <p:nvPr/>
          </p:nvSpPr>
          <p:spPr bwMode="auto">
            <a:xfrm>
              <a:off x="2279" y="8183"/>
              <a:ext cx="565" cy="3344"/>
            </a:xfrm>
            <a:prstGeom prst="rect">
              <a:avLst/>
            </a:prstGeom>
            <a:noFill/>
            <a:ln w="9525">
              <a:noFill/>
              <a:miter lim="800000"/>
              <a:headEnd/>
              <a:tailEnd/>
            </a:ln>
          </p:spPr>
          <p:txBody>
            <a:bodyPr/>
            <a:lstStyle/>
            <a:p>
              <a:pPr eaLnBrk="1" hangingPunct="1">
                <a:defRPr/>
              </a:pPr>
              <a:endParaRPr lang="ru-RU" sz="1200" dirty="0"/>
            </a:p>
            <a:p>
              <a:pPr eaLnBrk="1" hangingPunct="1">
                <a:defRPr/>
              </a:pPr>
              <a:endParaRPr lang="ru-RU" sz="1200" dirty="0"/>
            </a:p>
            <a:p>
              <a:pPr eaLnBrk="1" hangingPunct="1">
                <a:defRPr/>
              </a:pPr>
              <a:endParaRPr lang="ru-RU" sz="1200" dirty="0"/>
            </a:p>
            <a:p>
              <a:pPr eaLnBrk="1" hangingPunct="1">
                <a:defRPr/>
              </a:pPr>
              <a:r>
                <a:rPr lang="en-US" sz="2000" b="1" dirty="0">
                  <a:solidFill>
                    <a:schemeClr val="accent4">
                      <a:lumMod val="10000"/>
                    </a:schemeClr>
                  </a:solidFill>
                </a:rPr>
                <a:t>P</a:t>
              </a:r>
              <a:r>
                <a:rPr lang="en-US" sz="2000" b="1" baseline="-25000" dirty="0">
                  <a:solidFill>
                    <a:schemeClr val="accent4">
                      <a:lumMod val="10000"/>
                    </a:schemeClr>
                  </a:solidFill>
                </a:rPr>
                <a:t>1</a:t>
              </a:r>
            </a:p>
            <a:p>
              <a:pPr eaLnBrk="1" hangingPunct="1">
                <a:defRPr/>
              </a:pPr>
              <a:endParaRPr lang="en-US" sz="2000" b="1" baseline="-25000" dirty="0">
                <a:solidFill>
                  <a:schemeClr val="accent4">
                    <a:lumMod val="10000"/>
                  </a:schemeClr>
                </a:solidFill>
              </a:endParaRPr>
            </a:p>
            <a:p>
              <a:pPr eaLnBrk="1" hangingPunct="1">
                <a:defRPr/>
              </a:pPr>
              <a:endParaRPr lang="en-US" sz="2000" b="1" baseline="-25000" dirty="0">
                <a:solidFill>
                  <a:schemeClr val="accent4">
                    <a:lumMod val="10000"/>
                  </a:schemeClr>
                </a:solidFill>
              </a:endParaRPr>
            </a:p>
            <a:p>
              <a:pPr eaLnBrk="1" hangingPunct="1">
                <a:defRPr/>
              </a:pPr>
              <a:endParaRPr lang="en-US" sz="2000" b="1" baseline="-25000" dirty="0">
                <a:solidFill>
                  <a:schemeClr val="accent4">
                    <a:lumMod val="10000"/>
                  </a:schemeClr>
                </a:solidFill>
              </a:endParaRPr>
            </a:p>
            <a:p>
              <a:pPr eaLnBrk="1" hangingPunct="1">
                <a:defRPr/>
              </a:pPr>
              <a:endParaRPr lang="en-US" sz="2000" b="1" baseline="-25000" dirty="0">
                <a:solidFill>
                  <a:schemeClr val="accent4">
                    <a:lumMod val="10000"/>
                  </a:schemeClr>
                </a:solidFill>
              </a:endParaRPr>
            </a:p>
            <a:p>
              <a:pPr eaLnBrk="1" hangingPunct="1">
                <a:defRPr/>
              </a:pPr>
              <a:r>
                <a:rPr lang="en-US" sz="2000" b="1" dirty="0">
                  <a:solidFill>
                    <a:schemeClr val="accent4">
                      <a:lumMod val="10000"/>
                    </a:schemeClr>
                  </a:solidFill>
                </a:rPr>
                <a:t>P</a:t>
              </a:r>
              <a:r>
                <a:rPr lang="en-US" sz="2000" b="1" baseline="-25000" dirty="0">
                  <a:solidFill>
                    <a:schemeClr val="accent4">
                      <a:lumMod val="10000"/>
                    </a:schemeClr>
                  </a:solidFill>
                </a:rPr>
                <a:t>2</a:t>
              </a:r>
            </a:p>
            <a:p>
              <a:pPr eaLnBrk="1" hangingPunct="1">
                <a:defRPr/>
              </a:pPr>
              <a:r>
                <a:rPr lang="en-US" sz="2000" b="1" dirty="0">
                  <a:solidFill>
                    <a:schemeClr val="accent4">
                      <a:lumMod val="10000"/>
                    </a:schemeClr>
                  </a:solidFill>
                </a:rPr>
                <a:t>P</a:t>
              </a:r>
              <a:r>
                <a:rPr lang="en-US" sz="2000" b="1" baseline="-25000" dirty="0">
                  <a:solidFill>
                    <a:schemeClr val="accent4">
                      <a:lumMod val="10000"/>
                    </a:schemeClr>
                  </a:solidFill>
                </a:rPr>
                <a:t>3</a:t>
              </a:r>
            </a:p>
            <a:p>
              <a:pPr eaLnBrk="1" hangingPunct="1">
                <a:defRPr/>
              </a:pPr>
              <a:endParaRPr lang="en-US" sz="2000" b="1" baseline="-25000" dirty="0">
                <a:solidFill>
                  <a:schemeClr val="accent4">
                    <a:lumMod val="10000"/>
                  </a:schemeClr>
                </a:solidFill>
              </a:endParaRPr>
            </a:p>
            <a:p>
              <a:pPr eaLnBrk="1" hangingPunct="1">
                <a:defRPr/>
              </a:pPr>
              <a:r>
                <a:rPr lang="en-US" sz="2000" b="1" dirty="0">
                  <a:solidFill>
                    <a:schemeClr val="accent4">
                      <a:lumMod val="10000"/>
                    </a:schemeClr>
                  </a:solidFill>
                </a:rPr>
                <a:t>P</a:t>
              </a:r>
              <a:r>
                <a:rPr lang="en-US" sz="2000" b="1" baseline="-25000" dirty="0">
                  <a:solidFill>
                    <a:schemeClr val="accent4">
                      <a:lumMod val="10000"/>
                    </a:schemeClr>
                  </a:solidFill>
                </a:rPr>
                <a:t>4</a:t>
              </a:r>
            </a:p>
            <a:p>
              <a:pPr eaLnBrk="1" hangingPunct="1">
                <a:defRPr/>
              </a:pPr>
              <a:r>
                <a:rPr lang="en-US" sz="2000" b="1" dirty="0">
                  <a:solidFill>
                    <a:schemeClr val="accent4">
                      <a:lumMod val="10000"/>
                    </a:schemeClr>
                  </a:solidFill>
                </a:rPr>
                <a:t>P</a:t>
              </a:r>
              <a:r>
                <a:rPr lang="en-US" sz="2000" b="1" baseline="-25000" dirty="0">
                  <a:solidFill>
                    <a:schemeClr val="accent4">
                      <a:lumMod val="10000"/>
                    </a:schemeClr>
                  </a:solidFill>
                </a:rPr>
                <a:t>5</a:t>
              </a:r>
            </a:p>
            <a:p>
              <a:pPr eaLnBrk="1" hangingPunct="1">
                <a:defRPr/>
              </a:pPr>
              <a:endParaRPr lang="en-US" sz="2000" b="1" baseline="-25000" dirty="0"/>
            </a:p>
            <a:p>
              <a:pPr eaLnBrk="1" hangingPunct="1">
                <a:defRPr/>
              </a:pPr>
              <a:endParaRPr lang="en-US" sz="2000" b="1" baseline="-25000" dirty="0"/>
            </a:p>
            <a:p>
              <a:pPr eaLnBrk="1" hangingPunct="1">
                <a:defRPr/>
              </a:pPr>
              <a:endParaRPr lang="ru-RU" dirty="0"/>
            </a:p>
          </p:txBody>
        </p:sp>
        <p:sp>
          <p:nvSpPr>
            <p:cNvPr id="30742" name="Line 48"/>
            <p:cNvSpPr>
              <a:spLocks noChangeShapeType="1"/>
            </p:cNvSpPr>
            <p:nvPr/>
          </p:nvSpPr>
          <p:spPr bwMode="auto">
            <a:xfrm>
              <a:off x="3973" y="11109"/>
              <a:ext cx="0" cy="418"/>
            </a:xfrm>
            <a:prstGeom prst="line">
              <a:avLst/>
            </a:prstGeom>
            <a:noFill/>
            <a:ln w="9525">
              <a:solidFill>
                <a:srgbClr val="000000"/>
              </a:solidFill>
              <a:prstDash val="dash"/>
              <a:round/>
              <a:headEnd/>
              <a:tailEnd/>
            </a:ln>
          </p:spPr>
          <p:txBody>
            <a:bodyPr/>
            <a:lstStyle/>
            <a:p>
              <a:endParaRPr lang="ru-RU"/>
            </a:p>
          </p:txBody>
        </p:sp>
        <p:sp>
          <p:nvSpPr>
            <p:cNvPr id="30743" name="Line 49"/>
            <p:cNvSpPr>
              <a:spLocks noChangeShapeType="1"/>
            </p:cNvSpPr>
            <p:nvPr/>
          </p:nvSpPr>
          <p:spPr bwMode="auto">
            <a:xfrm>
              <a:off x="4256" y="10692"/>
              <a:ext cx="0" cy="835"/>
            </a:xfrm>
            <a:prstGeom prst="line">
              <a:avLst/>
            </a:prstGeom>
            <a:noFill/>
            <a:ln w="9525">
              <a:solidFill>
                <a:srgbClr val="000000"/>
              </a:solidFill>
              <a:prstDash val="dash"/>
              <a:round/>
              <a:headEnd/>
              <a:tailEnd/>
            </a:ln>
          </p:spPr>
          <p:txBody>
            <a:bodyPr/>
            <a:lstStyle/>
            <a:p>
              <a:endParaRPr lang="ru-RU"/>
            </a:p>
          </p:txBody>
        </p:sp>
        <p:sp>
          <p:nvSpPr>
            <p:cNvPr id="30744" name="Line 50"/>
            <p:cNvSpPr>
              <a:spLocks noChangeShapeType="1"/>
            </p:cNvSpPr>
            <p:nvPr/>
          </p:nvSpPr>
          <p:spPr bwMode="auto">
            <a:xfrm>
              <a:off x="4397" y="10413"/>
              <a:ext cx="0" cy="1114"/>
            </a:xfrm>
            <a:prstGeom prst="line">
              <a:avLst/>
            </a:prstGeom>
            <a:noFill/>
            <a:ln w="9525">
              <a:solidFill>
                <a:srgbClr val="000000"/>
              </a:solidFill>
              <a:prstDash val="dash"/>
              <a:round/>
              <a:headEnd/>
              <a:tailEnd/>
            </a:ln>
          </p:spPr>
          <p:txBody>
            <a:bodyPr/>
            <a:lstStyle/>
            <a:p>
              <a:endParaRPr lang="ru-RU"/>
            </a:p>
          </p:txBody>
        </p:sp>
        <p:sp>
          <p:nvSpPr>
            <p:cNvPr id="30745" name="Line 51"/>
            <p:cNvSpPr>
              <a:spLocks noChangeShapeType="1"/>
            </p:cNvSpPr>
            <p:nvPr/>
          </p:nvSpPr>
          <p:spPr bwMode="auto">
            <a:xfrm>
              <a:off x="5103" y="9159"/>
              <a:ext cx="0" cy="2368"/>
            </a:xfrm>
            <a:prstGeom prst="line">
              <a:avLst/>
            </a:prstGeom>
            <a:noFill/>
            <a:ln w="9525">
              <a:solidFill>
                <a:srgbClr val="000000"/>
              </a:solidFill>
              <a:prstDash val="dash"/>
              <a:round/>
              <a:headEnd/>
              <a:tailEnd/>
            </a:ln>
          </p:spPr>
          <p:txBody>
            <a:bodyPr/>
            <a:lstStyle/>
            <a:p>
              <a:endParaRPr lang="ru-RU"/>
            </a:p>
          </p:txBody>
        </p:sp>
        <p:sp>
          <p:nvSpPr>
            <p:cNvPr id="37940" name="Text Box 52"/>
            <p:cNvSpPr txBox="1">
              <a:spLocks noChangeArrowheads="1"/>
            </p:cNvSpPr>
            <p:nvPr/>
          </p:nvSpPr>
          <p:spPr bwMode="auto">
            <a:xfrm>
              <a:off x="3832" y="11668"/>
              <a:ext cx="2541" cy="419"/>
            </a:xfrm>
            <a:prstGeom prst="rect">
              <a:avLst/>
            </a:prstGeom>
            <a:noFill/>
            <a:ln w="9525">
              <a:noFill/>
              <a:miter lim="800000"/>
              <a:headEnd/>
              <a:tailEnd/>
            </a:ln>
          </p:spPr>
          <p:txBody>
            <a:bodyPr/>
            <a:lstStyle/>
            <a:p>
              <a:pPr eaLnBrk="1" hangingPunct="1">
                <a:defRPr/>
              </a:pPr>
              <a:r>
                <a:rPr lang="en-US" sz="2000" b="1" dirty="0">
                  <a:solidFill>
                    <a:schemeClr val="accent4">
                      <a:lumMod val="10000"/>
                    </a:schemeClr>
                  </a:solidFill>
                </a:rPr>
                <a:t>q</a:t>
              </a:r>
              <a:r>
                <a:rPr lang="en-US" sz="2000" b="1" baseline="-25000" dirty="0">
                  <a:solidFill>
                    <a:schemeClr val="accent4">
                      <a:lumMod val="10000"/>
                    </a:schemeClr>
                  </a:solidFill>
                </a:rPr>
                <a:t>4</a:t>
              </a:r>
              <a:r>
                <a:rPr lang="en-US" sz="2000" b="1" dirty="0">
                  <a:solidFill>
                    <a:schemeClr val="accent4">
                      <a:lumMod val="10000"/>
                    </a:schemeClr>
                  </a:solidFill>
                </a:rPr>
                <a:t> q</a:t>
              </a:r>
              <a:r>
                <a:rPr lang="en-US" sz="2000" b="1" baseline="-25000" dirty="0">
                  <a:solidFill>
                    <a:schemeClr val="accent4">
                      <a:lumMod val="10000"/>
                    </a:schemeClr>
                  </a:solidFill>
                </a:rPr>
                <a:t>3</a:t>
              </a:r>
              <a:r>
                <a:rPr lang="en-US" sz="2000" b="1" dirty="0">
                  <a:solidFill>
                    <a:schemeClr val="accent4">
                      <a:lumMod val="10000"/>
                    </a:schemeClr>
                  </a:solidFill>
                </a:rPr>
                <a:t> q</a:t>
              </a:r>
              <a:r>
                <a:rPr lang="en-US" sz="2000" b="1" baseline="-25000" dirty="0">
                  <a:solidFill>
                    <a:schemeClr val="accent4">
                      <a:lumMod val="10000"/>
                    </a:schemeClr>
                  </a:solidFill>
                </a:rPr>
                <a:t>2            </a:t>
              </a:r>
              <a:r>
                <a:rPr lang="en-US" sz="2000" b="1" dirty="0">
                  <a:solidFill>
                    <a:schemeClr val="accent4">
                      <a:lumMod val="10000"/>
                    </a:schemeClr>
                  </a:solidFill>
                </a:rPr>
                <a:t>q</a:t>
              </a:r>
              <a:r>
                <a:rPr lang="en-US" sz="2000" b="1" baseline="-25000" dirty="0">
                  <a:solidFill>
                    <a:schemeClr val="accent4">
                      <a:lumMod val="10000"/>
                    </a:schemeClr>
                  </a:solidFill>
                </a:rPr>
                <a:t>1</a:t>
              </a:r>
              <a:endParaRPr lang="en-US" sz="1200" baseline="-25000" dirty="0">
                <a:solidFill>
                  <a:schemeClr val="accent4">
                    <a:lumMod val="10000"/>
                  </a:schemeClr>
                </a:solidFill>
              </a:endParaRPr>
            </a:p>
            <a:p>
              <a:pPr eaLnBrk="1" hangingPunct="1">
                <a:defRPr/>
              </a:pPr>
              <a:endParaRPr lang="ru-RU" dirty="0">
                <a:solidFill>
                  <a:schemeClr val="accent4">
                    <a:lumMod val="10000"/>
                  </a:schemeClr>
                </a:solidFill>
              </a:endParaRPr>
            </a:p>
          </p:txBody>
        </p:sp>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a:off x="457200" y="274638"/>
            <a:ext cx="8229600" cy="733425"/>
          </a:xfrm>
        </p:spPr>
        <p:txBody>
          <a:bodyPr/>
          <a:lstStyle/>
          <a:p>
            <a:pPr eaLnBrk="1" hangingPunct="1"/>
            <a:r>
              <a:rPr lang="ru-RU" altLang="ru-RU" sz="3200" smtClean="0"/>
              <a:t>Предельная выручка и предельные издержки для совершенной конкуренции</a:t>
            </a:r>
          </a:p>
        </p:txBody>
      </p:sp>
      <p:sp>
        <p:nvSpPr>
          <p:cNvPr id="31747" name="Line 3"/>
          <p:cNvSpPr>
            <a:spLocks noChangeShapeType="1"/>
          </p:cNvSpPr>
          <p:nvPr/>
        </p:nvSpPr>
        <p:spPr bwMode="auto">
          <a:xfrm flipV="1">
            <a:off x="365125" y="1228725"/>
            <a:ext cx="1588" cy="5114925"/>
          </a:xfrm>
          <a:prstGeom prst="line">
            <a:avLst/>
          </a:prstGeom>
          <a:noFill/>
          <a:ln w="57150">
            <a:solidFill>
              <a:schemeClr val="tx1"/>
            </a:solidFill>
            <a:round/>
            <a:headEnd/>
            <a:tailEnd type="triangle" w="med" len="med"/>
          </a:ln>
        </p:spPr>
        <p:txBody>
          <a:bodyPr/>
          <a:lstStyle/>
          <a:p>
            <a:endParaRPr lang="ru-RU"/>
          </a:p>
        </p:txBody>
      </p:sp>
      <p:sp>
        <p:nvSpPr>
          <p:cNvPr id="31748" name="Line 4"/>
          <p:cNvSpPr>
            <a:spLocks noChangeShapeType="1"/>
          </p:cNvSpPr>
          <p:nvPr/>
        </p:nvSpPr>
        <p:spPr bwMode="auto">
          <a:xfrm>
            <a:off x="374650" y="6361113"/>
            <a:ext cx="7931150" cy="0"/>
          </a:xfrm>
          <a:prstGeom prst="line">
            <a:avLst/>
          </a:prstGeom>
          <a:noFill/>
          <a:ln w="57150">
            <a:solidFill>
              <a:schemeClr val="tx1"/>
            </a:solidFill>
            <a:round/>
            <a:headEnd/>
            <a:tailEnd type="triangle" w="med" len="med"/>
          </a:ln>
        </p:spPr>
        <p:txBody>
          <a:bodyPr/>
          <a:lstStyle/>
          <a:p>
            <a:endParaRPr lang="ru-RU"/>
          </a:p>
        </p:txBody>
      </p:sp>
      <p:sp>
        <p:nvSpPr>
          <p:cNvPr id="31749" name="Rectangle 5"/>
          <p:cNvSpPr>
            <a:spLocks noChangeArrowheads="1"/>
          </p:cNvSpPr>
          <p:nvPr/>
        </p:nvSpPr>
        <p:spPr bwMode="auto">
          <a:xfrm>
            <a:off x="6069013" y="2460625"/>
            <a:ext cx="596900" cy="268288"/>
          </a:xfrm>
          <a:prstGeom prst="rect">
            <a:avLst/>
          </a:prstGeom>
          <a:solidFill>
            <a:srgbClr val="FFFFFF">
              <a:alpha val="0"/>
            </a:srgbClr>
          </a:solidFill>
          <a:ln w="9525">
            <a:noFill/>
            <a:miter lim="800000"/>
            <a:headEnd/>
            <a:tailEnd/>
          </a:ln>
        </p:spPr>
        <p:txBody>
          <a:bodyPr lIns="54864" tIns="27432" rIns="54864" bIns="27432"/>
          <a:lstStyle/>
          <a:p>
            <a:pPr eaLnBrk="1" hangingPunct="1"/>
            <a:r>
              <a:rPr lang="en-US" altLang="ru-RU" sz="2000"/>
              <a:t>MC</a:t>
            </a:r>
            <a:endParaRPr lang="ru-RU" altLang="ru-RU" sz="2000" baseline="-25000"/>
          </a:p>
        </p:txBody>
      </p:sp>
      <p:sp>
        <p:nvSpPr>
          <p:cNvPr id="31750" name="Rectangle 6"/>
          <p:cNvSpPr>
            <a:spLocks noChangeArrowheads="1"/>
          </p:cNvSpPr>
          <p:nvPr/>
        </p:nvSpPr>
        <p:spPr bwMode="auto">
          <a:xfrm>
            <a:off x="444500" y="1331913"/>
            <a:ext cx="1439863" cy="865187"/>
          </a:xfrm>
          <a:prstGeom prst="rect">
            <a:avLst/>
          </a:prstGeom>
          <a:solidFill>
            <a:srgbClr val="FFFFFF">
              <a:alpha val="0"/>
            </a:srgbClr>
          </a:solidFill>
          <a:ln w="9525">
            <a:noFill/>
            <a:miter lim="800000"/>
            <a:headEnd/>
            <a:tailEnd/>
          </a:ln>
        </p:spPr>
        <p:txBody>
          <a:bodyPr lIns="54864" tIns="27432" rIns="54864" bIns="27432"/>
          <a:lstStyle/>
          <a:p>
            <a:pPr eaLnBrk="1" hangingPunct="1"/>
            <a:r>
              <a:rPr lang="en-US" altLang="ru-RU" sz="2000"/>
              <a:t>ATC, AVC, MC,MR</a:t>
            </a:r>
            <a:r>
              <a:rPr lang="ru-RU" altLang="ru-RU"/>
              <a:t>,</a:t>
            </a:r>
            <a:r>
              <a:rPr lang="en-US" altLang="ru-RU" sz="2000"/>
              <a:t>P</a:t>
            </a:r>
            <a:endParaRPr lang="ru-RU" altLang="ru-RU" sz="2000"/>
          </a:p>
        </p:txBody>
      </p:sp>
      <p:sp>
        <p:nvSpPr>
          <p:cNvPr id="31751" name="Rectangle 7"/>
          <p:cNvSpPr>
            <a:spLocks noChangeArrowheads="1"/>
          </p:cNvSpPr>
          <p:nvPr/>
        </p:nvSpPr>
        <p:spPr bwMode="auto">
          <a:xfrm>
            <a:off x="1136650" y="3200400"/>
            <a:ext cx="1006475" cy="228600"/>
          </a:xfrm>
          <a:prstGeom prst="rect">
            <a:avLst/>
          </a:prstGeom>
          <a:solidFill>
            <a:srgbClr val="FFFFFF">
              <a:alpha val="0"/>
            </a:srgbClr>
          </a:solidFill>
          <a:ln w="9525">
            <a:noFill/>
            <a:miter lim="800000"/>
            <a:headEnd/>
            <a:tailEnd/>
          </a:ln>
        </p:spPr>
        <p:txBody>
          <a:bodyPr lIns="54864" tIns="27432" rIns="54864" bIns="27432"/>
          <a:lstStyle/>
          <a:p>
            <a:pPr eaLnBrk="1" hangingPunct="1"/>
            <a:r>
              <a:rPr lang="en-US" altLang="ru-RU" sz="2000"/>
              <a:t>AVC</a:t>
            </a:r>
            <a:endParaRPr lang="ru-RU" altLang="ru-RU" sz="2000" baseline="-25000"/>
          </a:p>
        </p:txBody>
      </p:sp>
      <p:sp>
        <p:nvSpPr>
          <p:cNvPr id="31752" name="Freeform 10"/>
          <p:cNvSpPr>
            <a:spLocks/>
          </p:cNvSpPr>
          <p:nvPr/>
        </p:nvSpPr>
        <p:spPr bwMode="auto">
          <a:xfrm>
            <a:off x="1263650" y="3289300"/>
            <a:ext cx="6772275" cy="2084388"/>
          </a:xfrm>
          <a:custGeom>
            <a:avLst/>
            <a:gdLst>
              <a:gd name="T0" fmla="*/ 0 w 4266"/>
              <a:gd name="T1" fmla="*/ 2147483646 h 970"/>
              <a:gd name="T2" fmla="*/ 2147483646 w 4266"/>
              <a:gd name="T3" fmla="*/ 2147483646 h 970"/>
              <a:gd name="T4" fmla="*/ 2147483646 w 4266"/>
              <a:gd name="T5" fmla="*/ 2147483646 h 970"/>
              <a:gd name="T6" fmla="*/ 2147483646 w 4266"/>
              <a:gd name="T7" fmla="*/ 2147483646 h 970"/>
              <a:gd name="T8" fmla="*/ 2147483646 w 4266"/>
              <a:gd name="T9" fmla="*/ 2147483646 h 970"/>
              <a:gd name="T10" fmla="*/ 2147483646 w 4266"/>
              <a:gd name="T11" fmla="*/ 2147483646 h 970"/>
              <a:gd name="T12" fmla="*/ 2147483646 w 4266"/>
              <a:gd name="T13" fmla="*/ 2147483646 h 970"/>
              <a:gd name="T14" fmla="*/ 2147483646 w 4266"/>
              <a:gd name="T15" fmla="*/ 2147483646 h 970"/>
              <a:gd name="T16" fmla="*/ 2147483646 w 4266"/>
              <a:gd name="T17" fmla="*/ 2147483646 h 970"/>
              <a:gd name="T18" fmla="*/ 2147483646 w 4266"/>
              <a:gd name="T19" fmla="*/ 0 h 9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266"/>
              <a:gd name="T31" fmla="*/ 0 h 970"/>
              <a:gd name="T32" fmla="*/ 4266 w 4266"/>
              <a:gd name="T33" fmla="*/ 970 h 97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266" h="970">
                <a:moveTo>
                  <a:pt x="0" y="126"/>
                </a:moveTo>
                <a:cubicBezTo>
                  <a:pt x="52" y="165"/>
                  <a:pt x="195" y="284"/>
                  <a:pt x="312" y="366"/>
                </a:cubicBezTo>
                <a:cubicBezTo>
                  <a:pt x="429" y="448"/>
                  <a:pt x="585" y="552"/>
                  <a:pt x="702" y="618"/>
                </a:cubicBezTo>
                <a:cubicBezTo>
                  <a:pt x="819" y="684"/>
                  <a:pt x="888" y="712"/>
                  <a:pt x="1014" y="762"/>
                </a:cubicBezTo>
                <a:cubicBezTo>
                  <a:pt x="1140" y="812"/>
                  <a:pt x="1324" y="885"/>
                  <a:pt x="1458" y="918"/>
                </a:cubicBezTo>
                <a:cubicBezTo>
                  <a:pt x="1592" y="951"/>
                  <a:pt x="1659" y="970"/>
                  <a:pt x="1817" y="962"/>
                </a:cubicBezTo>
                <a:cubicBezTo>
                  <a:pt x="1975" y="954"/>
                  <a:pt x="2203" y="916"/>
                  <a:pt x="2404" y="868"/>
                </a:cubicBezTo>
                <a:cubicBezTo>
                  <a:pt x="2605" y="820"/>
                  <a:pt x="2796" y="763"/>
                  <a:pt x="3024" y="672"/>
                </a:cubicBezTo>
                <a:cubicBezTo>
                  <a:pt x="3252" y="581"/>
                  <a:pt x="3563" y="433"/>
                  <a:pt x="3770" y="321"/>
                </a:cubicBezTo>
                <a:cubicBezTo>
                  <a:pt x="3977" y="209"/>
                  <a:pt x="4163" y="67"/>
                  <a:pt x="4266" y="0"/>
                </a:cubicBezTo>
              </a:path>
            </a:pathLst>
          </a:custGeom>
          <a:noFill/>
          <a:ln w="38100">
            <a:solidFill>
              <a:schemeClr val="hlink"/>
            </a:solidFill>
            <a:round/>
            <a:headEnd/>
            <a:tailEnd/>
          </a:ln>
        </p:spPr>
        <p:txBody>
          <a:bodyPr/>
          <a:lstStyle/>
          <a:p>
            <a:endParaRPr lang="ru-RU"/>
          </a:p>
        </p:txBody>
      </p:sp>
      <p:sp>
        <p:nvSpPr>
          <p:cNvPr id="31753" name="Rectangle 11"/>
          <p:cNvSpPr>
            <a:spLocks noChangeArrowheads="1"/>
          </p:cNvSpPr>
          <p:nvPr/>
        </p:nvSpPr>
        <p:spPr bwMode="auto">
          <a:xfrm>
            <a:off x="7988300" y="5954713"/>
            <a:ext cx="493713" cy="268287"/>
          </a:xfrm>
          <a:prstGeom prst="rect">
            <a:avLst/>
          </a:prstGeom>
          <a:solidFill>
            <a:srgbClr val="FFFFFF">
              <a:alpha val="0"/>
            </a:srgbClr>
          </a:solidFill>
          <a:ln w="9525">
            <a:noFill/>
            <a:miter lim="800000"/>
            <a:headEnd/>
            <a:tailEnd/>
          </a:ln>
        </p:spPr>
        <p:txBody>
          <a:bodyPr lIns="54864" tIns="27432" rIns="54864" bIns="27432"/>
          <a:lstStyle/>
          <a:p>
            <a:pPr eaLnBrk="1" hangingPunct="1"/>
            <a:r>
              <a:rPr lang="en-US" altLang="ru-RU" sz="1600"/>
              <a:t>TP</a:t>
            </a:r>
            <a:endParaRPr lang="ru-RU" altLang="ru-RU" sz="1600" baseline="30000"/>
          </a:p>
        </p:txBody>
      </p:sp>
      <p:sp>
        <p:nvSpPr>
          <p:cNvPr id="16394" name="Freeform 12"/>
          <p:cNvSpPr>
            <a:spLocks/>
          </p:cNvSpPr>
          <p:nvPr/>
        </p:nvSpPr>
        <p:spPr bwMode="auto">
          <a:xfrm>
            <a:off x="600075" y="2794000"/>
            <a:ext cx="5635625" cy="3197225"/>
          </a:xfrm>
          <a:custGeom>
            <a:avLst/>
            <a:gdLst>
              <a:gd name="T0" fmla="*/ 0 w 3550"/>
              <a:gd name="T1" fmla="*/ 928 h 2014"/>
              <a:gd name="T2" fmla="*/ 318 w 3550"/>
              <a:gd name="T3" fmla="*/ 1384 h 2014"/>
              <a:gd name="T4" fmla="*/ 672 w 3550"/>
              <a:gd name="T5" fmla="*/ 1714 h 2014"/>
              <a:gd name="T6" fmla="*/ 1086 w 3550"/>
              <a:gd name="T7" fmla="*/ 1942 h 2014"/>
              <a:gd name="T8" fmla="*/ 1470 w 3550"/>
              <a:gd name="T9" fmla="*/ 1979 h 2014"/>
              <a:gd name="T10" fmla="*/ 2040 w 3550"/>
              <a:gd name="T11" fmla="*/ 1730 h 2014"/>
              <a:gd name="T12" fmla="*/ 2642 w 3550"/>
              <a:gd name="T13" fmla="*/ 1213 h 2014"/>
              <a:gd name="T14" fmla="*/ 3188 w 3550"/>
              <a:gd name="T15" fmla="*/ 583 h 2014"/>
              <a:gd name="T16" fmla="*/ 3550 w 3550"/>
              <a:gd name="T17" fmla="*/ 0 h 20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550"/>
              <a:gd name="T28" fmla="*/ 0 h 2014"/>
              <a:gd name="T29" fmla="*/ 3550 w 3550"/>
              <a:gd name="T30" fmla="*/ 2014 h 201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550" h="2014">
                <a:moveTo>
                  <a:pt x="0" y="928"/>
                </a:moveTo>
                <a:cubicBezTo>
                  <a:pt x="54" y="1004"/>
                  <a:pt x="206" y="1253"/>
                  <a:pt x="318" y="1384"/>
                </a:cubicBezTo>
                <a:cubicBezTo>
                  <a:pt x="430" y="1515"/>
                  <a:pt x="544" y="1621"/>
                  <a:pt x="672" y="1714"/>
                </a:cubicBezTo>
                <a:cubicBezTo>
                  <a:pt x="800" y="1807"/>
                  <a:pt x="953" y="1898"/>
                  <a:pt x="1086" y="1942"/>
                </a:cubicBezTo>
                <a:cubicBezTo>
                  <a:pt x="1219" y="1986"/>
                  <a:pt x="1311" y="2014"/>
                  <a:pt x="1470" y="1979"/>
                </a:cubicBezTo>
                <a:cubicBezTo>
                  <a:pt x="1629" y="1944"/>
                  <a:pt x="1845" y="1857"/>
                  <a:pt x="2040" y="1730"/>
                </a:cubicBezTo>
                <a:cubicBezTo>
                  <a:pt x="2235" y="1604"/>
                  <a:pt x="2451" y="1404"/>
                  <a:pt x="2642" y="1213"/>
                </a:cubicBezTo>
                <a:cubicBezTo>
                  <a:pt x="2833" y="1022"/>
                  <a:pt x="3037" y="785"/>
                  <a:pt x="3188" y="583"/>
                </a:cubicBezTo>
                <a:cubicBezTo>
                  <a:pt x="3339" y="381"/>
                  <a:pt x="3475" y="121"/>
                  <a:pt x="3550" y="0"/>
                </a:cubicBezTo>
              </a:path>
            </a:pathLst>
          </a:custGeom>
          <a:ln>
            <a:headEnd/>
            <a:tailEnd/>
          </a:ln>
        </p:spPr>
        <p:style>
          <a:lnRef idx="3">
            <a:schemeClr val="dk1"/>
          </a:lnRef>
          <a:fillRef idx="0">
            <a:schemeClr val="dk1"/>
          </a:fillRef>
          <a:effectRef idx="2">
            <a:schemeClr val="dk1"/>
          </a:effectRef>
          <a:fontRef idx="minor">
            <a:schemeClr val="tx1"/>
          </a:fontRef>
        </p:style>
        <p:txBody>
          <a:bodyPr/>
          <a:lstStyle/>
          <a:p>
            <a:pPr eaLnBrk="1" hangingPunct="1">
              <a:defRPr/>
            </a:pPr>
            <a:endParaRPr lang="ru-RU"/>
          </a:p>
        </p:txBody>
      </p:sp>
      <p:sp>
        <p:nvSpPr>
          <p:cNvPr id="31755" name="Freeform 15"/>
          <p:cNvSpPr>
            <a:spLocks/>
          </p:cNvSpPr>
          <p:nvPr/>
        </p:nvSpPr>
        <p:spPr bwMode="auto">
          <a:xfrm>
            <a:off x="2538413" y="2127250"/>
            <a:ext cx="5218112" cy="2771775"/>
          </a:xfrm>
          <a:custGeom>
            <a:avLst/>
            <a:gdLst>
              <a:gd name="T0" fmla="*/ 0 w 3287"/>
              <a:gd name="T1" fmla="*/ 0 h 1746"/>
              <a:gd name="T2" fmla="*/ 2147483646 w 3287"/>
              <a:gd name="T3" fmla="*/ 2147483646 h 1746"/>
              <a:gd name="T4" fmla="*/ 2147483646 w 3287"/>
              <a:gd name="T5" fmla="*/ 2147483646 h 1746"/>
              <a:gd name="T6" fmla="*/ 2147483646 w 3287"/>
              <a:gd name="T7" fmla="*/ 2147483646 h 1746"/>
              <a:gd name="T8" fmla="*/ 2147483646 w 3287"/>
              <a:gd name="T9" fmla="*/ 2147483646 h 1746"/>
              <a:gd name="T10" fmla="*/ 2147483646 w 3287"/>
              <a:gd name="T11" fmla="*/ 2147483646 h 1746"/>
              <a:gd name="T12" fmla="*/ 2147483646 w 3287"/>
              <a:gd name="T13" fmla="*/ 2147483646 h 1746"/>
              <a:gd name="T14" fmla="*/ 2147483646 w 3287"/>
              <a:gd name="T15" fmla="*/ 2147483646 h 1746"/>
              <a:gd name="T16" fmla="*/ 0 60000 65536"/>
              <a:gd name="T17" fmla="*/ 0 60000 65536"/>
              <a:gd name="T18" fmla="*/ 0 60000 65536"/>
              <a:gd name="T19" fmla="*/ 0 60000 65536"/>
              <a:gd name="T20" fmla="*/ 0 60000 65536"/>
              <a:gd name="T21" fmla="*/ 0 60000 65536"/>
              <a:gd name="T22" fmla="*/ 0 60000 65536"/>
              <a:gd name="T23" fmla="*/ 0 60000 65536"/>
              <a:gd name="T24" fmla="*/ 0 w 3287"/>
              <a:gd name="T25" fmla="*/ 0 h 1746"/>
              <a:gd name="T26" fmla="*/ 3287 w 3287"/>
              <a:gd name="T27" fmla="*/ 1746 h 174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87" h="1746">
                <a:moveTo>
                  <a:pt x="0" y="0"/>
                </a:moveTo>
                <a:cubicBezTo>
                  <a:pt x="31" y="104"/>
                  <a:pt x="104" y="415"/>
                  <a:pt x="187" y="627"/>
                </a:cubicBezTo>
                <a:cubicBezTo>
                  <a:pt x="270" y="839"/>
                  <a:pt x="382" y="1105"/>
                  <a:pt x="498" y="1275"/>
                </a:cubicBezTo>
                <a:cubicBezTo>
                  <a:pt x="614" y="1445"/>
                  <a:pt x="739" y="1574"/>
                  <a:pt x="886" y="1650"/>
                </a:cubicBezTo>
                <a:cubicBezTo>
                  <a:pt x="1033" y="1726"/>
                  <a:pt x="1197" y="1746"/>
                  <a:pt x="1378" y="1728"/>
                </a:cubicBezTo>
                <a:cubicBezTo>
                  <a:pt x="1559" y="1710"/>
                  <a:pt x="1735" y="1642"/>
                  <a:pt x="1973" y="1540"/>
                </a:cubicBezTo>
                <a:cubicBezTo>
                  <a:pt x="2211" y="1438"/>
                  <a:pt x="2586" y="1241"/>
                  <a:pt x="2805" y="1115"/>
                </a:cubicBezTo>
                <a:cubicBezTo>
                  <a:pt x="3024" y="989"/>
                  <a:pt x="3187" y="852"/>
                  <a:pt x="3287" y="783"/>
                </a:cubicBezTo>
              </a:path>
            </a:pathLst>
          </a:custGeom>
          <a:noFill/>
          <a:ln w="38100">
            <a:pattFill prst="dkHorz">
              <a:fgClr>
                <a:schemeClr val="hlink"/>
              </a:fgClr>
              <a:bgClr>
                <a:schemeClr val="folHlink"/>
              </a:bgClr>
            </a:pattFill>
            <a:round/>
            <a:headEnd/>
            <a:tailEnd/>
          </a:ln>
        </p:spPr>
        <p:txBody>
          <a:bodyPr/>
          <a:lstStyle/>
          <a:p>
            <a:endParaRPr lang="ru-RU"/>
          </a:p>
        </p:txBody>
      </p:sp>
      <p:sp>
        <p:nvSpPr>
          <p:cNvPr id="31756" name="Rectangle 16"/>
          <p:cNvSpPr>
            <a:spLocks noChangeArrowheads="1"/>
          </p:cNvSpPr>
          <p:nvPr/>
        </p:nvSpPr>
        <p:spPr bwMode="auto">
          <a:xfrm>
            <a:off x="2600325" y="1846263"/>
            <a:ext cx="900113" cy="296862"/>
          </a:xfrm>
          <a:prstGeom prst="rect">
            <a:avLst/>
          </a:prstGeom>
          <a:solidFill>
            <a:srgbClr val="FFFFFF">
              <a:alpha val="0"/>
            </a:srgbClr>
          </a:solidFill>
          <a:ln w="9525">
            <a:noFill/>
            <a:miter lim="800000"/>
            <a:headEnd/>
            <a:tailEnd/>
          </a:ln>
        </p:spPr>
        <p:txBody>
          <a:bodyPr lIns="54864" tIns="27432" rIns="54864" bIns="27432"/>
          <a:lstStyle/>
          <a:p>
            <a:pPr eaLnBrk="1" hangingPunct="1"/>
            <a:r>
              <a:rPr lang="en-US" altLang="ru-RU" sz="2000"/>
              <a:t>ATC</a:t>
            </a:r>
            <a:endParaRPr lang="ru-RU" altLang="ru-RU" sz="2000" baseline="-25000"/>
          </a:p>
        </p:txBody>
      </p:sp>
      <p:sp>
        <p:nvSpPr>
          <p:cNvPr id="397333" name="Line 21"/>
          <p:cNvSpPr>
            <a:spLocks noChangeShapeType="1"/>
          </p:cNvSpPr>
          <p:nvPr/>
        </p:nvSpPr>
        <p:spPr bwMode="auto">
          <a:xfrm>
            <a:off x="352425" y="3962400"/>
            <a:ext cx="8437563" cy="0"/>
          </a:xfrm>
          <a:prstGeom prst="line">
            <a:avLst/>
          </a:prstGeom>
          <a:noFill/>
          <a:ln w="38100">
            <a:solidFill>
              <a:srgbClr val="FF0000"/>
            </a:solidFill>
            <a:round/>
            <a:headEnd/>
            <a:tailEnd/>
          </a:ln>
        </p:spPr>
        <p:txBody>
          <a:bodyPr/>
          <a:lstStyle/>
          <a:p>
            <a:endParaRPr lang="ru-RU"/>
          </a:p>
        </p:txBody>
      </p:sp>
      <p:sp>
        <p:nvSpPr>
          <p:cNvPr id="397334" name="Rectangle 22"/>
          <p:cNvSpPr>
            <a:spLocks noChangeArrowheads="1"/>
          </p:cNvSpPr>
          <p:nvPr/>
        </p:nvSpPr>
        <p:spPr bwMode="auto">
          <a:xfrm>
            <a:off x="7766050" y="4051300"/>
            <a:ext cx="1377950" cy="234950"/>
          </a:xfrm>
          <a:prstGeom prst="rect">
            <a:avLst/>
          </a:prstGeom>
          <a:solidFill>
            <a:srgbClr val="FFFFFF">
              <a:alpha val="0"/>
            </a:srgbClr>
          </a:solidFill>
          <a:ln w="9525">
            <a:noFill/>
            <a:miter lim="800000"/>
            <a:headEnd/>
            <a:tailEnd/>
          </a:ln>
        </p:spPr>
        <p:txBody>
          <a:bodyPr lIns="54864" tIns="27432" rIns="54864" bIns="27432"/>
          <a:lstStyle/>
          <a:p>
            <a:pPr eaLnBrk="1" hangingPunct="1"/>
            <a:r>
              <a:rPr lang="en-US" altLang="ru-RU" sz="2000"/>
              <a:t>P</a:t>
            </a:r>
            <a:r>
              <a:rPr lang="en-US" altLang="ru-RU" sz="2000" baseline="-25000"/>
              <a:t>1</a:t>
            </a:r>
            <a:r>
              <a:rPr lang="en-US" altLang="ru-RU" sz="2000"/>
              <a:t>=MR</a:t>
            </a:r>
            <a:r>
              <a:rPr lang="en-US" altLang="ru-RU" sz="2000" baseline="-25000"/>
              <a:t>1</a:t>
            </a:r>
            <a:endParaRPr lang="ru-RU" altLang="ru-RU" sz="2000" baseline="-25000"/>
          </a:p>
        </p:txBody>
      </p:sp>
      <p:sp>
        <p:nvSpPr>
          <p:cNvPr id="397336" name="Line 24"/>
          <p:cNvSpPr>
            <a:spLocks noChangeShapeType="1"/>
          </p:cNvSpPr>
          <p:nvPr/>
        </p:nvSpPr>
        <p:spPr bwMode="auto">
          <a:xfrm>
            <a:off x="5449888" y="4011613"/>
            <a:ext cx="0" cy="2352675"/>
          </a:xfrm>
          <a:prstGeom prst="line">
            <a:avLst/>
          </a:prstGeom>
          <a:noFill/>
          <a:ln w="9525">
            <a:solidFill>
              <a:schemeClr val="tx1"/>
            </a:solidFill>
            <a:round/>
            <a:headEnd/>
            <a:tailEnd type="triangle" w="med" len="med"/>
          </a:ln>
        </p:spPr>
        <p:txBody>
          <a:bodyPr/>
          <a:lstStyle/>
          <a:p>
            <a:endParaRPr lang="ru-RU"/>
          </a:p>
        </p:txBody>
      </p:sp>
      <p:sp>
        <p:nvSpPr>
          <p:cNvPr id="397337" name="Rectangle 25"/>
          <p:cNvSpPr>
            <a:spLocks noChangeArrowheads="1"/>
          </p:cNvSpPr>
          <p:nvPr/>
        </p:nvSpPr>
        <p:spPr bwMode="auto">
          <a:xfrm>
            <a:off x="5494338" y="5929313"/>
            <a:ext cx="577850" cy="398462"/>
          </a:xfrm>
          <a:prstGeom prst="rect">
            <a:avLst/>
          </a:prstGeom>
          <a:solidFill>
            <a:srgbClr val="FFFFFF">
              <a:alpha val="0"/>
            </a:srgbClr>
          </a:solidFill>
          <a:ln w="9525">
            <a:noFill/>
            <a:miter lim="800000"/>
            <a:headEnd/>
            <a:tailEnd/>
          </a:ln>
        </p:spPr>
        <p:txBody>
          <a:bodyPr lIns="54864" tIns="27432" rIns="54864" bIns="27432"/>
          <a:lstStyle/>
          <a:p>
            <a:pPr eaLnBrk="1" hangingPunct="1"/>
            <a:r>
              <a:rPr lang="en-US" altLang="ru-RU" sz="2000"/>
              <a:t>Q</a:t>
            </a:r>
            <a:r>
              <a:rPr lang="en-US" altLang="ru-RU" sz="2000" baseline="-25000"/>
              <a:t>1</a:t>
            </a:r>
            <a:endParaRPr lang="ru-RU" altLang="ru-RU" sz="2000" baseline="-25000"/>
          </a:p>
        </p:txBody>
      </p:sp>
      <p:sp>
        <p:nvSpPr>
          <p:cNvPr id="397338" name="Line 26"/>
          <p:cNvSpPr>
            <a:spLocks noChangeShapeType="1"/>
          </p:cNvSpPr>
          <p:nvPr/>
        </p:nvSpPr>
        <p:spPr bwMode="auto">
          <a:xfrm>
            <a:off x="360363" y="5214938"/>
            <a:ext cx="8437562" cy="0"/>
          </a:xfrm>
          <a:prstGeom prst="line">
            <a:avLst/>
          </a:prstGeom>
          <a:noFill/>
          <a:ln w="38100">
            <a:solidFill>
              <a:srgbClr val="FF0000"/>
            </a:solidFill>
            <a:round/>
            <a:headEnd/>
            <a:tailEnd/>
          </a:ln>
        </p:spPr>
        <p:txBody>
          <a:bodyPr/>
          <a:lstStyle/>
          <a:p>
            <a:endParaRPr lang="ru-RU"/>
          </a:p>
        </p:txBody>
      </p:sp>
      <p:sp>
        <p:nvSpPr>
          <p:cNvPr id="397339" name="Rectangle 27"/>
          <p:cNvSpPr>
            <a:spLocks noChangeArrowheads="1"/>
          </p:cNvSpPr>
          <p:nvPr/>
        </p:nvSpPr>
        <p:spPr bwMode="auto">
          <a:xfrm>
            <a:off x="7273925" y="5257800"/>
            <a:ext cx="1370013" cy="314325"/>
          </a:xfrm>
          <a:prstGeom prst="rect">
            <a:avLst/>
          </a:prstGeom>
          <a:solidFill>
            <a:srgbClr val="FFFFFF">
              <a:alpha val="0"/>
            </a:srgbClr>
          </a:solidFill>
          <a:ln w="9525">
            <a:noFill/>
            <a:miter lim="800000"/>
            <a:headEnd/>
            <a:tailEnd/>
          </a:ln>
        </p:spPr>
        <p:txBody>
          <a:bodyPr lIns="54864" tIns="27432" rIns="54864" bIns="27432"/>
          <a:lstStyle/>
          <a:p>
            <a:pPr eaLnBrk="1" hangingPunct="1"/>
            <a:r>
              <a:rPr lang="en-US" altLang="ru-RU" sz="2000"/>
              <a:t>P</a:t>
            </a:r>
            <a:r>
              <a:rPr lang="ru-RU" altLang="ru-RU" sz="2000" baseline="-25000"/>
              <a:t>2</a:t>
            </a:r>
            <a:r>
              <a:rPr lang="en-US" altLang="ru-RU" sz="2000"/>
              <a:t>=MR</a:t>
            </a:r>
            <a:r>
              <a:rPr lang="ru-RU" altLang="ru-RU" sz="2000" baseline="-25000"/>
              <a:t>2</a:t>
            </a:r>
          </a:p>
        </p:txBody>
      </p:sp>
      <p:sp>
        <p:nvSpPr>
          <p:cNvPr id="397341" name="Line 29"/>
          <p:cNvSpPr>
            <a:spLocks noChangeShapeType="1"/>
          </p:cNvSpPr>
          <p:nvPr/>
        </p:nvSpPr>
        <p:spPr bwMode="auto">
          <a:xfrm>
            <a:off x="4252913" y="5227638"/>
            <a:ext cx="0" cy="1133475"/>
          </a:xfrm>
          <a:prstGeom prst="line">
            <a:avLst/>
          </a:prstGeom>
          <a:noFill/>
          <a:ln w="9525">
            <a:solidFill>
              <a:schemeClr val="tx1"/>
            </a:solidFill>
            <a:round/>
            <a:headEnd/>
            <a:tailEnd type="triangle" w="med" len="med"/>
          </a:ln>
        </p:spPr>
        <p:txBody>
          <a:bodyPr/>
          <a:lstStyle/>
          <a:p>
            <a:endParaRPr lang="ru-RU"/>
          </a:p>
        </p:txBody>
      </p:sp>
      <p:sp>
        <p:nvSpPr>
          <p:cNvPr id="397342" name="Rectangle 30"/>
          <p:cNvSpPr>
            <a:spLocks noChangeArrowheads="1"/>
          </p:cNvSpPr>
          <p:nvPr/>
        </p:nvSpPr>
        <p:spPr bwMode="auto">
          <a:xfrm>
            <a:off x="3643313" y="5929313"/>
            <a:ext cx="676275" cy="371475"/>
          </a:xfrm>
          <a:prstGeom prst="rect">
            <a:avLst/>
          </a:prstGeom>
          <a:solidFill>
            <a:srgbClr val="FFFFFF">
              <a:alpha val="0"/>
            </a:srgbClr>
          </a:solidFill>
          <a:ln w="9525">
            <a:noFill/>
            <a:miter lim="800000"/>
            <a:headEnd/>
            <a:tailEnd/>
          </a:ln>
        </p:spPr>
        <p:txBody>
          <a:bodyPr lIns="54864" tIns="27432" rIns="54864" bIns="27432"/>
          <a:lstStyle/>
          <a:p>
            <a:pPr eaLnBrk="1" hangingPunct="1"/>
            <a:r>
              <a:rPr lang="en-US" altLang="ru-RU" sz="2000"/>
              <a:t>Q</a:t>
            </a:r>
            <a:r>
              <a:rPr lang="ru-RU" altLang="ru-RU" sz="2000" baseline="-25000"/>
              <a:t>2</a:t>
            </a:r>
          </a:p>
        </p:txBody>
      </p:sp>
      <p:sp>
        <p:nvSpPr>
          <p:cNvPr id="397335" name="Oval 23"/>
          <p:cNvSpPr>
            <a:spLocks noChangeArrowheads="1"/>
          </p:cNvSpPr>
          <p:nvPr/>
        </p:nvSpPr>
        <p:spPr bwMode="auto">
          <a:xfrm flipV="1">
            <a:off x="5387975" y="3924300"/>
            <a:ext cx="133350" cy="112713"/>
          </a:xfrm>
          <a:prstGeom prst="ellipse">
            <a:avLst/>
          </a:prstGeom>
          <a:solidFill>
            <a:srgbClr val="FF0000"/>
          </a:solidFill>
          <a:ln w="25400" algn="ctr">
            <a:solidFill>
              <a:srgbClr val="FF0000"/>
            </a:solidFill>
            <a:round/>
            <a:headEnd/>
            <a:tailEnd/>
          </a:ln>
        </p:spPr>
        <p:txBody>
          <a:bodyPr rot="10800000"/>
          <a:lstStyle/>
          <a:p>
            <a:pPr eaLnBrk="1" hangingPunct="1"/>
            <a:endParaRPr lang="ru-RU" altLang="ru-RU"/>
          </a:p>
        </p:txBody>
      </p:sp>
      <p:sp>
        <p:nvSpPr>
          <p:cNvPr id="397340" name="Oval 28"/>
          <p:cNvSpPr>
            <a:spLocks noChangeArrowheads="1"/>
          </p:cNvSpPr>
          <p:nvPr/>
        </p:nvSpPr>
        <p:spPr bwMode="auto">
          <a:xfrm flipV="1">
            <a:off x="4178300" y="5151438"/>
            <a:ext cx="133350" cy="112712"/>
          </a:xfrm>
          <a:prstGeom prst="ellipse">
            <a:avLst/>
          </a:prstGeom>
          <a:solidFill>
            <a:srgbClr val="FF0000"/>
          </a:solidFill>
          <a:ln w="25400" algn="ctr">
            <a:solidFill>
              <a:srgbClr val="FF0000"/>
            </a:solidFill>
            <a:round/>
            <a:headEnd/>
            <a:tailEnd/>
          </a:ln>
        </p:spPr>
        <p:txBody>
          <a:bodyPr rot="10800000"/>
          <a:lstStyle/>
          <a:p>
            <a:pPr eaLnBrk="1" hangingPunct="1"/>
            <a:endParaRPr lang="ru-RU" altLang="ru-RU"/>
          </a:p>
        </p:txBody>
      </p:sp>
      <p:sp>
        <p:nvSpPr>
          <p:cNvPr id="397343" name="Line 31"/>
          <p:cNvSpPr>
            <a:spLocks noChangeShapeType="1"/>
          </p:cNvSpPr>
          <p:nvPr/>
        </p:nvSpPr>
        <p:spPr bwMode="auto">
          <a:xfrm>
            <a:off x="368300" y="4905375"/>
            <a:ext cx="8437563" cy="0"/>
          </a:xfrm>
          <a:prstGeom prst="line">
            <a:avLst/>
          </a:prstGeom>
          <a:noFill/>
          <a:ln w="38100">
            <a:solidFill>
              <a:srgbClr val="FF0000"/>
            </a:solidFill>
            <a:round/>
            <a:headEnd/>
            <a:tailEnd/>
          </a:ln>
        </p:spPr>
        <p:txBody>
          <a:bodyPr/>
          <a:lstStyle/>
          <a:p>
            <a:endParaRPr lang="ru-RU"/>
          </a:p>
        </p:txBody>
      </p:sp>
      <p:sp>
        <p:nvSpPr>
          <p:cNvPr id="397344" name="Rectangle 32"/>
          <p:cNvSpPr>
            <a:spLocks noChangeArrowheads="1"/>
          </p:cNvSpPr>
          <p:nvPr/>
        </p:nvSpPr>
        <p:spPr bwMode="auto">
          <a:xfrm>
            <a:off x="6904038" y="4581525"/>
            <a:ext cx="1382712" cy="276225"/>
          </a:xfrm>
          <a:prstGeom prst="rect">
            <a:avLst/>
          </a:prstGeom>
          <a:solidFill>
            <a:srgbClr val="FFFFFF">
              <a:alpha val="0"/>
            </a:srgbClr>
          </a:solidFill>
          <a:ln w="9525">
            <a:noFill/>
            <a:miter lim="800000"/>
            <a:headEnd/>
            <a:tailEnd/>
          </a:ln>
        </p:spPr>
        <p:txBody>
          <a:bodyPr lIns="54864" tIns="27432" rIns="54864" bIns="27432"/>
          <a:lstStyle/>
          <a:p>
            <a:pPr eaLnBrk="1" hangingPunct="1"/>
            <a:r>
              <a:rPr lang="en-US" altLang="ru-RU" sz="2000"/>
              <a:t>P</a:t>
            </a:r>
            <a:r>
              <a:rPr lang="ru-RU" altLang="ru-RU" sz="2000" baseline="-25000"/>
              <a:t>3</a:t>
            </a:r>
            <a:r>
              <a:rPr lang="en-US" altLang="ru-RU" sz="2000"/>
              <a:t>=MR</a:t>
            </a:r>
            <a:r>
              <a:rPr lang="ru-RU" altLang="ru-RU" sz="2000" baseline="-25000"/>
              <a:t>3</a:t>
            </a:r>
          </a:p>
        </p:txBody>
      </p:sp>
      <p:sp>
        <p:nvSpPr>
          <p:cNvPr id="397345" name="Oval 33"/>
          <p:cNvSpPr>
            <a:spLocks noChangeArrowheads="1"/>
          </p:cNvSpPr>
          <p:nvPr/>
        </p:nvSpPr>
        <p:spPr bwMode="auto">
          <a:xfrm flipV="1">
            <a:off x="4552950" y="4848225"/>
            <a:ext cx="133350" cy="112713"/>
          </a:xfrm>
          <a:prstGeom prst="ellipse">
            <a:avLst/>
          </a:prstGeom>
          <a:solidFill>
            <a:srgbClr val="FF0000"/>
          </a:solidFill>
          <a:ln w="25400" algn="ctr">
            <a:solidFill>
              <a:srgbClr val="FF0000"/>
            </a:solidFill>
            <a:round/>
            <a:headEnd/>
            <a:tailEnd/>
          </a:ln>
        </p:spPr>
        <p:txBody>
          <a:bodyPr rot="10800000"/>
          <a:lstStyle/>
          <a:p>
            <a:pPr eaLnBrk="1" hangingPunct="1"/>
            <a:endParaRPr lang="ru-RU" altLang="ru-RU"/>
          </a:p>
        </p:txBody>
      </p:sp>
      <p:sp>
        <p:nvSpPr>
          <p:cNvPr id="397346" name="Line 34"/>
          <p:cNvSpPr>
            <a:spLocks noChangeShapeType="1"/>
          </p:cNvSpPr>
          <p:nvPr/>
        </p:nvSpPr>
        <p:spPr bwMode="auto">
          <a:xfrm>
            <a:off x="4625975" y="4979988"/>
            <a:ext cx="0" cy="1389062"/>
          </a:xfrm>
          <a:prstGeom prst="line">
            <a:avLst/>
          </a:prstGeom>
          <a:noFill/>
          <a:ln w="9525">
            <a:solidFill>
              <a:schemeClr val="tx1"/>
            </a:solidFill>
            <a:round/>
            <a:headEnd/>
            <a:tailEnd type="triangle" w="med" len="med"/>
          </a:ln>
        </p:spPr>
        <p:txBody>
          <a:bodyPr/>
          <a:lstStyle/>
          <a:p>
            <a:endParaRPr lang="ru-RU"/>
          </a:p>
        </p:txBody>
      </p:sp>
      <p:sp>
        <p:nvSpPr>
          <p:cNvPr id="397347" name="Rectangle 35"/>
          <p:cNvSpPr>
            <a:spLocks noChangeArrowheads="1"/>
          </p:cNvSpPr>
          <p:nvPr/>
        </p:nvSpPr>
        <p:spPr bwMode="auto">
          <a:xfrm>
            <a:off x="4610100" y="5929313"/>
            <a:ext cx="604838" cy="379412"/>
          </a:xfrm>
          <a:prstGeom prst="rect">
            <a:avLst/>
          </a:prstGeom>
          <a:solidFill>
            <a:srgbClr val="FFFFFF">
              <a:alpha val="0"/>
            </a:srgbClr>
          </a:solidFill>
          <a:ln w="9525">
            <a:noFill/>
            <a:miter lim="800000"/>
            <a:headEnd/>
            <a:tailEnd/>
          </a:ln>
        </p:spPr>
        <p:txBody>
          <a:bodyPr lIns="54864" tIns="27432" rIns="54864" bIns="27432"/>
          <a:lstStyle/>
          <a:p>
            <a:pPr eaLnBrk="1" hangingPunct="1"/>
            <a:r>
              <a:rPr lang="en-US" altLang="ru-RU" sz="2000"/>
              <a:t>Q</a:t>
            </a:r>
            <a:r>
              <a:rPr lang="ru-RU" altLang="ru-RU" sz="2000" baseline="-25000"/>
              <a:t>3</a:t>
            </a:r>
          </a:p>
        </p:txBody>
      </p:sp>
      <p:sp>
        <p:nvSpPr>
          <p:cNvPr id="397348" name="Line 36"/>
          <p:cNvSpPr>
            <a:spLocks noChangeShapeType="1"/>
          </p:cNvSpPr>
          <p:nvPr/>
        </p:nvSpPr>
        <p:spPr bwMode="auto">
          <a:xfrm>
            <a:off x="365125" y="5743575"/>
            <a:ext cx="8437563" cy="0"/>
          </a:xfrm>
          <a:prstGeom prst="line">
            <a:avLst/>
          </a:prstGeom>
          <a:noFill/>
          <a:ln w="38100">
            <a:solidFill>
              <a:srgbClr val="FF0000"/>
            </a:solidFill>
            <a:round/>
            <a:headEnd/>
            <a:tailEnd/>
          </a:ln>
        </p:spPr>
        <p:txBody>
          <a:bodyPr/>
          <a:lstStyle/>
          <a:p>
            <a:endParaRPr lang="ru-RU"/>
          </a:p>
        </p:txBody>
      </p:sp>
      <p:sp>
        <p:nvSpPr>
          <p:cNvPr id="397349" name="Rectangle 37"/>
          <p:cNvSpPr>
            <a:spLocks noChangeArrowheads="1"/>
          </p:cNvSpPr>
          <p:nvPr/>
        </p:nvSpPr>
        <p:spPr bwMode="auto">
          <a:xfrm>
            <a:off x="6575425" y="5857875"/>
            <a:ext cx="1354138" cy="163513"/>
          </a:xfrm>
          <a:prstGeom prst="rect">
            <a:avLst/>
          </a:prstGeom>
          <a:solidFill>
            <a:srgbClr val="FFFFFF">
              <a:alpha val="0"/>
            </a:srgbClr>
          </a:solidFill>
          <a:ln w="9525">
            <a:noFill/>
            <a:miter lim="800000"/>
            <a:headEnd/>
            <a:tailEnd/>
          </a:ln>
        </p:spPr>
        <p:txBody>
          <a:bodyPr lIns="54864" tIns="27432" rIns="54864" bIns="27432"/>
          <a:lstStyle/>
          <a:p>
            <a:pPr eaLnBrk="1" hangingPunct="1"/>
            <a:r>
              <a:rPr lang="en-US" altLang="ru-RU" sz="2000"/>
              <a:t>P</a:t>
            </a:r>
            <a:r>
              <a:rPr lang="ru-RU" altLang="ru-RU" sz="2000" baseline="-25000"/>
              <a:t>4</a:t>
            </a:r>
            <a:r>
              <a:rPr lang="en-US" altLang="ru-RU" sz="2000"/>
              <a:t>=MR</a:t>
            </a:r>
            <a:r>
              <a:rPr lang="ru-RU" altLang="ru-RU" sz="2000" baseline="-25000"/>
              <a:t>4</a:t>
            </a:r>
          </a:p>
        </p:txBody>
      </p:sp>
      <p:sp>
        <p:nvSpPr>
          <p:cNvPr id="397350" name="Line 38"/>
          <p:cNvSpPr>
            <a:spLocks noChangeShapeType="1"/>
          </p:cNvSpPr>
          <p:nvPr/>
        </p:nvSpPr>
        <p:spPr bwMode="auto">
          <a:xfrm>
            <a:off x="357188" y="5357813"/>
            <a:ext cx="8437562" cy="0"/>
          </a:xfrm>
          <a:prstGeom prst="line">
            <a:avLst/>
          </a:prstGeom>
          <a:noFill/>
          <a:ln w="57150">
            <a:solidFill>
              <a:srgbClr val="FF0000"/>
            </a:solidFill>
            <a:prstDash val="sysDot"/>
            <a:round/>
            <a:headEnd/>
            <a:tailEnd/>
          </a:ln>
        </p:spPr>
        <p:txBody>
          <a:bodyP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733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97333"/>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9733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9733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97337"/>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397334"/>
                                        </p:tgtEl>
                                        <p:attrNameLst>
                                          <p:attrName>style.visibility</p:attrName>
                                        </p:attrNameLst>
                                      </p:cBhvr>
                                      <p:to>
                                        <p:strVal val="hidden"/>
                                      </p:to>
                                    </p:set>
                                  </p:childTnLst>
                                </p:cTn>
                              </p:par>
                              <p:par>
                                <p:cTn id="21" presetID="1" presetClass="exit" presetSubtype="0" fill="hold" grpId="1" nodeType="withEffect">
                                  <p:stCondLst>
                                    <p:cond delay="0"/>
                                  </p:stCondLst>
                                  <p:childTnLst>
                                    <p:set>
                                      <p:cBhvr>
                                        <p:cTn id="22" dur="1" fill="hold">
                                          <p:stCondLst>
                                            <p:cond delay="0"/>
                                          </p:stCondLst>
                                        </p:cTn>
                                        <p:tgtEl>
                                          <p:spTgt spid="397333"/>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39733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97338"/>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9734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9734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97342"/>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xit" presetSubtype="0" fill="hold" grpId="1" nodeType="clickEffect">
                                  <p:stCondLst>
                                    <p:cond delay="0"/>
                                  </p:stCondLst>
                                  <p:childTnLst>
                                    <p:set>
                                      <p:cBhvr>
                                        <p:cTn id="38" dur="1" fill="hold">
                                          <p:stCondLst>
                                            <p:cond delay="0"/>
                                          </p:stCondLst>
                                        </p:cTn>
                                        <p:tgtEl>
                                          <p:spTgt spid="397339"/>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397338"/>
                                        </p:tgtEl>
                                        <p:attrNameLst>
                                          <p:attrName>style.visibility</p:attrName>
                                        </p:attrNameLst>
                                      </p:cBhvr>
                                      <p:to>
                                        <p:strVal val="hidden"/>
                                      </p:to>
                                    </p:set>
                                  </p:childTnLst>
                                </p:cTn>
                              </p:par>
                              <p:par>
                                <p:cTn id="41" presetID="1" presetClass="entr" presetSubtype="0" fill="hold" grpId="0" nodeType="withEffect">
                                  <p:stCondLst>
                                    <p:cond delay="0"/>
                                  </p:stCondLst>
                                  <p:childTnLst>
                                    <p:set>
                                      <p:cBhvr>
                                        <p:cTn id="42" dur="1" fill="hold">
                                          <p:stCondLst>
                                            <p:cond delay="0"/>
                                          </p:stCondLst>
                                        </p:cTn>
                                        <p:tgtEl>
                                          <p:spTgt spid="39734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97343"/>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9734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9734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97347"/>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xit" presetSubtype="0" fill="hold" grpId="1" nodeType="clickEffect">
                                  <p:stCondLst>
                                    <p:cond delay="0"/>
                                  </p:stCondLst>
                                  <p:childTnLst>
                                    <p:set>
                                      <p:cBhvr>
                                        <p:cTn id="56" dur="1" fill="hold">
                                          <p:stCondLst>
                                            <p:cond delay="0"/>
                                          </p:stCondLst>
                                        </p:cTn>
                                        <p:tgtEl>
                                          <p:spTgt spid="397344"/>
                                        </p:tgtEl>
                                        <p:attrNameLst>
                                          <p:attrName>style.visibility</p:attrName>
                                        </p:attrNameLst>
                                      </p:cBhvr>
                                      <p:to>
                                        <p:strVal val="hidden"/>
                                      </p:to>
                                    </p:set>
                                  </p:childTnLst>
                                </p:cTn>
                              </p:par>
                              <p:par>
                                <p:cTn id="57" presetID="1" presetClass="exit" presetSubtype="0" fill="hold" grpId="1" nodeType="withEffect">
                                  <p:stCondLst>
                                    <p:cond delay="0"/>
                                  </p:stCondLst>
                                  <p:childTnLst>
                                    <p:set>
                                      <p:cBhvr>
                                        <p:cTn id="58" dur="1" fill="hold">
                                          <p:stCondLst>
                                            <p:cond delay="0"/>
                                          </p:stCondLst>
                                        </p:cTn>
                                        <p:tgtEl>
                                          <p:spTgt spid="397343"/>
                                        </p:tgtEl>
                                        <p:attrNameLst>
                                          <p:attrName>style.visibility</p:attrName>
                                        </p:attrNameLst>
                                      </p:cBhvr>
                                      <p:to>
                                        <p:strVal val="hidden"/>
                                      </p:to>
                                    </p:set>
                                  </p:childTnLst>
                                </p:cTn>
                              </p:par>
                              <p:par>
                                <p:cTn id="59" presetID="1" presetClass="entr" presetSubtype="0" fill="hold" grpId="0" nodeType="withEffect">
                                  <p:stCondLst>
                                    <p:cond delay="0"/>
                                  </p:stCondLst>
                                  <p:childTnLst>
                                    <p:set>
                                      <p:cBhvr>
                                        <p:cTn id="60" dur="1" fill="hold">
                                          <p:stCondLst>
                                            <p:cond delay="0"/>
                                          </p:stCondLst>
                                        </p:cTn>
                                        <p:tgtEl>
                                          <p:spTgt spid="397349"/>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97348"/>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xit" presetSubtype="0" fill="hold" grpId="1" nodeType="clickEffect">
                                  <p:stCondLst>
                                    <p:cond delay="0"/>
                                  </p:stCondLst>
                                  <p:childTnLst>
                                    <p:set>
                                      <p:cBhvr>
                                        <p:cTn id="66" dur="1" fill="hold">
                                          <p:stCondLst>
                                            <p:cond delay="0"/>
                                          </p:stCondLst>
                                        </p:cTn>
                                        <p:tgtEl>
                                          <p:spTgt spid="397349"/>
                                        </p:tgtEl>
                                        <p:attrNameLst>
                                          <p:attrName>style.visibility</p:attrName>
                                        </p:attrNameLst>
                                      </p:cBhvr>
                                      <p:to>
                                        <p:strVal val="hidden"/>
                                      </p:to>
                                    </p:set>
                                  </p:childTnLst>
                                </p:cTn>
                              </p:par>
                              <p:par>
                                <p:cTn id="67" presetID="1" presetClass="exit" presetSubtype="0" fill="hold" grpId="1" nodeType="withEffect">
                                  <p:stCondLst>
                                    <p:cond delay="0"/>
                                  </p:stCondLst>
                                  <p:childTnLst>
                                    <p:set>
                                      <p:cBhvr>
                                        <p:cTn id="68" dur="1" fill="hold">
                                          <p:stCondLst>
                                            <p:cond delay="0"/>
                                          </p:stCondLst>
                                        </p:cTn>
                                        <p:tgtEl>
                                          <p:spTgt spid="397348"/>
                                        </p:tgtEl>
                                        <p:attrNameLst>
                                          <p:attrName>style.visibility</p:attrName>
                                        </p:attrNameLst>
                                      </p:cBhvr>
                                      <p:to>
                                        <p:strVal val="hidden"/>
                                      </p:to>
                                    </p:set>
                                  </p:childTnLst>
                                </p:cTn>
                              </p:par>
                              <p:par>
                                <p:cTn id="69" presetID="1" presetClass="entr" presetSubtype="0" fill="hold" grpId="0" nodeType="withEffect">
                                  <p:stCondLst>
                                    <p:cond delay="0"/>
                                  </p:stCondLst>
                                  <p:childTnLst>
                                    <p:set>
                                      <p:cBhvr>
                                        <p:cTn id="70" dur="1" fill="hold">
                                          <p:stCondLst>
                                            <p:cond delay="0"/>
                                          </p:stCondLst>
                                        </p:cTn>
                                        <p:tgtEl>
                                          <p:spTgt spid="3973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7333" grpId="0" animBg="1"/>
      <p:bldP spid="397333" grpId="1" animBg="1"/>
      <p:bldP spid="397334" grpId="0" animBg="1"/>
      <p:bldP spid="397334" grpId="1" animBg="1"/>
      <p:bldP spid="397336" grpId="0" animBg="1"/>
      <p:bldP spid="397337" grpId="0" animBg="1"/>
      <p:bldP spid="397338" grpId="0" animBg="1"/>
      <p:bldP spid="397338" grpId="1" animBg="1"/>
      <p:bldP spid="397339" grpId="0" animBg="1"/>
      <p:bldP spid="397339" grpId="1" animBg="1"/>
      <p:bldP spid="397341" grpId="0" animBg="1"/>
      <p:bldP spid="397342" grpId="0" animBg="1"/>
      <p:bldP spid="397335" grpId="0" animBg="1"/>
      <p:bldP spid="397340" grpId="0" animBg="1"/>
      <p:bldP spid="397343" grpId="0" animBg="1"/>
      <p:bldP spid="397343" grpId="1" animBg="1"/>
      <p:bldP spid="397344" grpId="0" animBg="1"/>
      <p:bldP spid="397344" grpId="1" animBg="1"/>
      <p:bldP spid="397345" grpId="0" animBg="1"/>
      <p:bldP spid="397346" grpId="0" animBg="1"/>
      <p:bldP spid="397347" grpId="0" animBg="1"/>
      <p:bldP spid="397348" grpId="0" animBg="1"/>
      <p:bldP spid="397348" grpId="1" animBg="1"/>
      <p:bldP spid="397349" grpId="0" animBg="1"/>
      <p:bldP spid="397349" grpId="1" animBg="1"/>
      <p:bldP spid="39735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457200" y="209550"/>
            <a:ext cx="8229600" cy="777875"/>
          </a:xfrm>
        </p:spPr>
        <p:txBody>
          <a:bodyPr/>
          <a:lstStyle/>
          <a:p>
            <a:pPr eaLnBrk="1" hangingPunct="1"/>
            <a:r>
              <a:rPr lang="ru-RU" altLang="ru-RU" smtClean="0"/>
              <a:t>Сравнение рыночных структур</a:t>
            </a:r>
          </a:p>
        </p:txBody>
      </p:sp>
      <p:graphicFrame>
        <p:nvGraphicFramePr>
          <p:cNvPr id="339053" name="Group 109"/>
          <p:cNvGraphicFramePr>
            <a:graphicFrameLocks noGrp="1"/>
          </p:cNvGraphicFramePr>
          <p:nvPr>
            <p:ph idx="4294967295"/>
          </p:nvPr>
        </p:nvGraphicFramePr>
        <p:xfrm>
          <a:off x="250825" y="1052513"/>
          <a:ext cx="8709025" cy="5413374"/>
        </p:xfrm>
        <a:graphic>
          <a:graphicData uri="http://schemas.openxmlformats.org/drawingml/2006/table">
            <a:tbl>
              <a:tblPr/>
              <a:tblGrid>
                <a:gridCol w="2178050"/>
                <a:gridCol w="1633538"/>
                <a:gridCol w="1631950"/>
                <a:gridCol w="1633537"/>
                <a:gridCol w="1631950"/>
              </a:tblGrid>
              <a:tr h="51817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400" b="0" i="0" u="none" strike="noStrike" cap="none" normalizeH="0" baseline="0" smtClean="0">
                          <a:ln>
                            <a:noFill/>
                          </a:ln>
                          <a:solidFill>
                            <a:schemeClr val="tx1"/>
                          </a:solidFill>
                          <a:effectLst/>
                          <a:latin typeface="Arial" charset="0"/>
                        </a:rPr>
                        <a:t>Сов.конк</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400" b="0" i="0" u="none" strike="noStrike" cap="none" normalizeH="0" baseline="0" smtClean="0">
                          <a:ln>
                            <a:noFill/>
                          </a:ln>
                          <a:solidFill>
                            <a:schemeClr val="tx1"/>
                          </a:solidFill>
                          <a:effectLst/>
                          <a:latin typeface="Arial" charset="0"/>
                        </a:rPr>
                        <a:t>Мон.конк</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400" b="0" i="0" u="none" strike="noStrike" cap="none" normalizeH="0" baseline="0" smtClean="0">
                          <a:ln>
                            <a:noFill/>
                          </a:ln>
                          <a:solidFill>
                            <a:schemeClr val="tx1"/>
                          </a:solidFill>
                          <a:effectLst/>
                          <a:latin typeface="Arial" charset="0"/>
                        </a:rPr>
                        <a:t>Олигоп.</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400" b="0" i="0" u="none" strike="noStrike" cap="none" normalizeH="0" baseline="0" smtClean="0">
                          <a:ln>
                            <a:noFill/>
                          </a:ln>
                          <a:solidFill>
                            <a:schemeClr val="tx1"/>
                          </a:solidFill>
                          <a:effectLst/>
                          <a:latin typeface="Arial" charset="0"/>
                        </a:rPr>
                        <a:t>Моноп.</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490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chemeClr val="tx1"/>
                          </a:solidFill>
                          <a:effectLst/>
                          <a:latin typeface="Arial" charset="0"/>
                        </a:rPr>
                        <a:t>Барьеры вх./вых.</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chemeClr val="tx1"/>
                          </a:solidFill>
                          <a:effectLst/>
                          <a:latin typeface="Arial" charset="0"/>
                        </a:rPr>
                        <a:t>Нет</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Min</a:t>
                      </a:r>
                      <a:endParaRPr kumimoji="0" lang="ru-RU" sz="2800" b="0" i="0" u="none" strike="noStrike" cap="none" normalizeH="0" baseline="0" smtClean="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chemeClr val="tx1"/>
                          </a:solidFill>
                          <a:effectLst/>
                          <a:latin typeface="Arial" charset="0"/>
                        </a:rPr>
                        <a:t>Значит.</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chemeClr val="tx1"/>
                          </a:solidFill>
                          <a:effectLst/>
                          <a:latin typeface="Arial" charset="0"/>
                        </a:rPr>
                        <a:t>Непрео-долимы</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024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chemeClr val="tx1"/>
                          </a:solidFill>
                          <a:effectLst/>
                          <a:latin typeface="Arial" charset="0"/>
                        </a:rPr>
                        <a:t>Кол-во фирм</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chemeClr val="tx1"/>
                          </a:solidFill>
                          <a:effectLst/>
                          <a:latin typeface="Arial" charset="0"/>
                        </a:rPr>
                        <a:t>Очень </a:t>
                      </a:r>
                      <a:r>
                        <a:rPr kumimoji="0" lang="en-US" sz="2800" b="0" i="0" u="none" strike="noStrike" cap="none" normalizeH="0" baseline="0" smtClean="0">
                          <a:ln>
                            <a:noFill/>
                          </a:ln>
                          <a:solidFill>
                            <a:schemeClr val="tx1"/>
                          </a:solidFill>
                          <a:effectLst/>
                          <a:latin typeface="Arial" charset="0"/>
                        </a:rPr>
                        <a:t> </a:t>
                      </a:r>
                      <a:r>
                        <a:rPr kumimoji="0" lang="ru-RU" sz="2800" b="0" i="0" u="none" strike="noStrike" cap="none" normalizeH="0" baseline="0" smtClean="0">
                          <a:ln>
                            <a:noFill/>
                          </a:ln>
                          <a:solidFill>
                            <a:schemeClr val="tx1"/>
                          </a:solidFill>
                          <a:effectLst/>
                          <a:latin typeface="Arial" charset="0"/>
                        </a:rPr>
                        <a:t>много</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chemeClr val="tx1"/>
                          </a:solidFill>
                          <a:effectLst/>
                          <a:latin typeface="Arial" charset="0"/>
                        </a:rPr>
                        <a:t>Много</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chemeClr val="tx1"/>
                          </a:solidFill>
                          <a:effectLst/>
                          <a:latin typeface="Arial" charset="0"/>
                        </a:rPr>
                        <a:t>Немного</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chemeClr val="tx1"/>
                          </a:solidFill>
                          <a:effectLst/>
                          <a:latin typeface="Arial" charset="0"/>
                        </a:rPr>
                        <a:t>Одна (в теории)</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490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chemeClr val="tx1"/>
                          </a:solidFill>
                          <a:effectLst/>
                          <a:latin typeface="Arial" charset="0"/>
                        </a:rPr>
                        <a:t>Средняя доля рынка</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chemeClr val="tx1"/>
                          </a:solidFill>
                          <a:effectLst/>
                          <a:latin typeface="Arial" charset="0"/>
                        </a:rPr>
                        <a:t>Ничтож-ная</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chemeClr val="tx1"/>
                          </a:solidFill>
                          <a:effectLst/>
                          <a:latin typeface="Arial" charset="0"/>
                        </a:rPr>
                        <a:t>Малень-кая</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chemeClr val="tx1"/>
                          </a:solidFill>
                          <a:effectLst/>
                          <a:latin typeface="Arial" charset="0"/>
                        </a:rPr>
                        <a:t>Значи-тельная</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100% </a:t>
                      </a:r>
                      <a:r>
                        <a:rPr kumimoji="0" lang="ru-RU" sz="2800" b="0" i="0" u="none" strike="noStrike" cap="none" normalizeH="0" baseline="0" smtClean="0">
                          <a:ln>
                            <a:noFill/>
                          </a:ln>
                          <a:solidFill>
                            <a:schemeClr val="tx1"/>
                          </a:solidFill>
                          <a:effectLst/>
                          <a:latin typeface="Arial" charset="0"/>
                        </a:rPr>
                        <a:t>(в теории)</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490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chemeClr val="tx1"/>
                          </a:solidFill>
                          <a:effectLst/>
                          <a:latin typeface="Arial" charset="0"/>
                        </a:rPr>
                        <a:t>Рын.власть фирмы</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chemeClr val="accent2"/>
                          </a:solidFill>
                          <a:effectLst/>
                          <a:latin typeface="Arial" charset="0"/>
                        </a:rPr>
                        <a:t>Отсут-ствует</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rgbClr val="FF0000"/>
                          </a:solidFill>
                          <a:effectLst/>
                          <a:latin typeface="Arial" charset="0"/>
                        </a:rPr>
                        <a:t>Малень-кая</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rgbClr val="FF0000"/>
                          </a:solidFill>
                          <a:effectLst/>
                          <a:latin typeface="Arial" charset="0"/>
                        </a:rPr>
                        <a:t>Значи-тельная</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rgbClr val="FF0000"/>
                          </a:solidFill>
                          <a:effectLst/>
                          <a:latin typeface="Arial" charset="0"/>
                        </a:rPr>
                        <a:t>Боль-шая</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024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chemeClr val="tx1"/>
                          </a:solidFill>
                          <a:effectLst/>
                          <a:latin typeface="Arial" charset="0"/>
                        </a:rPr>
                        <a:t>Тип фирмы</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Price-taker</a:t>
                      </a:r>
                      <a:endParaRPr kumimoji="0" lang="ru-RU" sz="2800" b="0" i="0" u="none" strike="noStrike" cap="none" normalizeH="0" baseline="0" smtClean="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Price-maker</a:t>
                      </a:r>
                      <a:endParaRPr kumimoji="0" lang="ru-RU" sz="28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p:cNvSpPr>
            <a:spLocks noGrp="1" noChangeArrowheads="1"/>
          </p:cNvSpPr>
          <p:nvPr>
            <p:ph type="title" idx="4294967295"/>
          </p:nvPr>
        </p:nvSpPr>
        <p:spPr>
          <a:xfrm>
            <a:off x="214313" y="274638"/>
            <a:ext cx="8715375" cy="868362"/>
          </a:xfrm>
          <a:solidFill>
            <a:schemeClr val="bg1"/>
          </a:solidFill>
        </p:spPr>
        <p:style>
          <a:lnRef idx="1">
            <a:schemeClr val="accent4"/>
          </a:lnRef>
          <a:fillRef idx="2">
            <a:schemeClr val="accent4"/>
          </a:fillRef>
          <a:effectRef idx="1">
            <a:schemeClr val="accent4"/>
          </a:effectRef>
          <a:fontRef idx="minor">
            <a:schemeClr val="dk1"/>
          </a:fontRef>
        </p:style>
        <p:txBody>
          <a:bodyPr>
            <a:normAutofit/>
          </a:bodyPr>
          <a:lstStyle/>
          <a:p>
            <a:pPr eaLnBrk="1" hangingPunct="1">
              <a:defRPr/>
            </a:pPr>
            <a:r>
              <a:rPr lang="ru-RU" sz="3200" dirty="0" smtClean="0"/>
              <a:t>Типы фирм в краткосрочном периоде</a:t>
            </a:r>
          </a:p>
        </p:txBody>
      </p:sp>
      <p:sp>
        <p:nvSpPr>
          <p:cNvPr id="32771" name="Rectangle 6"/>
          <p:cNvSpPr>
            <a:spLocks noChangeArrowheads="1"/>
          </p:cNvSpPr>
          <p:nvPr/>
        </p:nvSpPr>
        <p:spPr bwMode="auto">
          <a:xfrm>
            <a:off x="500063" y="1874838"/>
            <a:ext cx="8143875" cy="3935412"/>
          </a:xfrm>
          <a:prstGeom prst="rect">
            <a:avLst/>
          </a:prstGeom>
          <a:solidFill>
            <a:schemeClr val="bg1"/>
          </a:solidFill>
          <a:ln w="9525">
            <a:noFill/>
            <a:miter lim="800000"/>
            <a:headEnd/>
            <a:tailEnd/>
          </a:ln>
        </p:spPr>
        <p:txBody>
          <a:bodyPr anchor="ctr">
            <a:spAutoFit/>
          </a:bodyPr>
          <a:lstStyle/>
          <a:p>
            <a:pPr eaLnBrk="1" hangingPunct="1">
              <a:tabLst>
                <a:tab pos="114300" algn="l"/>
                <a:tab pos="228600" algn="l"/>
              </a:tabLst>
            </a:pPr>
            <a:r>
              <a:rPr lang="ru-RU" altLang="ru-RU" sz="2400">
                <a:solidFill>
                  <a:srgbClr val="FF0000"/>
                </a:solidFill>
              </a:rPr>
              <a:t>1. </a:t>
            </a:r>
            <a:r>
              <a:rPr lang="ru-RU" altLang="ru-RU" sz="2800">
                <a:solidFill>
                  <a:srgbClr val="FF0000"/>
                </a:solidFill>
                <a:latin typeface="Calibri" pitchFamily="34" charset="0"/>
              </a:rPr>
              <a:t>Допредельные фирмы:</a:t>
            </a:r>
          </a:p>
          <a:p>
            <a:pPr eaLnBrk="1" hangingPunct="1">
              <a:tabLst>
                <a:tab pos="114300" algn="l"/>
                <a:tab pos="228600" algn="l"/>
              </a:tabLst>
            </a:pPr>
            <a:r>
              <a:rPr lang="ru-RU" altLang="ru-RU" sz="2800">
                <a:solidFill>
                  <a:srgbClr val="0D0A10"/>
                </a:solidFill>
                <a:latin typeface="Calibri" pitchFamily="34" charset="0"/>
              </a:rPr>
              <a:t>Получающие экономическую прибыль: </a:t>
            </a:r>
            <a:r>
              <a:rPr lang="en-US" altLang="ru-RU" sz="2800">
                <a:solidFill>
                  <a:srgbClr val="0D0A10"/>
                </a:solidFill>
                <a:latin typeface="Calibri" pitchFamily="34" charset="0"/>
              </a:rPr>
              <a:t>p</a:t>
            </a:r>
            <a:r>
              <a:rPr lang="ru-RU" altLang="ru-RU" sz="2800">
                <a:solidFill>
                  <a:srgbClr val="0D0A10"/>
                </a:solidFill>
                <a:latin typeface="Calibri" pitchFamily="34" charset="0"/>
              </a:rPr>
              <a:t> &gt; </a:t>
            </a:r>
            <a:r>
              <a:rPr lang="en-US" altLang="ru-RU" sz="2800">
                <a:solidFill>
                  <a:srgbClr val="0D0A10"/>
                </a:solidFill>
                <a:latin typeface="Calibri" pitchFamily="34" charset="0"/>
              </a:rPr>
              <a:t>min AC</a:t>
            </a:r>
            <a:endParaRPr lang="ru-RU" altLang="ru-RU" sz="2800">
              <a:solidFill>
                <a:srgbClr val="0D0A10"/>
              </a:solidFill>
              <a:latin typeface="Calibri" pitchFamily="34" charset="0"/>
            </a:endParaRPr>
          </a:p>
          <a:p>
            <a:pPr eaLnBrk="1" hangingPunct="1">
              <a:tabLst>
                <a:tab pos="114300" algn="l"/>
                <a:tab pos="228600" algn="l"/>
              </a:tabLst>
            </a:pPr>
            <a:r>
              <a:rPr lang="ru-RU" altLang="ru-RU" sz="2800">
                <a:solidFill>
                  <a:srgbClr val="0D0A10"/>
                </a:solidFill>
                <a:latin typeface="Calibri" pitchFamily="34" charset="0"/>
              </a:rPr>
              <a:t>С нормальной прибылью: </a:t>
            </a:r>
            <a:r>
              <a:rPr lang="en-US" altLang="ru-RU" sz="2800">
                <a:solidFill>
                  <a:srgbClr val="0D0A10"/>
                </a:solidFill>
                <a:latin typeface="Calibri" pitchFamily="34" charset="0"/>
              </a:rPr>
              <a:t>p</a:t>
            </a:r>
            <a:r>
              <a:rPr lang="ru-RU" altLang="ru-RU" sz="2800">
                <a:solidFill>
                  <a:srgbClr val="0D0A10"/>
                </a:solidFill>
                <a:latin typeface="Calibri" pitchFamily="34" charset="0"/>
              </a:rPr>
              <a:t> = </a:t>
            </a:r>
            <a:r>
              <a:rPr lang="en-US" altLang="ru-RU" sz="2800">
                <a:solidFill>
                  <a:srgbClr val="0D0A10"/>
                </a:solidFill>
                <a:latin typeface="Calibri" pitchFamily="34" charset="0"/>
              </a:rPr>
              <a:t>min </a:t>
            </a:r>
            <a:r>
              <a:rPr lang="ru-RU" altLang="ru-RU" sz="2800">
                <a:solidFill>
                  <a:srgbClr val="0D0A10"/>
                </a:solidFill>
                <a:latin typeface="Calibri" pitchFamily="34" charset="0"/>
              </a:rPr>
              <a:t>АС</a:t>
            </a:r>
          </a:p>
          <a:p>
            <a:pPr eaLnBrk="1" hangingPunct="1">
              <a:tabLst>
                <a:tab pos="114300" algn="l"/>
                <a:tab pos="228600" algn="l"/>
              </a:tabLst>
            </a:pPr>
            <a:r>
              <a:rPr lang="ru-RU" altLang="ru-RU" sz="2800">
                <a:solidFill>
                  <a:srgbClr val="0D0A10"/>
                </a:solidFill>
                <a:latin typeface="Calibri" pitchFamily="34" charset="0"/>
              </a:rPr>
              <a:t>Минимизирующие убытки: </a:t>
            </a:r>
            <a:r>
              <a:rPr lang="en-US" altLang="ru-RU" sz="2800">
                <a:solidFill>
                  <a:srgbClr val="0D0A10"/>
                </a:solidFill>
                <a:latin typeface="Calibri" pitchFamily="34" charset="0"/>
              </a:rPr>
              <a:t>min AVC</a:t>
            </a:r>
            <a:r>
              <a:rPr lang="ru-RU" altLang="ru-RU" sz="2800">
                <a:solidFill>
                  <a:srgbClr val="0D0A10"/>
                </a:solidFill>
                <a:latin typeface="Calibri" pitchFamily="34" charset="0"/>
              </a:rPr>
              <a:t> &lt; </a:t>
            </a:r>
            <a:r>
              <a:rPr lang="en-US" altLang="ru-RU" sz="2800">
                <a:solidFill>
                  <a:srgbClr val="0D0A10"/>
                </a:solidFill>
                <a:latin typeface="Calibri" pitchFamily="34" charset="0"/>
              </a:rPr>
              <a:t>p</a:t>
            </a:r>
            <a:r>
              <a:rPr lang="ru-RU" altLang="ru-RU" sz="2800">
                <a:solidFill>
                  <a:srgbClr val="0D0A10"/>
                </a:solidFill>
                <a:latin typeface="Calibri" pitchFamily="34" charset="0"/>
              </a:rPr>
              <a:t> &lt; </a:t>
            </a:r>
            <a:r>
              <a:rPr lang="en-US" altLang="ru-RU" sz="2800">
                <a:solidFill>
                  <a:srgbClr val="0D0A10"/>
                </a:solidFill>
                <a:latin typeface="Calibri" pitchFamily="34" charset="0"/>
              </a:rPr>
              <a:t>min AC</a:t>
            </a:r>
            <a:endParaRPr lang="ru-RU" altLang="ru-RU" sz="2800">
              <a:solidFill>
                <a:srgbClr val="0D0A10"/>
              </a:solidFill>
              <a:latin typeface="Calibri" pitchFamily="34" charset="0"/>
            </a:endParaRPr>
          </a:p>
          <a:p>
            <a:pPr eaLnBrk="1" hangingPunct="1">
              <a:tabLst>
                <a:tab pos="114300" algn="l"/>
                <a:tab pos="228600" algn="l"/>
              </a:tabLst>
            </a:pPr>
            <a:endParaRPr lang="en-US" altLang="ru-RU" sz="2800">
              <a:solidFill>
                <a:srgbClr val="FF0000"/>
              </a:solidFill>
              <a:latin typeface="Calibri" pitchFamily="34" charset="0"/>
            </a:endParaRPr>
          </a:p>
          <a:p>
            <a:pPr eaLnBrk="1" hangingPunct="1">
              <a:tabLst>
                <a:tab pos="114300" algn="l"/>
                <a:tab pos="228600" algn="l"/>
              </a:tabLst>
            </a:pPr>
            <a:r>
              <a:rPr lang="ru-RU" altLang="ru-RU" sz="2800">
                <a:solidFill>
                  <a:srgbClr val="FF0000"/>
                </a:solidFill>
                <a:latin typeface="Calibri" pitchFamily="34" charset="0"/>
              </a:rPr>
              <a:t>2. Предельные фирмы</a:t>
            </a:r>
            <a:r>
              <a:rPr lang="ru-RU" altLang="ru-RU" sz="2800">
                <a:solidFill>
                  <a:srgbClr val="0D0A10"/>
                </a:solidFill>
                <a:latin typeface="Calibri" pitchFamily="34" charset="0"/>
              </a:rPr>
              <a:t>: </a:t>
            </a:r>
            <a:r>
              <a:rPr lang="en-US" altLang="ru-RU" sz="2800">
                <a:solidFill>
                  <a:srgbClr val="0D0A10"/>
                </a:solidFill>
                <a:latin typeface="Calibri" pitchFamily="34" charset="0"/>
              </a:rPr>
              <a:t>p</a:t>
            </a:r>
            <a:r>
              <a:rPr lang="ru-RU" altLang="ru-RU" sz="2800">
                <a:solidFill>
                  <a:srgbClr val="0D0A10"/>
                </a:solidFill>
                <a:latin typeface="Calibri" pitchFamily="34" charset="0"/>
              </a:rPr>
              <a:t> = </a:t>
            </a:r>
            <a:r>
              <a:rPr lang="en-US" altLang="ru-RU" sz="2800">
                <a:solidFill>
                  <a:srgbClr val="0D0A10"/>
                </a:solidFill>
                <a:latin typeface="Calibri" pitchFamily="34" charset="0"/>
              </a:rPr>
              <a:t>min AVC</a:t>
            </a:r>
            <a:endParaRPr lang="ru-RU" altLang="ru-RU" sz="2800">
              <a:solidFill>
                <a:srgbClr val="0D0A10"/>
              </a:solidFill>
              <a:latin typeface="Calibri" pitchFamily="34" charset="0"/>
            </a:endParaRPr>
          </a:p>
          <a:p>
            <a:pPr eaLnBrk="1" hangingPunct="1">
              <a:tabLst>
                <a:tab pos="114300" algn="l"/>
                <a:tab pos="228600" algn="l"/>
              </a:tabLst>
            </a:pPr>
            <a:endParaRPr lang="en-US" altLang="ru-RU" sz="2800">
              <a:solidFill>
                <a:srgbClr val="FF0000"/>
              </a:solidFill>
              <a:latin typeface="Calibri" pitchFamily="34" charset="0"/>
            </a:endParaRPr>
          </a:p>
          <a:p>
            <a:pPr eaLnBrk="1" hangingPunct="1">
              <a:tabLst>
                <a:tab pos="114300" algn="l"/>
                <a:tab pos="228600" algn="l"/>
              </a:tabLst>
            </a:pPr>
            <a:r>
              <a:rPr lang="ru-RU" altLang="ru-RU" sz="2800">
                <a:solidFill>
                  <a:srgbClr val="FF0000"/>
                </a:solidFill>
                <a:latin typeface="Calibri" pitchFamily="34" charset="0"/>
              </a:rPr>
              <a:t>3. Запредельные фирмы</a:t>
            </a:r>
            <a:r>
              <a:rPr lang="ru-RU" altLang="ru-RU" sz="2800">
                <a:solidFill>
                  <a:srgbClr val="0D0A10"/>
                </a:solidFill>
                <a:latin typeface="Calibri" pitchFamily="34" charset="0"/>
              </a:rPr>
              <a:t>: </a:t>
            </a:r>
            <a:r>
              <a:rPr lang="en-US" altLang="ru-RU" sz="2800">
                <a:solidFill>
                  <a:srgbClr val="0D0A10"/>
                </a:solidFill>
                <a:latin typeface="Calibri" pitchFamily="34" charset="0"/>
              </a:rPr>
              <a:t>p</a:t>
            </a:r>
            <a:r>
              <a:rPr lang="ru-RU" altLang="ru-RU" sz="2800">
                <a:solidFill>
                  <a:srgbClr val="0D0A10"/>
                </a:solidFill>
                <a:latin typeface="Calibri" pitchFamily="34" charset="0"/>
              </a:rPr>
              <a:t> &lt; </a:t>
            </a:r>
            <a:r>
              <a:rPr lang="en-US" altLang="ru-RU" sz="2800">
                <a:solidFill>
                  <a:srgbClr val="0D0A10"/>
                </a:solidFill>
                <a:latin typeface="Calibri" pitchFamily="34" charset="0"/>
              </a:rPr>
              <a:t>min AVC</a:t>
            </a:r>
            <a:endParaRPr lang="ru-RU" altLang="ru-RU" sz="2800">
              <a:solidFill>
                <a:srgbClr val="0D0A10"/>
              </a:solidFill>
              <a:latin typeface="Calibri"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Содержимое 2"/>
          <p:cNvSpPr>
            <a:spLocks noGrp="1"/>
          </p:cNvSpPr>
          <p:nvPr>
            <p:ph idx="4294967295"/>
          </p:nvPr>
        </p:nvSpPr>
        <p:spPr>
          <a:xfrm>
            <a:off x="457200" y="500063"/>
            <a:ext cx="8229600" cy="5626100"/>
          </a:xfrm>
        </p:spPr>
        <p:txBody>
          <a:bodyPr/>
          <a:lstStyle/>
          <a:p>
            <a:pPr eaLnBrk="1" hangingPunct="1">
              <a:buFont typeface="Arial" charset="0"/>
              <a:buNone/>
            </a:pPr>
            <a:r>
              <a:rPr lang="ru-RU" altLang="ru-RU" sz="4000" b="1" smtClean="0"/>
              <a:t>Фирма прибыльна </a:t>
            </a:r>
            <a:r>
              <a:rPr lang="ru-RU" altLang="ru-RU" sz="4000" smtClean="0"/>
              <a:t>тогда, когда рыночная цена больше, чем средние издержки (себестоимость) при данном объеме производства</a:t>
            </a:r>
          </a:p>
          <a:p>
            <a:pPr eaLnBrk="1" hangingPunct="1">
              <a:buFont typeface="Arial" charset="0"/>
              <a:buNone/>
            </a:pPr>
            <a:r>
              <a:rPr lang="ru-RU" altLang="ru-RU" sz="4000" b="1" smtClean="0"/>
              <a:t>Фирма самоокупаема, </a:t>
            </a:r>
            <a:r>
              <a:rPr lang="ru-RU" altLang="ru-RU" sz="4000" smtClean="0"/>
              <a:t>если рыночная цена равна средним издержкам при данном объеме производства</a:t>
            </a:r>
          </a:p>
          <a:p>
            <a:pPr eaLnBrk="1" hangingPunct="1"/>
            <a:endParaRPr lang="ru-RU" altLang="ru-RU"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Содержимое 2"/>
          <p:cNvSpPr>
            <a:spLocks noGrp="1"/>
          </p:cNvSpPr>
          <p:nvPr>
            <p:ph idx="4294967295"/>
          </p:nvPr>
        </p:nvSpPr>
        <p:spPr/>
        <p:txBody>
          <a:bodyPr/>
          <a:lstStyle/>
          <a:p>
            <a:pPr eaLnBrk="1" hangingPunct="1">
              <a:buFont typeface="Arial" charset="0"/>
              <a:buNone/>
            </a:pPr>
            <a:r>
              <a:rPr lang="ru-RU" altLang="ru-RU" sz="4000" b="1" smtClean="0"/>
              <a:t>Фирма убыточна, </a:t>
            </a:r>
            <a:r>
              <a:rPr lang="ru-RU" altLang="ru-RU" sz="4000" smtClean="0"/>
              <a:t>но ее еще рано закрывать, если постоянные издержки больше убытков от выпуска продукции, т.е. </a:t>
            </a:r>
            <a:r>
              <a:rPr lang="ru-RU" altLang="ru-RU" sz="4000" b="1" smtClean="0"/>
              <a:t>рыночная цена выше средних переменных издержек</a:t>
            </a:r>
          </a:p>
          <a:p>
            <a:pPr eaLnBrk="1" hangingPunct="1"/>
            <a:endParaRPr lang="ru-RU" altLang="ru-RU"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Содержимое 2"/>
          <p:cNvSpPr>
            <a:spLocks noGrp="1"/>
          </p:cNvSpPr>
          <p:nvPr>
            <p:ph idx="4294967295"/>
          </p:nvPr>
        </p:nvSpPr>
        <p:spPr>
          <a:xfrm>
            <a:off x="457200" y="714375"/>
            <a:ext cx="8229600" cy="5411788"/>
          </a:xfrm>
        </p:spPr>
        <p:txBody>
          <a:bodyPr/>
          <a:lstStyle/>
          <a:p>
            <a:pPr eaLnBrk="1" hangingPunct="1">
              <a:buFont typeface="Arial" charset="0"/>
              <a:buNone/>
            </a:pPr>
            <a:r>
              <a:rPr lang="ru-RU" altLang="ru-RU" sz="4000" b="1" smtClean="0"/>
              <a:t>Фирма должна прекратить операции, </a:t>
            </a:r>
            <a:r>
              <a:rPr lang="ru-RU" altLang="ru-RU" sz="4000" smtClean="0"/>
              <a:t>если убытки от выпуска продукции превышают постоянные издержки, т.е. рыночная цена меньше средних переменных издержек </a:t>
            </a:r>
          </a:p>
          <a:p>
            <a:pPr algn="ctr" eaLnBrk="1" hangingPunct="1">
              <a:buFont typeface="Arial" charset="0"/>
              <a:buNone/>
            </a:pPr>
            <a:r>
              <a:rPr lang="ru-RU" altLang="ru-RU" sz="7200" b="1" i="1" smtClean="0">
                <a:latin typeface="Times New Roman" pitchFamily="18" charset="0"/>
                <a:cs typeface="Times New Roman" pitchFamily="18" charset="0"/>
              </a:rPr>
              <a:t>Р &lt; </a:t>
            </a:r>
            <a:r>
              <a:rPr lang="en-US" altLang="ru-RU" sz="7200" b="1" i="1" smtClean="0">
                <a:latin typeface="Times New Roman" pitchFamily="18" charset="0"/>
                <a:cs typeface="Times New Roman" pitchFamily="18" charset="0"/>
              </a:rPr>
              <a:t>min</a:t>
            </a:r>
            <a:r>
              <a:rPr lang="en-US" altLang="ru-RU" sz="7200" b="1" smtClean="0">
                <a:latin typeface="Times New Roman" pitchFamily="18" charset="0"/>
                <a:cs typeface="Times New Roman" pitchFamily="18" charset="0"/>
              </a:rPr>
              <a:t> </a:t>
            </a:r>
            <a:r>
              <a:rPr lang="en-US" altLang="ru-RU" sz="7200" b="1" i="1" smtClean="0">
                <a:latin typeface="Times New Roman" pitchFamily="18" charset="0"/>
                <a:cs typeface="Times New Roman" pitchFamily="18" charset="0"/>
              </a:rPr>
              <a:t>A VC</a:t>
            </a:r>
            <a:endParaRPr lang="ru-RU" altLang="ru-RU" sz="7200" b="1" smtClean="0">
              <a:latin typeface="Times New Roman" pitchFamily="18" charset="0"/>
              <a:cs typeface="Times New Roman" pitchFamily="18" charset="0"/>
            </a:endParaRPr>
          </a:p>
          <a:p>
            <a:pPr eaLnBrk="1" hangingPunct="1">
              <a:buFont typeface="Arial" charset="0"/>
              <a:buNone/>
            </a:pPr>
            <a:endParaRPr lang="ru-RU" altLang="ru-RU"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Рисунок 3" descr="сов3.bmp"/>
          <p:cNvPicPr>
            <a:picLocks noChangeAspect="1"/>
          </p:cNvPicPr>
          <p:nvPr/>
        </p:nvPicPr>
        <p:blipFill>
          <a:blip r:embed="rId2" cstate="print"/>
          <a:srcRect/>
          <a:stretch>
            <a:fillRect/>
          </a:stretch>
        </p:blipFill>
        <p:spPr bwMode="auto">
          <a:xfrm>
            <a:off x="428625" y="1000125"/>
            <a:ext cx="8429625" cy="3000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Содержимое 3" descr="сов4.bmp"/>
          <p:cNvPicPr>
            <a:picLocks noGrp="1" noChangeAspect="1"/>
          </p:cNvPicPr>
          <p:nvPr>
            <p:ph idx="4294967295"/>
          </p:nvPr>
        </p:nvPicPr>
        <p:blipFill>
          <a:blip r:embed="rId2" cstate="print"/>
          <a:srcRect/>
          <a:stretch>
            <a:fillRect/>
          </a:stretch>
        </p:blipFill>
        <p:spPr>
          <a:xfrm>
            <a:off x="214313" y="1357313"/>
            <a:ext cx="8340725" cy="2143125"/>
          </a:xfrm>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457200" y="274638"/>
            <a:ext cx="8229600" cy="479425"/>
          </a:xfrm>
        </p:spPr>
        <p:txBody>
          <a:bodyPr/>
          <a:lstStyle/>
          <a:p>
            <a:pPr eaLnBrk="1" hangingPunct="1"/>
            <a:r>
              <a:rPr lang="ru-RU" altLang="ru-RU" sz="3200" smtClean="0"/>
              <a:t>Проверьте себя:</a:t>
            </a:r>
          </a:p>
        </p:txBody>
      </p:sp>
      <p:sp>
        <p:nvSpPr>
          <p:cNvPr id="431107" name="Rectangle 3"/>
          <p:cNvSpPr>
            <a:spLocks noGrp="1" noChangeArrowheads="1"/>
          </p:cNvSpPr>
          <p:nvPr>
            <p:ph type="body" idx="4294967295"/>
          </p:nvPr>
        </p:nvSpPr>
        <p:spPr>
          <a:xfrm>
            <a:off x="141288" y="863600"/>
            <a:ext cx="8766175" cy="2301875"/>
          </a:xfrm>
        </p:spPr>
        <p:txBody>
          <a:bodyPr/>
          <a:lstStyle/>
          <a:p>
            <a:pPr eaLnBrk="1" hangingPunct="1">
              <a:lnSpc>
                <a:spcPct val="80000"/>
              </a:lnSpc>
              <a:buFontTx/>
              <a:buNone/>
            </a:pPr>
            <a:r>
              <a:rPr lang="ru-RU" altLang="ru-RU" sz="2400" smtClean="0"/>
              <a:t>По графику рассчитайте, какую максимальную прибыль может получить фирма в условиях совершенной конкуренции при </a:t>
            </a:r>
            <a:r>
              <a:rPr lang="en-US" altLang="ru-RU" sz="2400" smtClean="0"/>
              <a:t>P=10</a:t>
            </a:r>
            <a:r>
              <a:rPr lang="ru-RU" altLang="ru-RU" sz="2400" smtClean="0"/>
              <a:t>?</a:t>
            </a:r>
          </a:p>
          <a:p>
            <a:pPr eaLnBrk="1" hangingPunct="1">
              <a:lnSpc>
                <a:spcPct val="80000"/>
              </a:lnSpc>
              <a:buFontTx/>
              <a:buNone/>
            </a:pPr>
            <a:r>
              <a:rPr lang="ru-RU" altLang="ru-RU" sz="2400" smtClean="0"/>
              <a:t>Какими при этом будут выручка, общие, переменные и постоянные издержки?</a:t>
            </a:r>
          </a:p>
          <a:p>
            <a:pPr eaLnBrk="1" hangingPunct="1">
              <a:lnSpc>
                <a:spcPct val="80000"/>
              </a:lnSpc>
              <a:buFontTx/>
              <a:buNone/>
            </a:pPr>
            <a:r>
              <a:rPr lang="ru-RU" altLang="ru-RU" sz="2400" smtClean="0"/>
              <a:t>Как показать на графике прибыль, выручку, общие, переменные и постоянные издержки?</a:t>
            </a:r>
          </a:p>
        </p:txBody>
      </p:sp>
      <p:sp>
        <p:nvSpPr>
          <p:cNvPr id="38916" name="Rectangle 4"/>
          <p:cNvSpPr>
            <a:spLocks noChangeArrowheads="1"/>
          </p:cNvSpPr>
          <p:nvPr/>
        </p:nvSpPr>
        <p:spPr bwMode="auto">
          <a:xfrm>
            <a:off x="0" y="2538413"/>
            <a:ext cx="9144000" cy="0"/>
          </a:xfrm>
          <a:prstGeom prst="rect">
            <a:avLst/>
          </a:prstGeom>
          <a:noFill/>
          <a:ln w="9525">
            <a:noFill/>
            <a:miter lim="800000"/>
            <a:headEnd/>
            <a:tailEnd/>
          </a:ln>
        </p:spPr>
        <p:txBody>
          <a:bodyPr wrap="none" anchor="ctr">
            <a:spAutoFit/>
          </a:bodyPr>
          <a:lstStyle/>
          <a:p>
            <a:pPr eaLnBrk="1" hangingPunct="1"/>
            <a:endParaRPr lang="ru-RU" altLang="ru-RU"/>
          </a:p>
        </p:txBody>
      </p:sp>
      <p:graphicFrame>
        <p:nvGraphicFramePr>
          <p:cNvPr id="38917" name="Object 2"/>
          <p:cNvGraphicFramePr>
            <a:graphicFrameLocks noChangeAspect="1"/>
          </p:cNvGraphicFramePr>
          <p:nvPr/>
        </p:nvGraphicFramePr>
        <p:xfrm>
          <a:off x="625475" y="3065463"/>
          <a:ext cx="6677025" cy="4022725"/>
        </p:xfrm>
        <a:graphic>
          <a:graphicData uri="http://schemas.openxmlformats.org/presentationml/2006/ole">
            <p:oleObj spid="_x0000_s38917" name="Picture" r:id="rId3" imgW="3521964" imgH="2493264" progId="Word.Picture.8">
              <p:embed/>
            </p:oleObj>
          </a:graphicData>
        </a:graphic>
      </p:graphicFrame>
      <p:sp>
        <p:nvSpPr>
          <p:cNvPr id="38918" name="Freeform 6"/>
          <p:cNvSpPr>
            <a:spLocks/>
          </p:cNvSpPr>
          <p:nvPr/>
        </p:nvSpPr>
        <p:spPr bwMode="auto">
          <a:xfrm>
            <a:off x="2547938" y="4003675"/>
            <a:ext cx="3267075" cy="1373188"/>
          </a:xfrm>
          <a:custGeom>
            <a:avLst/>
            <a:gdLst>
              <a:gd name="T0" fmla="*/ 2147483646 w 2058"/>
              <a:gd name="T1" fmla="*/ 0 h 865"/>
              <a:gd name="T2" fmla="*/ 2147483646 w 2058"/>
              <a:gd name="T3" fmla="*/ 2147483646 h 865"/>
              <a:gd name="T4" fmla="*/ 2147483646 w 2058"/>
              <a:gd name="T5" fmla="*/ 2147483646 h 865"/>
              <a:gd name="T6" fmla="*/ 2147483646 w 2058"/>
              <a:gd name="T7" fmla="*/ 2147483646 h 865"/>
              <a:gd name="T8" fmla="*/ 2147483646 w 2058"/>
              <a:gd name="T9" fmla="*/ 2147483646 h 865"/>
              <a:gd name="T10" fmla="*/ 2147483646 w 2058"/>
              <a:gd name="T11" fmla="*/ 2147483646 h 865"/>
              <a:gd name="T12" fmla="*/ 0 w 2058"/>
              <a:gd name="T13" fmla="*/ 2147483646 h 865"/>
              <a:gd name="T14" fmla="*/ 0 60000 65536"/>
              <a:gd name="T15" fmla="*/ 0 60000 65536"/>
              <a:gd name="T16" fmla="*/ 0 60000 65536"/>
              <a:gd name="T17" fmla="*/ 0 60000 65536"/>
              <a:gd name="T18" fmla="*/ 0 60000 65536"/>
              <a:gd name="T19" fmla="*/ 0 60000 65536"/>
              <a:gd name="T20" fmla="*/ 0 60000 65536"/>
              <a:gd name="T21" fmla="*/ 0 w 2058"/>
              <a:gd name="T22" fmla="*/ 0 h 865"/>
              <a:gd name="T23" fmla="*/ 2058 w 2058"/>
              <a:gd name="T24" fmla="*/ 865 h 8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58" h="865">
                <a:moveTo>
                  <a:pt x="2058" y="0"/>
                </a:moveTo>
                <a:cubicBezTo>
                  <a:pt x="2014" y="111"/>
                  <a:pt x="1971" y="222"/>
                  <a:pt x="1896" y="324"/>
                </a:cubicBezTo>
                <a:cubicBezTo>
                  <a:pt x="1821" y="426"/>
                  <a:pt x="1728" y="535"/>
                  <a:pt x="1605" y="615"/>
                </a:cubicBezTo>
                <a:cubicBezTo>
                  <a:pt x="1482" y="695"/>
                  <a:pt x="1309" y="764"/>
                  <a:pt x="1158" y="805"/>
                </a:cubicBezTo>
                <a:cubicBezTo>
                  <a:pt x="1007" y="846"/>
                  <a:pt x="840" y="865"/>
                  <a:pt x="699" y="861"/>
                </a:cubicBezTo>
                <a:cubicBezTo>
                  <a:pt x="558" y="857"/>
                  <a:pt x="429" y="824"/>
                  <a:pt x="313" y="783"/>
                </a:cubicBezTo>
                <a:cubicBezTo>
                  <a:pt x="197" y="742"/>
                  <a:pt x="98" y="678"/>
                  <a:pt x="0" y="615"/>
                </a:cubicBezTo>
              </a:path>
            </a:pathLst>
          </a:custGeom>
          <a:noFill/>
          <a:ln w="19050">
            <a:solidFill>
              <a:srgbClr val="FF00FF"/>
            </a:solidFill>
            <a:round/>
            <a:headEnd/>
            <a:tailEnd/>
          </a:ln>
        </p:spPr>
        <p:txBody>
          <a:bodyPr/>
          <a:lstStyle/>
          <a:p>
            <a:endParaRPr lang="ru-RU"/>
          </a:p>
        </p:txBody>
      </p:sp>
      <p:sp>
        <p:nvSpPr>
          <p:cNvPr id="38919" name="Rectangle 7"/>
          <p:cNvSpPr>
            <a:spLocks noChangeArrowheads="1"/>
          </p:cNvSpPr>
          <p:nvPr/>
        </p:nvSpPr>
        <p:spPr bwMode="auto">
          <a:xfrm>
            <a:off x="6215063" y="3168650"/>
            <a:ext cx="611187" cy="355600"/>
          </a:xfrm>
          <a:prstGeom prst="rect">
            <a:avLst/>
          </a:prstGeom>
          <a:solidFill>
            <a:schemeClr val="bg1"/>
          </a:solidFill>
          <a:ln w="9525">
            <a:noFill/>
            <a:miter lim="800000"/>
            <a:headEnd/>
            <a:tailEnd/>
          </a:ln>
        </p:spPr>
        <p:txBody>
          <a:bodyPr wrap="none" anchor="ctr"/>
          <a:lstStyle/>
          <a:p>
            <a:pPr eaLnBrk="1" hangingPunct="1"/>
            <a:endParaRPr lang="ru-RU" altLang="ru-RU"/>
          </a:p>
        </p:txBody>
      </p:sp>
      <p:sp>
        <p:nvSpPr>
          <p:cNvPr id="38920" name="Rectangle 8"/>
          <p:cNvSpPr>
            <a:spLocks noChangeArrowheads="1"/>
          </p:cNvSpPr>
          <p:nvPr/>
        </p:nvSpPr>
        <p:spPr bwMode="auto">
          <a:xfrm>
            <a:off x="5870575" y="3251200"/>
            <a:ext cx="611188" cy="355600"/>
          </a:xfrm>
          <a:prstGeom prst="rect">
            <a:avLst/>
          </a:prstGeom>
          <a:solidFill>
            <a:schemeClr val="bg1"/>
          </a:solidFill>
          <a:ln w="9525">
            <a:noFill/>
            <a:miter lim="800000"/>
            <a:headEnd/>
            <a:tailEnd/>
          </a:ln>
        </p:spPr>
        <p:txBody>
          <a:bodyPr wrap="none" anchor="ctr"/>
          <a:lstStyle/>
          <a:p>
            <a:pPr algn="ctr" eaLnBrk="1" hangingPunct="1"/>
            <a:r>
              <a:rPr lang="en-US" altLang="ru-RU">
                <a:solidFill>
                  <a:srgbClr val="FF0000"/>
                </a:solidFill>
              </a:rPr>
              <a:t>ATC</a:t>
            </a:r>
            <a:endParaRPr lang="ru-RU" altLang="ru-RU">
              <a:solidFill>
                <a:srgbClr val="FF0000"/>
              </a:solidFill>
            </a:endParaRPr>
          </a:p>
        </p:txBody>
      </p:sp>
      <p:sp>
        <p:nvSpPr>
          <p:cNvPr id="38921" name="Rectangle 9"/>
          <p:cNvSpPr>
            <a:spLocks noChangeArrowheads="1"/>
          </p:cNvSpPr>
          <p:nvPr/>
        </p:nvSpPr>
        <p:spPr bwMode="auto">
          <a:xfrm>
            <a:off x="5749925" y="4364038"/>
            <a:ext cx="611188" cy="355600"/>
          </a:xfrm>
          <a:prstGeom prst="rect">
            <a:avLst/>
          </a:prstGeom>
          <a:solidFill>
            <a:schemeClr val="bg1"/>
          </a:solidFill>
          <a:ln w="9525">
            <a:noFill/>
            <a:miter lim="800000"/>
            <a:headEnd/>
            <a:tailEnd/>
          </a:ln>
        </p:spPr>
        <p:txBody>
          <a:bodyPr wrap="none" anchor="ctr"/>
          <a:lstStyle/>
          <a:p>
            <a:pPr algn="ctr" eaLnBrk="1" hangingPunct="1"/>
            <a:r>
              <a:rPr lang="en-US" altLang="ru-RU">
                <a:solidFill>
                  <a:srgbClr val="FF00FF"/>
                </a:solidFill>
              </a:rPr>
              <a:t>AVC</a:t>
            </a:r>
            <a:endParaRPr lang="ru-RU" altLang="ru-RU">
              <a:solidFill>
                <a:srgbClr val="FF00FF"/>
              </a:solidFill>
            </a:endParaRPr>
          </a:p>
        </p:txBody>
      </p:sp>
      <p:sp>
        <p:nvSpPr>
          <p:cNvPr id="38922" name="Line 10"/>
          <p:cNvSpPr>
            <a:spLocks noChangeShapeType="1"/>
          </p:cNvSpPr>
          <p:nvPr/>
        </p:nvSpPr>
        <p:spPr bwMode="auto">
          <a:xfrm flipH="1">
            <a:off x="1181100" y="5105400"/>
            <a:ext cx="3657600" cy="0"/>
          </a:xfrm>
          <a:prstGeom prst="line">
            <a:avLst/>
          </a:prstGeom>
          <a:noFill/>
          <a:ln w="15875">
            <a:solidFill>
              <a:schemeClr val="tx1"/>
            </a:solidFill>
            <a:round/>
            <a:headEnd/>
            <a:tailEnd/>
          </a:ln>
        </p:spPr>
        <p:txBody>
          <a:bodyPr/>
          <a:lstStyle/>
          <a:p>
            <a:endParaRPr lang="ru-RU"/>
          </a:p>
        </p:txBody>
      </p:sp>
      <p:sp>
        <p:nvSpPr>
          <p:cNvPr id="38923" name="Rectangle 11"/>
          <p:cNvSpPr>
            <a:spLocks noChangeArrowheads="1"/>
          </p:cNvSpPr>
          <p:nvPr/>
        </p:nvSpPr>
        <p:spPr bwMode="auto">
          <a:xfrm>
            <a:off x="820738" y="5024438"/>
            <a:ext cx="323850" cy="231775"/>
          </a:xfrm>
          <a:prstGeom prst="rect">
            <a:avLst/>
          </a:prstGeom>
          <a:solidFill>
            <a:schemeClr val="bg1"/>
          </a:solidFill>
          <a:ln w="9525">
            <a:noFill/>
            <a:miter lim="800000"/>
            <a:headEnd/>
            <a:tailEnd/>
          </a:ln>
        </p:spPr>
        <p:txBody>
          <a:bodyPr wrap="none" anchor="ctr"/>
          <a:lstStyle/>
          <a:p>
            <a:pPr algn="ctr" eaLnBrk="1" hangingPunct="1"/>
            <a:r>
              <a:rPr lang="ru-RU" altLang="ru-RU" sz="1600">
                <a:latin typeface="Times New Roman" pitchFamily="18" charset="0"/>
              </a:rPr>
              <a:t>6,5</a:t>
            </a:r>
          </a:p>
        </p:txBody>
      </p:sp>
      <p:sp>
        <p:nvSpPr>
          <p:cNvPr id="431116" name="Rectangle 12"/>
          <p:cNvSpPr>
            <a:spLocks noChangeArrowheads="1"/>
          </p:cNvSpPr>
          <p:nvPr/>
        </p:nvSpPr>
        <p:spPr bwMode="auto">
          <a:xfrm>
            <a:off x="1181100" y="4198938"/>
            <a:ext cx="3657600" cy="2228850"/>
          </a:xfrm>
          <a:prstGeom prst="rect">
            <a:avLst/>
          </a:prstGeom>
          <a:solidFill>
            <a:srgbClr val="339966">
              <a:alpha val="25098"/>
            </a:srgbClr>
          </a:solidFill>
          <a:ln w="9525">
            <a:solidFill>
              <a:schemeClr val="tx1"/>
            </a:solidFill>
            <a:miter lim="800000"/>
            <a:headEnd/>
            <a:tailEnd/>
          </a:ln>
        </p:spPr>
        <p:txBody>
          <a:bodyPr wrap="none" anchor="ctr"/>
          <a:lstStyle/>
          <a:p>
            <a:pPr eaLnBrk="1" hangingPunct="1"/>
            <a:endParaRPr lang="ru-RU" altLang="ru-RU"/>
          </a:p>
        </p:txBody>
      </p:sp>
      <p:sp>
        <p:nvSpPr>
          <p:cNvPr id="431117" name="Rectangle 13"/>
          <p:cNvSpPr>
            <a:spLocks noChangeArrowheads="1"/>
          </p:cNvSpPr>
          <p:nvPr/>
        </p:nvSpPr>
        <p:spPr bwMode="auto">
          <a:xfrm>
            <a:off x="1182688" y="4748213"/>
            <a:ext cx="3648075" cy="1679575"/>
          </a:xfrm>
          <a:prstGeom prst="rect">
            <a:avLst/>
          </a:prstGeom>
          <a:solidFill>
            <a:srgbClr val="FF0000">
              <a:alpha val="25098"/>
            </a:srgbClr>
          </a:solidFill>
          <a:ln w="9525">
            <a:solidFill>
              <a:schemeClr val="tx1"/>
            </a:solidFill>
            <a:miter lim="800000"/>
            <a:headEnd/>
            <a:tailEnd/>
          </a:ln>
        </p:spPr>
        <p:txBody>
          <a:bodyPr wrap="none" anchor="ctr"/>
          <a:lstStyle/>
          <a:p>
            <a:pPr eaLnBrk="1" hangingPunct="1"/>
            <a:endParaRPr lang="ru-RU" altLang="ru-RU"/>
          </a:p>
        </p:txBody>
      </p:sp>
      <p:sp>
        <p:nvSpPr>
          <p:cNvPr id="431118" name="Rectangle 14"/>
          <p:cNvSpPr>
            <a:spLocks noChangeArrowheads="1"/>
          </p:cNvSpPr>
          <p:nvPr/>
        </p:nvSpPr>
        <p:spPr bwMode="auto">
          <a:xfrm>
            <a:off x="1181100" y="5113338"/>
            <a:ext cx="3648075" cy="1314450"/>
          </a:xfrm>
          <a:prstGeom prst="rect">
            <a:avLst/>
          </a:prstGeom>
          <a:solidFill>
            <a:srgbClr val="FF00FF">
              <a:alpha val="25098"/>
            </a:srgbClr>
          </a:solidFill>
          <a:ln w="9525">
            <a:solidFill>
              <a:schemeClr val="tx1"/>
            </a:solidFill>
            <a:miter lim="800000"/>
            <a:headEnd/>
            <a:tailEnd/>
          </a:ln>
        </p:spPr>
        <p:txBody>
          <a:bodyPr wrap="none" anchor="ctr"/>
          <a:lstStyle/>
          <a:p>
            <a:pPr eaLnBrk="1" hangingPunct="1"/>
            <a:endParaRPr lang="ru-RU" altLang="ru-RU"/>
          </a:p>
        </p:txBody>
      </p:sp>
      <p:sp>
        <p:nvSpPr>
          <p:cNvPr id="431119" name="Rectangle 15"/>
          <p:cNvSpPr>
            <a:spLocks noChangeArrowheads="1"/>
          </p:cNvSpPr>
          <p:nvPr/>
        </p:nvSpPr>
        <p:spPr bwMode="auto">
          <a:xfrm>
            <a:off x="1181100" y="4748213"/>
            <a:ext cx="3648075" cy="347662"/>
          </a:xfrm>
          <a:prstGeom prst="rect">
            <a:avLst/>
          </a:prstGeom>
          <a:solidFill>
            <a:srgbClr val="FFFF99">
              <a:alpha val="50195"/>
            </a:srgbClr>
          </a:solidFill>
          <a:ln w="9525">
            <a:solidFill>
              <a:schemeClr val="tx1"/>
            </a:solidFill>
            <a:miter lim="800000"/>
            <a:headEnd/>
            <a:tailEnd/>
          </a:ln>
        </p:spPr>
        <p:txBody>
          <a:bodyPr wrap="none" anchor="ctr"/>
          <a:lstStyle/>
          <a:p>
            <a:pPr eaLnBrk="1" hangingPunct="1"/>
            <a:endParaRPr lang="ru-RU" altLang="ru-RU"/>
          </a:p>
        </p:txBody>
      </p:sp>
      <p:sp>
        <p:nvSpPr>
          <p:cNvPr id="431120" name="Rectangle 16"/>
          <p:cNvSpPr>
            <a:spLocks noChangeArrowheads="1"/>
          </p:cNvSpPr>
          <p:nvPr/>
        </p:nvSpPr>
        <p:spPr bwMode="auto">
          <a:xfrm>
            <a:off x="1181100" y="4208463"/>
            <a:ext cx="3648075" cy="523875"/>
          </a:xfrm>
          <a:prstGeom prst="rect">
            <a:avLst/>
          </a:prstGeom>
          <a:solidFill>
            <a:srgbClr val="0000FF">
              <a:alpha val="25098"/>
            </a:srgbClr>
          </a:solidFill>
          <a:ln w="9525">
            <a:solidFill>
              <a:schemeClr val="tx1"/>
            </a:solidFill>
            <a:miter lim="800000"/>
            <a:headEnd/>
            <a:tailEnd/>
          </a:ln>
        </p:spPr>
        <p:txBody>
          <a:bodyPr wrap="none" anchor="ctr"/>
          <a:lstStyle/>
          <a:p>
            <a:pPr eaLnBrk="1" hangingPunct="1"/>
            <a:endParaRPr lang="ru-RU" altLang="ru-RU"/>
          </a:p>
        </p:txBody>
      </p:sp>
      <p:sp>
        <p:nvSpPr>
          <p:cNvPr id="38929" name="Rectangle 17"/>
          <p:cNvSpPr>
            <a:spLocks noChangeArrowheads="1"/>
          </p:cNvSpPr>
          <p:nvPr/>
        </p:nvSpPr>
        <p:spPr bwMode="auto">
          <a:xfrm>
            <a:off x="6172200" y="3829050"/>
            <a:ext cx="611188" cy="355600"/>
          </a:xfrm>
          <a:prstGeom prst="rect">
            <a:avLst/>
          </a:prstGeom>
          <a:solidFill>
            <a:schemeClr val="bg1"/>
          </a:solidFill>
          <a:ln w="9525">
            <a:noFill/>
            <a:miter lim="800000"/>
            <a:headEnd/>
            <a:tailEnd/>
          </a:ln>
        </p:spPr>
        <p:txBody>
          <a:bodyPr wrap="none" anchor="ctr"/>
          <a:lstStyle/>
          <a:p>
            <a:pPr algn="ctr" eaLnBrk="1" hangingPunct="1"/>
            <a:r>
              <a:rPr lang="en-US" altLang="ru-RU">
                <a:solidFill>
                  <a:srgbClr val="009900"/>
                </a:solidFill>
              </a:rPr>
              <a:t>P=MR</a:t>
            </a:r>
            <a:endParaRPr lang="ru-RU" altLang="ru-RU">
              <a:solidFill>
                <a:srgbClr val="0099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3110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3110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1116"/>
                                        </p:tgtEl>
                                        <p:attrNameLst>
                                          <p:attrName>style.visibility</p:attrName>
                                        </p:attrNameLst>
                                      </p:cBhvr>
                                      <p:to>
                                        <p:strVal val="visible"/>
                                      </p:to>
                                    </p:set>
                                  </p:childTnLst>
                                </p:cTn>
                              </p:par>
                              <p:par>
                                <p:cTn id="15" presetID="35" presetClass="emph" presetSubtype="0" repeatCount="indefinite" fill="hold" grpId="1" nodeType="withEffect">
                                  <p:stCondLst>
                                    <p:cond delay="0"/>
                                  </p:stCondLst>
                                  <p:endCondLst>
                                    <p:cond evt="onNext" delay="0">
                                      <p:tgtEl>
                                        <p:sldTgt/>
                                      </p:tgtEl>
                                    </p:cond>
                                  </p:endCondLst>
                                  <p:childTnLst>
                                    <p:anim calcmode="discrete" valueType="str">
                                      <p:cBhvr>
                                        <p:cTn id="16" dur="1000" fill="hold"/>
                                        <p:tgtEl>
                                          <p:spTgt spid="431116"/>
                                        </p:tgtEl>
                                        <p:attrNameLst>
                                          <p:attrName>style.visibility</p:attrName>
                                        </p:attrNameLst>
                                      </p:cBhvr>
                                      <p:tavLst>
                                        <p:tav tm="0">
                                          <p:val>
                                            <p:strVal val="hidden"/>
                                          </p:val>
                                        </p:tav>
                                        <p:tav tm="50000">
                                          <p:val>
                                            <p:strVal val="visible"/>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31117"/>
                                        </p:tgtEl>
                                        <p:attrNameLst>
                                          <p:attrName>style.visibility</p:attrName>
                                        </p:attrNameLst>
                                      </p:cBhvr>
                                      <p:to>
                                        <p:strVal val="visible"/>
                                      </p:to>
                                    </p:set>
                                  </p:childTnLst>
                                </p:cTn>
                              </p:par>
                              <p:par>
                                <p:cTn id="21" presetID="35" presetClass="emph" presetSubtype="0" repeatCount="indefinite" fill="hold" grpId="1" nodeType="withEffect">
                                  <p:stCondLst>
                                    <p:cond delay="0"/>
                                  </p:stCondLst>
                                  <p:endCondLst>
                                    <p:cond evt="onNext" delay="0">
                                      <p:tgtEl>
                                        <p:sldTgt/>
                                      </p:tgtEl>
                                    </p:cond>
                                  </p:endCondLst>
                                  <p:childTnLst>
                                    <p:anim calcmode="discrete" valueType="str">
                                      <p:cBhvr>
                                        <p:cTn id="22" dur="1000" fill="hold"/>
                                        <p:tgtEl>
                                          <p:spTgt spid="431117"/>
                                        </p:tgtEl>
                                        <p:attrNameLst>
                                          <p:attrName>style.visibility</p:attrName>
                                        </p:attrNameLst>
                                      </p:cBhvr>
                                      <p:tavLst>
                                        <p:tav tm="0">
                                          <p:val>
                                            <p:strVal val="hidden"/>
                                          </p:val>
                                        </p:tav>
                                        <p:tav tm="50000">
                                          <p:val>
                                            <p:strVal val="visible"/>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31118"/>
                                        </p:tgtEl>
                                        <p:attrNameLst>
                                          <p:attrName>style.visibility</p:attrName>
                                        </p:attrNameLst>
                                      </p:cBhvr>
                                      <p:to>
                                        <p:strVal val="visible"/>
                                      </p:to>
                                    </p:set>
                                  </p:childTnLst>
                                </p:cTn>
                              </p:par>
                              <p:par>
                                <p:cTn id="27" presetID="35" presetClass="emph" presetSubtype="0" repeatCount="indefinite" fill="hold" grpId="1" nodeType="withEffect">
                                  <p:stCondLst>
                                    <p:cond delay="0"/>
                                  </p:stCondLst>
                                  <p:endCondLst>
                                    <p:cond evt="onNext" delay="0">
                                      <p:tgtEl>
                                        <p:sldTgt/>
                                      </p:tgtEl>
                                    </p:cond>
                                  </p:endCondLst>
                                  <p:childTnLst>
                                    <p:anim calcmode="discrete" valueType="str">
                                      <p:cBhvr>
                                        <p:cTn id="28" dur="1000" fill="hold"/>
                                        <p:tgtEl>
                                          <p:spTgt spid="431118"/>
                                        </p:tgtEl>
                                        <p:attrNameLst>
                                          <p:attrName>style.visibility</p:attrName>
                                        </p:attrNameLst>
                                      </p:cBhvr>
                                      <p:tavLst>
                                        <p:tav tm="0">
                                          <p:val>
                                            <p:strVal val="hidden"/>
                                          </p:val>
                                        </p:tav>
                                        <p:tav tm="50000">
                                          <p:val>
                                            <p:strVal val="visible"/>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31119"/>
                                        </p:tgtEl>
                                        <p:attrNameLst>
                                          <p:attrName>style.visibility</p:attrName>
                                        </p:attrNameLst>
                                      </p:cBhvr>
                                      <p:to>
                                        <p:strVal val="visible"/>
                                      </p:to>
                                    </p:set>
                                  </p:childTnLst>
                                </p:cTn>
                              </p:par>
                              <p:par>
                                <p:cTn id="33" presetID="35" presetClass="emph" presetSubtype="0" repeatCount="indefinite" fill="hold" grpId="1" nodeType="withEffect">
                                  <p:stCondLst>
                                    <p:cond delay="0"/>
                                  </p:stCondLst>
                                  <p:endCondLst>
                                    <p:cond evt="onNext" delay="0">
                                      <p:tgtEl>
                                        <p:sldTgt/>
                                      </p:tgtEl>
                                    </p:cond>
                                  </p:endCondLst>
                                  <p:childTnLst>
                                    <p:anim calcmode="discrete" valueType="str">
                                      <p:cBhvr>
                                        <p:cTn id="34" dur="1000" fill="hold"/>
                                        <p:tgtEl>
                                          <p:spTgt spid="431119"/>
                                        </p:tgtEl>
                                        <p:attrNameLst>
                                          <p:attrName>style.visibility</p:attrName>
                                        </p:attrNameLst>
                                      </p:cBhvr>
                                      <p:tavLst>
                                        <p:tav tm="0">
                                          <p:val>
                                            <p:strVal val="hidden"/>
                                          </p:val>
                                        </p:tav>
                                        <p:tav tm="50000">
                                          <p:val>
                                            <p:strVal val="visible"/>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31120"/>
                                        </p:tgtEl>
                                        <p:attrNameLst>
                                          <p:attrName>style.visibility</p:attrName>
                                        </p:attrNameLst>
                                      </p:cBhvr>
                                      <p:to>
                                        <p:strVal val="visible"/>
                                      </p:to>
                                    </p:set>
                                  </p:childTnLst>
                                </p:cTn>
                              </p:par>
                              <p:par>
                                <p:cTn id="39" presetID="35" presetClass="emph" presetSubtype="0" repeatCount="indefinite" fill="hold" grpId="1" nodeType="withEffect">
                                  <p:stCondLst>
                                    <p:cond delay="0"/>
                                  </p:stCondLst>
                                  <p:endCondLst>
                                    <p:cond evt="onNext" delay="0">
                                      <p:tgtEl>
                                        <p:sldTgt/>
                                      </p:tgtEl>
                                    </p:cond>
                                  </p:endCondLst>
                                  <p:childTnLst>
                                    <p:anim calcmode="discrete" valueType="str">
                                      <p:cBhvr>
                                        <p:cTn id="40" dur="1000" fill="hold"/>
                                        <p:tgtEl>
                                          <p:spTgt spid="431120"/>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1116" grpId="0" animBg="1"/>
      <p:bldP spid="431116" grpId="1" animBg="1"/>
      <p:bldP spid="431117" grpId="0" animBg="1"/>
      <p:bldP spid="431117" grpId="1" animBg="1"/>
      <p:bldP spid="431118" grpId="0" animBg="1"/>
      <p:bldP spid="431118" grpId="1" animBg="1"/>
      <p:bldP spid="431119" grpId="0" animBg="1"/>
      <p:bldP spid="431119" grpId="1" animBg="1"/>
      <p:bldP spid="431120" grpId="0" animBg="1"/>
      <p:bldP spid="431120" grpId="1"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a:xfrm>
            <a:off x="457200" y="274638"/>
            <a:ext cx="8229600" cy="479425"/>
          </a:xfrm>
        </p:spPr>
        <p:txBody>
          <a:bodyPr/>
          <a:lstStyle/>
          <a:p>
            <a:pPr eaLnBrk="1" hangingPunct="1"/>
            <a:r>
              <a:rPr lang="ru-RU" altLang="ru-RU" sz="3600" smtClean="0"/>
              <a:t>Проверьте себя:</a:t>
            </a:r>
          </a:p>
        </p:txBody>
      </p:sp>
      <p:sp>
        <p:nvSpPr>
          <p:cNvPr id="484355" name="Rectangle 3"/>
          <p:cNvSpPr>
            <a:spLocks noGrp="1" noChangeArrowheads="1"/>
          </p:cNvSpPr>
          <p:nvPr>
            <p:ph type="body" idx="4294967295"/>
          </p:nvPr>
        </p:nvSpPr>
        <p:spPr>
          <a:xfrm>
            <a:off x="141288" y="863600"/>
            <a:ext cx="8766175" cy="5599113"/>
          </a:xfrm>
        </p:spPr>
        <p:txBody>
          <a:bodyPr/>
          <a:lstStyle/>
          <a:p>
            <a:pPr eaLnBrk="1" hangingPunct="1">
              <a:buFontTx/>
              <a:buNone/>
            </a:pPr>
            <a:r>
              <a:rPr lang="ru-RU" altLang="ru-RU" smtClean="0"/>
              <a:t>Функция общих издержек фирмы, действующей в условиях совершенной конкуренции: </a:t>
            </a:r>
          </a:p>
          <a:p>
            <a:pPr eaLnBrk="1" hangingPunct="1">
              <a:buFontTx/>
              <a:buNone/>
            </a:pPr>
            <a:r>
              <a:rPr lang="en-US" altLang="ru-RU" smtClean="0"/>
              <a:t>TC</a:t>
            </a:r>
            <a:r>
              <a:rPr lang="ru-RU" altLang="ru-RU" smtClean="0"/>
              <a:t>=</a:t>
            </a:r>
            <a:r>
              <a:rPr lang="en-US" altLang="ru-RU" smtClean="0"/>
              <a:t>(TP)</a:t>
            </a:r>
            <a:r>
              <a:rPr lang="en-US" altLang="ru-RU" baseline="30000" smtClean="0"/>
              <a:t>3</a:t>
            </a:r>
            <a:r>
              <a:rPr lang="en-US" altLang="ru-RU" smtClean="0"/>
              <a:t>-</a:t>
            </a:r>
            <a:r>
              <a:rPr lang="ru-RU" altLang="ru-RU" smtClean="0"/>
              <a:t>2</a:t>
            </a:r>
            <a:r>
              <a:rPr lang="en-US" altLang="ru-RU" smtClean="0"/>
              <a:t>(TP)</a:t>
            </a:r>
            <a:r>
              <a:rPr lang="en-US" altLang="ru-RU" baseline="30000" smtClean="0"/>
              <a:t>2</a:t>
            </a:r>
            <a:r>
              <a:rPr lang="en-US" altLang="ru-RU" smtClean="0"/>
              <a:t>+10TP</a:t>
            </a:r>
            <a:r>
              <a:rPr lang="ru-RU" altLang="ru-RU" smtClean="0"/>
              <a:t>+3</a:t>
            </a:r>
            <a:r>
              <a:rPr lang="en-US" altLang="ru-RU" smtClean="0"/>
              <a:t>00 (</a:t>
            </a:r>
            <a:r>
              <a:rPr lang="ru-RU" altLang="ru-RU" smtClean="0"/>
              <a:t>где </a:t>
            </a:r>
            <a:r>
              <a:rPr lang="en-US" altLang="ru-RU" smtClean="0"/>
              <a:t>TP – </a:t>
            </a:r>
            <a:r>
              <a:rPr lang="ru-RU" altLang="ru-RU" smtClean="0"/>
              <a:t>общий выпуск фирмы</a:t>
            </a:r>
            <a:r>
              <a:rPr lang="en-US" altLang="ru-RU" smtClean="0"/>
              <a:t>)</a:t>
            </a:r>
          </a:p>
          <a:p>
            <a:pPr eaLnBrk="1" hangingPunct="1"/>
            <a:r>
              <a:rPr lang="ru-RU" altLang="ru-RU" smtClean="0"/>
              <a:t>По какой минимальной цене фирма будет готова продавать продукцию в краткосрочном периоде?</a:t>
            </a:r>
            <a:endParaRPr lang="en-US" altLang="ru-RU" smtClean="0"/>
          </a:p>
          <a:p>
            <a:pPr eaLnBrk="1" hangingPunct="1"/>
            <a:r>
              <a:rPr lang="ru-RU" altLang="ru-RU" smtClean="0"/>
              <a:t>Запишите функцию предложения фирмы в краткосрочном периоде</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843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a:xfrm>
            <a:off x="457200" y="274638"/>
            <a:ext cx="8229600" cy="479425"/>
          </a:xfrm>
        </p:spPr>
        <p:txBody>
          <a:bodyPr/>
          <a:lstStyle/>
          <a:p>
            <a:pPr eaLnBrk="1" hangingPunct="1"/>
            <a:r>
              <a:rPr lang="ru-RU" altLang="ru-RU" sz="3200" smtClean="0"/>
              <a:t>Проверьте себя:</a:t>
            </a:r>
          </a:p>
        </p:txBody>
      </p:sp>
      <p:sp>
        <p:nvSpPr>
          <p:cNvPr id="433155" name="Rectangle 3"/>
          <p:cNvSpPr>
            <a:spLocks noGrp="1" noChangeArrowheads="1"/>
          </p:cNvSpPr>
          <p:nvPr>
            <p:ph type="body" idx="4294967295"/>
          </p:nvPr>
        </p:nvSpPr>
        <p:spPr>
          <a:xfrm>
            <a:off x="141288" y="863600"/>
            <a:ext cx="8766175" cy="5599113"/>
          </a:xfrm>
        </p:spPr>
        <p:txBody>
          <a:bodyPr/>
          <a:lstStyle/>
          <a:p>
            <a:pPr eaLnBrk="1" hangingPunct="1">
              <a:lnSpc>
                <a:spcPct val="80000"/>
              </a:lnSpc>
              <a:buFontTx/>
              <a:buNone/>
            </a:pPr>
            <a:r>
              <a:rPr lang="ru-RU" altLang="ru-RU" sz="2400" smtClean="0"/>
              <a:t>В условиях совершенной конкуренции на рынке действуют  50 одинаковых фирм. У каждой функция предельных издержек: </a:t>
            </a:r>
            <a:r>
              <a:rPr lang="en-US" altLang="ru-RU" sz="2400" smtClean="0"/>
              <a:t>MC</a:t>
            </a:r>
            <a:r>
              <a:rPr lang="en-US" altLang="ru-RU" sz="2400" baseline="-25000" smtClean="0"/>
              <a:t>i</a:t>
            </a:r>
            <a:r>
              <a:rPr lang="ru-RU" altLang="ru-RU" sz="2400" smtClean="0"/>
              <a:t>=2</a:t>
            </a:r>
            <a:r>
              <a:rPr lang="en-US" altLang="ru-RU" sz="2400" smtClean="0"/>
              <a:t>TP</a:t>
            </a:r>
            <a:r>
              <a:rPr lang="en-US" altLang="ru-RU" sz="2400" baseline="-25000" smtClean="0"/>
              <a:t>i</a:t>
            </a:r>
            <a:r>
              <a:rPr lang="ru-RU" altLang="ru-RU" sz="2400" smtClean="0"/>
              <a:t>+3</a:t>
            </a:r>
            <a:r>
              <a:rPr lang="en-US" altLang="ru-RU" sz="2400" smtClean="0"/>
              <a:t> (</a:t>
            </a:r>
            <a:r>
              <a:rPr lang="ru-RU" altLang="ru-RU" sz="2400" smtClean="0"/>
              <a:t>где </a:t>
            </a:r>
            <a:r>
              <a:rPr lang="en-US" altLang="ru-RU" sz="2400" smtClean="0"/>
              <a:t>TP</a:t>
            </a:r>
            <a:r>
              <a:rPr lang="en-US" altLang="ru-RU" sz="2400" baseline="-25000" smtClean="0"/>
              <a:t>i</a:t>
            </a:r>
            <a:r>
              <a:rPr lang="en-US" altLang="ru-RU" sz="2400" smtClean="0"/>
              <a:t> – </a:t>
            </a:r>
            <a:r>
              <a:rPr lang="ru-RU" altLang="ru-RU" sz="2400" smtClean="0"/>
              <a:t>общий выпуск </a:t>
            </a:r>
            <a:r>
              <a:rPr lang="en-US" altLang="ru-RU" sz="2400" smtClean="0"/>
              <a:t>i-</a:t>
            </a:r>
            <a:r>
              <a:rPr lang="ru-RU" altLang="ru-RU" sz="2400" smtClean="0"/>
              <a:t>ой фирмы</a:t>
            </a:r>
            <a:r>
              <a:rPr lang="en-US" altLang="ru-RU" sz="2400" smtClean="0"/>
              <a:t>)</a:t>
            </a:r>
            <a:r>
              <a:rPr lang="ru-RU" altLang="ru-RU" sz="2400" smtClean="0"/>
              <a:t>, а функция переменных</a:t>
            </a:r>
            <a:r>
              <a:rPr lang="en-US" altLang="ru-RU" sz="2400" smtClean="0"/>
              <a:t> </a:t>
            </a:r>
            <a:r>
              <a:rPr lang="ru-RU" altLang="ru-RU" sz="2400" smtClean="0"/>
              <a:t>издержек </a:t>
            </a:r>
            <a:r>
              <a:rPr lang="en-US" altLang="ru-RU" sz="2400" smtClean="0"/>
              <a:t>VC</a:t>
            </a:r>
            <a:r>
              <a:rPr lang="en-US" altLang="ru-RU" sz="2400" baseline="-25000" smtClean="0"/>
              <a:t>i</a:t>
            </a:r>
            <a:r>
              <a:rPr lang="ru-RU" altLang="ru-RU" sz="2400" smtClean="0"/>
              <a:t>=</a:t>
            </a:r>
            <a:r>
              <a:rPr lang="en-US" altLang="ru-RU" sz="2400" smtClean="0"/>
              <a:t>TP</a:t>
            </a:r>
            <a:r>
              <a:rPr lang="en-US" altLang="ru-RU" sz="2400" baseline="-25000" smtClean="0"/>
              <a:t>i</a:t>
            </a:r>
            <a:r>
              <a:rPr lang="en-US" altLang="ru-RU" sz="2400" baseline="30000" smtClean="0"/>
              <a:t>2</a:t>
            </a:r>
            <a:r>
              <a:rPr lang="ru-RU" altLang="ru-RU" sz="2400" smtClean="0"/>
              <a:t>+3</a:t>
            </a:r>
            <a:r>
              <a:rPr lang="en-US" altLang="ru-RU" sz="2400" smtClean="0"/>
              <a:t>TP</a:t>
            </a:r>
            <a:r>
              <a:rPr lang="en-US" altLang="ru-RU" sz="2400" baseline="-25000" smtClean="0"/>
              <a:t>i</a:t>
            </a:r>
            <a:r>
              <a:rPr lang="ru-RU" altLang="ru-RU" sz="2400" smtClean="0"/>
              <a:t>. </a:t>
            </a:r>
          </a:p>
          <a:p>
            <a:pPr eaLnBrk="1" hangingPunct="1">
              <a:lnSpc>
                <a:spcPct val="80000"/>
              </a:lnSpc>
              <a:buFontTx/>
              <a:buNone/>
            </a:pPr>
            <a:r>
              <a:rPr lang="ru-RU" altLang="ru-RU" sz="2400" smtClean="0"/>
              <a:t>Спрос на этом рынке: </a:t>
            </a:r>
            <a:r>
              <a:rPr lang="en-US" altLang="ru-RU" sz="2400" smtClean="0"/>
              <a:t>Qd</a:t>
            </a:r>
            <a:r>
              <a:rPr lang="ru-RU" altLang="ru-RU" sz="2400" smtClean="0"/>
              <a:t>рын = 45 - 5</a:t>
            </a:r>
            <a:r>
              <a:rPr lang="en-US" altLang="ru-RU" sz="2400" smtClean="0"/>
              <a:t>P</a:t>
            </a:r>
            <a:r>
              <a:rPr lang="ru-RU" altLang="ru-RU" sz="2400" smtClean="0"/>
              <a:t>. </a:t>
            </a:r>
            <a:endParaRPr lang="en-US" altLang="ru-RU" sz="2400" smtClean="0"/>
          </a:p>
          <a:p>
            <a:pPr eaLnBrk="1" hangingPunct="1">
              <a:lnSpc>
                <a:spcPct val="80000"/>
              </a:lnSpc>
            </a:pPr>
            <a:r>
              <a:rPr lang="ru-RU" altLang="ru-RU" sz="2400" smtClean="0"/>
              <a:t>Запишите функцию предложения отдельной фирмы (индивидуальное предложение) и всех фирм вместе (рыночное предложение)</a:t>
            </a:r>
          </a:p>
          <a:p>
            <a:pPr eaLnBrk="1" hangingPunct="1">
              <a:lnSpc>
                <a:spcPct val="80000"/>
              </a:lnSpc>
            </a:pPr>
            <a:r>
              <a:rPr lang="ru-RU" altLang="ru-RU" sz="2400" smtClean="0"/>
              <a:t>Рассчитайте равновесную цену, которая сложится на этом рынке и равновесный объем продаж (индивидуальный и рыночный)</a:t>
            </a:r>
          </a:p>
          <a:p>
            <a:pPr eaLnBrk="1" hangingPunct="1">
              <a:lnSpc>
                <a:spcPct val="80000"/>
              </a:lnSpc>
            </a:pPr>
            <a:r>
              <a:rPr lang="ru-RU" altLang="ru-RU" sz="2400" smtClean="0"/>
              <a:t>Рассчитайте выручку каждой фирмы и ее переменные издержки в равновесном состоянии. </a:t>
            </a:r>
          </a:p>
          <a:p>
            <a:pPr eaLnBrk="1" hangingPunct="1">
              <a:lnSpc>
                <a:spcPct val="80000"/>
              </a:lnSpc>
            </a:pPr>
            <a:r>
              <a:rPr lang="ru-RU" altLang="ru-RU" sz="2400" smtClean="0"/>
              <a:t>Если постоянные издержки каждой фирмы равны 0,5 то чему равна прибыль каждой фирмы?</a:t>
            </a:r>
          </a:p>
          <a:p>
            <a:pPr eaLnBrk="1" hangingPunct="1">
              <a:lnSpc>
                <a:spcPct val="80000"/>
              </a:lnSpc>
            </a:pPr>
            <a:r>
              <a:rPr lang="ru-RU" altLang="ru-RU" sz="2400" smtClean="0"/>
              <a:t>Что будет происходить на рынке в краткосрочном и в долгосрочном периоде?</a:t>
            </a:r>
          </a:p>
          <a:p>
            <a:pPr eaLnBrk="1" hangingPunct="1">
              <a:lnSpc>
                <a:spcPct val="80000"/>
              </a:lnSpc>
            </a:pPr>
            <a:endParaRPr lang="ru-RU" altLang="ru-RU" sz="2400" smtClean="0"/>
          </a:p>
          <a:p>
            <a:pPr eaLnBrk="1" hangingPunct="1">
              <a:lnSpc>
                <a:spcPct val="80000"/>
              </a:lnSpc>
            </a:pPr>
            <a:endParaRPr lang="ru-RU" altLang="ru-RU" sz="2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33155">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33155">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3315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33155">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331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p:txBody>
          <a:bodyPr/>
          <a:lstStyle/>
          <a:p>
            <a:pPr eaLnBrk="1" hangingPunct="1"/>
            <a:r>
              <a:rPr lang="ru-RU" altLang="ru-RU" sz="3200" smtClean="0"/>
              <a:t>Совершенная и монополистическая конкуренция в долгосрочном периоде</a:t>
            </a:r>
          </a:p>
        </p:txBody>
      </p:sp>
      <p:sp>
        <p:nvSpPr>
          <p:cNvPr id="41987" name="AutoShape 3"/>
          <p:cNvSpPr>
            <a:spLocks noChangeArrowheads="1"/>
          </p:cNvSpPr>
          <p:nvPr/>
        </p:nvSpPr>
        <p:spPr bwMode="auto">
          <a:xfrm>
            <a:off x="684213" y="1844675"/>
            <a:ext cx="1355725" cy="4098925"/>
          </a:xfrm>
          <a:prstGeom prst="can">
            <a:avLst>
              <a:gd name="adj" fmla="val 13703"/>
            </a:avLst>
          </a:prstGeom>
          <a:noFill/>
          <a:ln w="9525">
            <a:solidFill>
              <a:schemeClr val="tx1"/>
            </a:solidFill>
            <a:round/>
            <a:headEnd/>
            <a:tailEnd/>
          </a:ln>
        </p:spPr>
        <p:txBody>
          <a:bodyPr wrap="none" anchor="ctr"/>
          <a:lstStyle/>
          <a:p>
            <a:pPr eaLnBrk="1" hangingPunct="1"/>
            <a:endParaRPr lang="ru-RU" altLang="ru-RU"/>
          </a:p>
        </p:txBody>
      </p:sp>
      <p:sp>
        <p:nvSpPr>
          <p:cNvPr id="41988" name="AutoShape 4"/>
          <p:cNvSpPr>
            <a:spLocks noChangeArrowheads="1"/>
          </p:cNvSpPr>
          <p:nvPr/>
        </p:nvSpPr>
        <p:spPr bwMode="auto">
          <a:xfrm>
            <a:off x="711200" y="2492375"/>
            <a:ext cx="1301750" cy="3422650"/>
          </a:xfrm>
          <a:prstGeom prst="can">
            <a:avLst>
              <a:gd name="adj" fmla="val 17407"/>
            </a:avLst>
          </a:prstGeom>
          <a:solidFill>
            <a:schemeClr val="accent1"/>
          </a:solidFill>
          <a:ln w="9525">
            <a:solidFill>
              <a:schemeClr val="tx1"/>
            </a:solidFill>
            <a:round/>
            <a:headEnd/>
            <a:tailEnd/>
          </a:ln>
        </p:spPr>
        <p:txBody>
          <a:bodyPr wrap="none" anchor="ctr"/>
          <a:lstStyle/>
          <a:p>
            <a:pPr eaLnBrk="1" hangingPunct="1"/>
            <a:endParaRPr lang="ru-RU" altLang="ru-RU"/>
          </a:p>
        </p:txBody>
      </p:sp>
      <p:sp>
        <p:nvSpPr>
          <p:cNvPr id="41989" name="AutoShape 5"/>
          <p:cNvSpPr>
            <a:spLocks noChangeArrowheads="1"/>
          </p:cNvSpPr>
          <p:nvPr/>
        </p:nvSpPr>
        <p:spPr bwMode="auto">
          <a:xfrm>
            <a:off x="2771775" y="1844675"/>
            <a:ext cx="1355725" cy="4098925"/>
          </a:xfrm>
          <a:prstGeom prst="can">
            <a:avLst>
              <a:gd name="adj" fmla="val 13703"/>
            </a:avLst>
          </a:prstGeom>
          <a:noFill/>
          <a:ln w="9525">
            <a:solidFill>
              <a:schemeClr val="tx1"/>
            </a:solidFill>
            <a:round/>
            <a:headEnd/>
            <a:tailEnd/>
          </a:ln>
        </p:spPr>
        <p:txBody>
          <a:bodyPr wrap="none" anchor="ctr"/>
          <a:lstStyle/>
          <a:p>
            <a:pPr eaLnBrk="1" hangingPunct="1"/>
            <a:endParaRPr lang="ru-RU" altLang="ru-RU"/>
          </a:p>
        </p:txBody>
      </p:sp>
      <p:sp>
        <p:nvSpPr>
          <p:cNvPr id="41990" name="AutoShape 6"/>
          <p:cNvSpPr>
            <a:spLocks noChangeArrowheads="1"/>
          </p:cNvSpPr>
          <p:nvPr/>
        </p:nvSpPr>
        <p:spPr bwMode="auto">
          <a:xfrm>
            <a:off x="2798763" y="4005263"/>
            <a:ext cx="1301750" cy="1909762"/>
          </a:xfrm>
          <a:prstGeom prst="can">
            <a:avLst>
              <a:gd name="adj" fmla="val 16342"/>
            </a:avLst>
          </a:prstGeom>
          <a:solidFill>
            <a:schemeClr val="accent1"/>
          </a:solidFill>
          <a:ln w="9525">
            <a:solidFill>
              <a:schemeClr val="tx1"/>
            </a:solidFill>
            <a:round/>
            <a:headEnd/>
            <a:tailEnd/>
          </a:ln>
        </p:spPr>
        <p:txBody>
          <a:bodyPr wrap="none" anchor="ctr"/>
          <a:lstStyle/>
          <a:p>
            <a:pPr eaLnBrk="1" hangingPunct="1"/>
            <a:endParaRPr lang="ru-RU" altLang="ru-RU"/>
          </a:p>
        </p:txBody>
      </p:sp>
      <p:sp>
        <p:nvSpPr>
          <p:cNvPr id="41991" name="AutoShape 7"/>
          <p:cNvSpPr>
            <a:spLocks noChangeArrowheads="1"/>
          </p:cNvSpPr>
          <p:nvPr/>
        </p:nvSpPr>
        <p:spPr bwMode="auto">
          <a:xfrm>
            <a:off x="4859338" y="1844675"/>
            <a:ext cx="1355725" cy="4098925"/>
          </a:xfrm>
          <a:prstGeom prst="can">
            <a:avLst>
              <a:gd name="adj" fmla="val 13703"/>
            </a:avLst>
          </a:prstGeom>
          <a:noFill/>
          <a:ln w="9525">
            <a:solidFill>
              <a:schemeClr val="tx1"/>
            </a:solidFill>
            <a:round/>
            <a:headEnd/>
            <a:tailEnd/>
          </a:ln>
        </p:spPr>
        <p:txBody>
          <a:bodyPr wrap="none" anchor="ctr"/>
          <a:lstStyle/>
          <a:p>
            <a:pPr eaLnBrk="1" hangingPunct="1"/>
            <a:endParaRPr lang="ru-RU" altLang="ru-RU"/>
          </a:p>
        </p:txBody>
      </p:sp>
      <p:sp>
        <p:nvSpPr>
          <p:cNvPr id="41992" name="AutoShape 8"/>
          <p:cNvSpPr>
            <a:spLocks noChangeArrowheads="1"/>
          </p:cNvSpPr>
          <p:nvPr/>
        </p:nvSpPr>
        <p:spPr bwMode="auto">
          <a:xfrm>
            <a:off x="4886325" y="3181350"/>
            <a:ext cx="1301750" cy="2733675"/>
          </a:xfrm>
          <a:prstGeom prst="can">
            <a:avLst>
              <a:gd name="adj" fmla="val 13903"/>
            </a:avLst>
          </a:prstGeom>
          <a:solidFill>
            <a:schemeClr val="accent1"/>
          </a:solidFill>
          <a:ln w="9525">
            <a:solidFill>
              <a:schemeClr val="tx1"/>
            </a:solidFill>
            <a:round/>
            <a:headEnd/>
            <a:tailEnd/>
          </a:ln>
        </p:spPr>
        <p:txBody>
          <a:bodyPr wrap="none" anchor="ctr"/>
          <a:lstStyle/>
          <a:p>
            <a:pPr eaLnBrk="1" hangingPunct="1"/>
            <a:endParaRPr lang="ru-RU" altLang="ru-RU"/>
          </a:p>
        </p:txBody>
      </p:sp>
      <p:sp>
        <p:nvSpPr>
          <p:cNvPr id="41993" name="AutoShape 9"/>
          <p:cNvSpPr>
            <a:spLocks noChangeArrowheads="1"/>
          </p:cNvSpPr>
          <p:nvPr/>
        </p:nvSpPr>
        <p:spPr bwMode="auto">
          <a:xfrm>
            <a:off x="6948488" y="1844675"/>
            <a:ext cx="1355725" cy="4098925"/>
          </a:xfrm>
          <a:prstGeom prst="can">
            <a:avLst>
              <a:gd name="adj" fmla="val 13703"/>
            </a:avLst>
          </a:prstGeom>
          <a:noFill/>
          <a:ln w="9525">
            <a:solidFill>
              <a:schemeClr val="tx1"/>
            </a:solidFill>
            <a:round/>
            <a:headEnd/>
            <a:tailEnd/>
          </a:ln>
        </p:spPr>
        <p:txBody>
          <a:bodyPr wrap="none" anchor="ctr"/>
          <a:lstStyle/>
          <a:p>
            <a:pPr eaLnBrk="1" hangingPunct="1"/>
            <a:endParaRPr lang="ru-RU" altLang="ru-RU"/>
          </a:p>
        </p:txBody>
      </p:sp>
      <p:sp>
        <p:nvSpPr>
          <p:cNvPr id="41994" name="AutoShape 10"/>
          <p:cNvSpPr>
            <a:spLocks noChangeArrowheads="1"/>
          </p:cNvSpPr>
          <p:nvPr/>
        </p:nvSpPr>
        <p:spPr bwMode="auto">
          <a:xfrm>
            <a:off x="6975475" y="2852738"/>
            <a:ext cx="1301750" cy="3062287"/>
          </a:xfrm>
          <a:prstGeom prst="can">
            <a:avLst>
              <a:gd name="adj" fmla="val 15574"/>
            </a:avLst>
          </a:prstGeom>
          <a:solidFill>
            <a:schemeClr val="accent1"/>
          </a:solidFill>
          <a:ln w="9525">
            <a:solidFill>
              <a:schemeClr val="tx1"/>
            </a:solidFill>
            <a:round/>
            <a:headEnd/>
            <a:tailEnd/>
          </a:ln>
        </p:spPr>
        <p:txBody>
          <a:bodyPr wrap="none" anchor="ctr"/>
          <a:lstStyle/>
          <a:p>
            <a:pPr eaLnBrk="1" hangingPunct="1"/>
            <a:endParaRPr lang="ru-RU" altLang="ru-RU"/>
          </a:p>
        </p:txBody>
      </p:sp>
      <p:sp>
        <p:nvSpPr>
          <p:cNvPr id="41995" name="Line 11"/>
          <p:cNvSpPr>
            <a:spLocks noChangeShapeType="1"/>
          </p:cNvSpPr>
          <p:nvPr/>
        </p:nvSpPr>
        <p:spPr bwMode="auto">
          <a:xfrm>
            <a:off x="1979613" y="1989138"/>
            <a:ext cx="0" cy="576262"/>
          </a:xfrm>
          <a:prstGeom prst="line">
            <a:avLst/>
          </a:prstGeom>
          <a:noFill/>
          <a:ln w="28575">
            <a:solidFill>
              <a:schemeClr val="accent2"/>
            </a:solidFill>
            <a:round/>
            <a:headEnd type="triangle" w="med" len="med"/>
            <a:tailEnd type="triangle" w="med" len="med"/>
          </a:ln>
        </p:spPr>
        <p:txBody>
          <a:bodyPr/>
          <a:lstStyle/>
          <a:p>
            <a:endParaRPr lang="ru-RU"/>
          </a:p>
        </p:txBody>
      </p:sp>
      <p:sp>
        <p:nvSpPr>
          <p:cNvPr id="41996" name="Line 12"/>
          <p:cNvSpPr>
            <a:spLocks noChangeShapeType="1"/>
          </p:cNvSpPr>
          <p:nvPr/>
        </p:nvSpPr>
        <p:spPr bwMode="auto">
          <a:xfrm>
            <a:off x="8243888" y="1989138"/>
            <a:ext cx="0" cy="935037"/>
          </a:xfrm>
          <a:prstGeom prst="line">
            <a:avLst/>
          </a:prstGeom>
          <a:noFill/>
          <a:ln w="28575">
            <a:solidFill>
              <a:schemeClr val="accent2"/>
            </a:solidFill>
            <a:round/>
            <a:headEnd type="triangle" w="med" len="med"/>
            <a:tailEnd type="triangle" w="med" len="med"/>
          </a:ln>
        </p:spPr>
        <p:txBody>
          <a:bodyPr/>
          <a:lstStyle/>
          <a:p>
            <a:endParaRPr lang="ru-RU"/>
          </a:p>
        </p:txBody>
      </p:sp>
      <p:sp>
        <p:nvSpPr>
          <p:cNvPr id="41997" name="Line 13"/>
          <p:cNvSpPr>
            <a:spLocks noChangeShapeType="1"/>
          </p:cNvSpPr>
          <p:nvPr/>
        </p:nvSpPr>
        <p:spPr bwMode="auto">
          <a:xfrm>
            <a:off x="6156325" y="1989138"/>
            <a:ext cx="0" cy="1223962"/>
          </a:xfrm>
          <a:prstGeom prst="line">
            <a:avLst/>
          </a:prstGeom>
          <a:noFill/>
          <a:ln w="28575">
            <a:solidFill>
              <a:schemeClr val="accent2"/>
            </a:solidFill>
            <a:round/>
            <a:headEnd type="triangle" w="med" len="med"/>
            <a:tailEnd type="triangle" w="med" len="med"/>
          </a:ln>
        </p:spPr>
        <p:txBody>
          <a:bodyPr/>
          <a:lstStyle/>
          <a:p>
            <a:endParaRPr lang="ru-RU"/>
          </a:p>
        </p:txBody>
      </p:sp>
      <p:sp>
        <p:nvSpPr>
          <p:cNvPr id="41998" name="Line 14"/>
          <p:cNvSpPr>
            <a:spLocks noChangeShapeType="1"/>
          </p:cNvSpPr>
          <p:nvPr/>
        </p:nvSpPr>
        <p:spPr bwMode="auto">
          <a:xfrm>
            <a:off x="4067175" y="1989138"/>
            <a:ext cx="0" cy="2087562"/>
          </a:xfrm>
          <a:prstGeom prst="line">
            <a:avLst/>
          </a:prstGeom>
          <a:noFill/>
          <a:ln w="28575">
            <a:solidFill>
              <a:schemeClr val="accent2"/>
            </a:solidFill>
            <a:round/>
            <a:headEnd type="triangle" w="med" len="med"/>
            <a:tailEnd type="triangle" w="med" len="med"/>
          </a:ln>
        </p:spPr>
        <p:txBody>
          <a:bodyPr/>
          <a:lstStyle/>
          <a:p>
            <a:endParaRPr lang="ru-RU"/>
          </a:p>
        </p:txBody>
      </p:sp>
      <p:sp>
        <p:nvSpPr>
          <p:cNvPr id="41999" name="Line 15"/>
          <p:cNvSpPr>
            <a:spLocks noChangeShapeType="1"/>
          </p:cNvSpPr>
          <p:nvPr/>
        </p:nvSpPr>
        <p:spPr bwMode="auto">
          <a:xfrm>
            <a:off x="630238" y="2586038"/>
            <a:ext cx="7704137" cy="0"/>
          </a:xfrm>
          <a:prstGeom prst="line">
            <a:avLst/>
          </a:prstGeom>
          <a:noFill/>
          <a:ln w="9525">
            <a:solidFill>
              <a:schemeClr val="tx1"/>
            </a:solidFill>
            <a:round/>
            <a:headEnd/>
            <a:tailEnd/>
          </a:ln>
        </p:spPr>
        <p:txBody>
          <a:bodyPr/>
          <a:lstStyle/>
          <a:p>
            <a:endParaRPr lang="ru-RU"/>
          </a:p>
        </p:txBody>
      </p:sp>
      <p:sp>
        <p:nvSpPr>
          <p:cNvPr id="42000" name="Line 16"/>
          <p:cNvSpPr>
            <a:spLocks noChangeShapeType="1"/>
          </p:cNvSpPr>
          <p:nvPr/>
        </p:nvSpPr>
        <p:spPr bwMode="auto">
          <a:xfrm>
            <a:off x="619125" y="2952750"/>
            <a:ext cx="7704138" cy="0"/>
          </a:xfrm>
          <a:prstGeom prst="line">
            <a:avLst/>
          </a:prstGeom>
          <a:noFill/>
          <a:ln w="9525">
            <a:solidFill>
              <a:schemeClr val="tx1"/>
            </a:solidFill>
            <a:round/>
            <a:headEnd/>
            <a:tailEnd/>
          </a:ln>
        </p:spPr>
        <p:txBody>
          <a:bodyPr/>
          <a:lstStyle/>
          <a:p>
            <a:endParaRPr lang="ru-RU"/>
          </a:p>
        </p:txBody>
      </p:sp>
      <p:sp>
        <p:nvSpPr>
          <p:cNvPr id="42001" name="Line 17"/>
          <p:cNvSpPr>
            <a:spLocks noChangeShapeType="1"/>
          </p:cNvSpPr>
          <p:nvPr/>
        </p:nvSpPr>
        <p:spPr bwMode="auto">
          <a:xfrm>
            <a:off x="630238" y="4094163"/>
            <a:ext cx="7704137" cy="0"/>
          </a:xfrm>
          <a:prstGeom prst="line">
            <a:avLst/>
          </a:prstGeom>
          <a:noFill/>
          <a:ln w="9525">
            <a:solidFill>
              <a:schemeClr val="tx1"/>
            </a:solidFill>
            <a:round/>
            <a:headEnd/>
            <a:tailEnd/>
          </a:ln>
        </p:spPr>
        <p:txBody>
          <a:bodyPr/>
          <a:lstStyle/>
          <a:p>
            <a:endParaRPr lang="ru-RU"/>
          </a:p>
        </p:txBody>
      </p:sp>
      <p:sp>
        <p:nvSpPr>
          <p:cNvPr id="42002" name="Line 18"/>
          <p:cNvSpPr>
            <a:spLocks noChangeShapeType="1"/>
          </p:cNvSpPr>
          <p:nvPr/>
        </p:nvSpPr>
        <p:spPr bwMode="auto">
          <a:xfrm>
            <a:off x="631825" y="3265488"/>
            <a:ext cx="7704138" cy="0"/>
          </a:xfrm>
          <a:prstGeom prst="line">
            <a:avLst/>
          </a:prstGeom>
          <a:noFill/>
          <a:ln w="9525">
            <a:solidFill>
              <a:schemeClr val="tx1"/>
            </a:solidFill>
            <a:round/>
            <a:headEnd/>
            <a:tailEnd/>
          </a:ln>
        </p:spPr>
        <p:txBody>
          <a:bodyPr/>
          <a:lstStyle/>
          <a:p>
            <a:endParaRPr lang="ru-RU"/>
          </a:p>
        </p:txBody>
      </p:sp>
      <p:sp>
        <p:nvSpPr>
          <p:cNvPr id="42003" name="Rectangle 19"/>
          <p:cNvSpPr>
            <a:spLocks noChangeArrowheads="1"/>
          </p:cNvSpPr>
          <p:nvPr/>
        </p:nvSpPr>
        <p:spPr bwMode="auto">
          <a:xfrm>
            <a:off x="1187450" y="6165850"/>
            <a:ext cx="390525" cy="246063"/>
          </a:xfrm>
          <a:prstGeom prst="rect">
            <a:avLst/>
          </a:prstGeom>
          <a:solidFill>
            <a:srgbClr val="FFFFFF">
              <a:alpha val="0"/>
            </a:srgbClr>
          </a:solidFill>
          <a:ln w="9525">
            <a:noFill/>
            <a:miter lim="800000"/>
            <a:headEnd/>
            <a:tailEnd/>
          </a:ln>
        </p:spPr>
        <p:txBody>
          <a:bodyPr lIns="54864" tIns="27432" rIns="54864" bIns="27432"/>
          <a:lstStyle/>
          <a:p>
            <a:pPr eaLnBrk="1" hangingPunct="1"/>
            <a:r>
              <a:rPr lang="ru-RU" altLang="ru-RU" sz="1600"/>
              <a:t>А</a:t>
            </a:r>
            <a:endParaRPr lang="ru-RU" altLang="ru-RU" sz="1600" baseline="-25000"/>
          </a:p>
        </p:txBody>
      </p:sp>
      <p:sp>
        <p:nvSpPr>
          <p:cNvPr id="42004" name="Rectangle 20"/>
          <p:cNvSpPr>
            <a:spLocks noChangeArrowheads="1"/>
          </p:cNvSpPr>
          <p:nvPr/>
        </p:nvSpPr>
        <p:spPr bwMode="auto">
          <a:xfrm>
            <a:off x="3276600" y="6165850"/>
            <a:ext cx="390525" cy="246063"/>
          </a:xfrm>
          <a:prstGeom prst="rect">
            <a:avLst/>
          </a:prstGeom>
          <a:solidFill>
            <a:srgbClr val="FFFFFF">
              <a:alpha val="0"/>
            </a:srgbClr>
          </a:solidFill>
          <a:ln w="9525">
            <a:noFill/>
            <a:miter lim="800000"/>
            <a:headEnd/>
            <a:tailEnd/>
          </a:ln>
        </p:spPr>
        <p:txBody>
          <a:bodyPr lIns="54864" tIns="27432" rIns="54864" bIns="27432"/>
          <a:lstStyle/>
          <a:p>
            <a:pPr eaLnBrk="1" hangingPunct="1"/>
            <a:r>
              <a:rPr lang="ru-RU" altLang="ru-RU" sz="1600"/>
              <a:t>Б</a:t>
            </a:r>
            <a:endParaRPr lang="ru-RU" altLang="ru-RU" sz="1600" baseline="-25000"/>
          </a:p>
        </p:txBody>
      </p:sp>
      <p:sp>
        <p:nvSpPr>
          <p:cNvPr id="42005" name="Rectangle 21"/>
          <p:cNvSpPr>
            <a:spLocks noChangeArrowheads="1"/>
          </p:cNvSpPr>
          <p:nvPr/>
        </p:nvSpPr>
        <p:spPr bwMode="auto">
          <a:xfrm>
            <a:off x="5364163" y="6165850"/>
            <a:ext cx="390525" cy="246063"/>
          </a:xfrm>
          <a:prstGeom prst="rect">
            <a:avLst/>
          </a:prstGeom>
          <a:solidFill>
            <a:srgbClr val="FFFFFF">
              <a:alpha val="0"/>
            </a:srgbClr>
          </a:solidFill>
          <a:ln w="9525">
            <a:noFill/>
            <a:miter lim="800000"/>
            <a:headEnd/>
            <a:tailEnd/>
          </a:ln>
        </p:spPr>
        <p:txBody>
          <a:bodyPr lIns="54864" tIns="27432" rIns="54864" bIns="27432"/>
          <a:lstStyle/>
          <a:p>
            <a:pPr eaLnBrk="1" hangingPunct="1"/>
            <a:r>
              <a:rPr lang="ru-RU" altLang="ru-RU" sz="1600"/>
              <a:t>В</a:t>
            </a:r>
            <a:endParaRPr lang="ru-RU" altLang="ru-RU" sz="1600" baseline="-25000"/>
          </a:p>
        </p:txBody>
      </p:sp>
      <p:sp>
        <p:nvSpPr>
          <p:cNvPr id="42006" name="Rectangle 22"/>
          <p:cNvSpPr>
            <a:spLocks noChangeArrowheads="1"/>
          </p:cNvSpPr>
          <p:nvPr/>
        </p:nvSpPr>
        <p:spPr bwMode="auto">
          <a:xfrm>
            <a:off x="7451725" y="6165850"/>
            <a:ext cx="390525" cy="246063"/>
          </a:xfrm>
          <a:prstGeom prst="rect">
            <a:avLst/>
          </a:prstGeom>
          <a:solidFill>
            <a:srgbClr val="FFFFFF">
              <a:alpha val="0"/>
            </a:srgbClr>
          </a:solidFill>
          <a:ln w="9525">
            <a:noFill/>
            <a:miter lim="800000"/>
            <a:headEnd/>
            <a:tailEnd/>
          </a:ln>
        </p:spPr>
        <p:txBody>
          <a:bodyPr lIns="54864" tIns="27432" rIns="54864" bIns="27432"/>
          <a:lstStyle/>
          <a:p>
            <a:pPr eaLnBrk="1" hangingPunct="1"/>
            <a:r>
              <a:rPr lang="ru-RU" altLang="ru-RU" sz="1600"/>
              <a:t>Г</a:t>
            </a:r>
            <a:endParaRPr lang="ru-RU" altLang="ru-RU" sz="1600" baseline="-25000"/>
          </a:p>
        </p:txBody>
      </p:sp>
      <p:sp>
        <p:nvSpPr>
          <p:cNvPr id="436247" name="Line 23"/>
          <p:cNvSpPr>
            <a:spLocks noChangeShapeType="1"/>
          </p:cNvSpPr>
          <p:nvPr/>
        </p:nvSpPr>
        <p:spPr bwMode="auto">
          <a:xfrm>
            <a:off x="4284663" y="3284538"/>
            <a:ext cx="0" cy="792162"/>
          </a:xfrm>
          <a:prstGeom prst="line">
            <a:avLst/>
          </a:prstGeom>
          <a:noFill/>
          <a:ln w="57150">
            <a:solidFill>
              <a:srgbClr val="FF0000"/>
            </a:solidFill>
            <a:round/>
            <a:headEnd type="triangle" w="med" len="med"/>
            <a:tailEnd type="triangle" w="med" len="med"/>
          </a:ln>
        </p:spPr>
        <p:txBody>
          <a:bodyPr/>
          <a:lstStyle/>
          <a:p>
            <a:endParaRPr lang="ru-RU"/>
          </a:p>
        </p:txBody>
      </p:sp>
      <p:sp>
        <p:nvSpPr>
          <p:cNvPr id="436248" name="AutoShape 24"/>
          <p:cNvSpPr>
            <a:spLocks noChangeArrowheads="1"/>
          </p:cNvSpPr>
          <p:nvPr/>
        </p:nvSpPr>
        <p:spPr bwMode="auto">
          <a:xfrm rot="5400000" flipH="1">
            <a:off x="2267744" y="4725194"/>
            <a:ext cx="360363" cy="1368425"/>
          </a:xfrm>
          <a:prstGeom prst="can">
            <a:avLst>
              <a:gd name="adj" fmla="val 94934"/>
            </a:avLst>
          </a:prstGeom>
          <a:solidFill>
            <a:schemeClr val="accent1">
              <a:alpha val="61176"/>
            </a:schemeClr>
          </a:solidFill>
          <a:ln w="9525">
            <a:solidFill>
              <a:schemeClr val="tx1"/>
            </a:solidFill>
            <a:round/>
            <a:headEnd/>
            <a:tailEnd/>
          </a:ln>
        </p:spPr>
        <p:txBody>
          <a:bodyPr wrap="none" anchor="ctr"/>
          <a:lstStyle/>
          <a:p>
            <a:pPr eaLnBrk="1" hangingPunct="1"/>
            <a:endParaRPr lang="ru-RU" altLang="ru-RU"/>
          </a:p>
        </p:txBody>
      </p:sp>
      <p:sp>
        <p:nvSpPr>
          <p:cNvPr id="436249" name="AutoShape 25"/>
          <p:cNvSpPr>
            <a:spLocks noChangeArrowheads="1"/>
          </p:cNvSpPr>
          <p:nvPr/>
        </p:nvSpPr>
        <p:spPr bwMode="auto">
          <a:xfrm rot="5400000" flipH="1">
            <a:off x="4355306" y="4725194"/>
            <a:ext cx="360363" cy="1368425"/>
          </a:xfrm>
          <a:prstGeom prst="can">
            <a:avLst>
              <a:gd name="adj" fmla="val 94934"/>
            </a:avLst>
          </a:prstGeom>
          <a:solidFill>
            <a:schemeClr val="accent1">
              <a:alpha val="61176"/>
            </a:schemeClr>
          </a:solidFill>
          <a:ln w="9525">
            <a:solidFill>
              <a:schemeClr val="tx1"/>
            </a:solidFill>
            <a:round/>
            <a:headEnd/>
            <a:tailEnd/>
          </a:ln>
        </p:spPr>
        <p:txBody>
          <a:bodyPr wrap="none" anchor="ctr"/>
          <a:lstStyle/>
          <a:p>
            <a:pPr eaLnBrk="1" hangingPunct="1"/>
            <a:endParaRPr lang="ru-RU" altLang="ru-RU"/>
          </a:p>
        </p:txBody>
      </p:sp>
      <p:sp>
        <p:nvSpPr>
          <p:cNvPr id="436250" name="AutoShape 26"/>
          <p:cNvSpPr>
            <a:spLocks noChangeArrowheads="1"/>
          </p:cNvSpPr>
          <p:nvPr/>
        </p:nvSpPr>
        <p:spPr bwMode="auto">
          <a:xfrm rot="5400000" flipH="1">
            <a:off x="6444456" y="4725194"/>
            <a:ext cx="360363" cy="1368425"/>
          </a:xfrm>
          <a:prstGeom prst="can">
            <a:avLst>
              <a:gd name="adj" fmla="val 94934"/>
            </a:avLst>
          </a:prstGeom>
          <a:solidFill>
            <a:schemeClr val="accent1">
              <a:alpha val="61176"/>
            </a:schemeClr>
          </a:solidFill>
          <a:ln w="9525">
            <a:solidFill>
              <a:schemeClr val="tx1"/>
            </a:solidFill>
            <a:round/>
            <a:headEnd/>
            <a:tailEnd/>
          </a:ln>
        </p:spPr>
        <p:txBody>
          <a:bodyPr wrap="none" anchor="ctr"/>
          <a:lstStyle/>
          <a:p>
            <a:pPr eaLnBrk="1" hangingPunct="1"/>
            <a:endParaRPr lang="ru-RU" alt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6247"/>
                                        </p:tgtEl>
                                        <p:attrNameLst>
                                          <p:attrName>style.visibility</p:attrName>
                                        </p:attrNameLst>
                                      </p:cBhvr>
                                      <p:to>
                                        <p:strVal val="visible"/>
                                      </p:to>
                                    </p:set>
                                  </p:childTnLst>
                                </p:cTn>
                              </p:par>
                              <p:par>
                                <p:cTn id="7" presetID="35" presetClass="emph" presetSubtype="0" repeatCount="indefinite" fill="hold" grpId="1" nodeType="withEffect">
                                  <p:stCondLst>
                                    <p:cond delay="0"/>
                                  </p:stCondLst>
                                  <p:childTnLst>
                                    <p:anim calcmode="discrete" valueType="str">
                                      <p:cBhvr>
                                        <p:cTn id="8" dur="1000" fill="hold"/>
                                        <p:tgtEl>
                                          <p:spTgt spid="436247"/>
                                        </p:tgtEl>
                                        <p:attrNameLst>
                                          <p:attrName>style.visibility</p:attrName>
                                        </p:attrNameLst>
                                      </p:cBhvr>
                                      <p:tavLst>
                                        <p:tav tm="0">
                                          <p:val>
                                            <p:strVal val="hidden"/>
                                          </p:val>
                                        </p:tav>
                                        <p:tav tm="50000">
                                          <p:val>
                                            <p:strVal val="visible"/>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3624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3624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362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6247" grpId="0" animBg="1"/>
      <p:bldP spid="436247" grpId="1" animBg="1"/>
      <p:bldP spid="436248" grpId="0" animBg="1"/>
      <p:bldP spid="436249" grpId="0" animBg="1"/>
      <p:bldP spid="43625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234" name="Group 42"/>
          <p:cNvGraphicFramePr>
            <a:graphicFrameLocks noGrp="1"/>
          </p:cNvGraphicFramePr>
          <p:nvPr/>
        </p:nvGraphicFramePr>
        <p:xfrm>
          <a:off x="0" y="214313"/>
          <a:ext cx="9144000" cy="6467477"/>
        </p:xfrm>
        <a:graphic>
          <a:graphicData uri="http://schemas.openxmlformats.org/drawingml/2006/table">
            <a:tbl>
              <a:tblPr/>
              <a:tblGrid>
                <a:gridCol w="1836738"/>
                <a:gridCol w="1703387"/>
                <a:gridCol w="1827213"/>
                <a:gridCol w="1808162"/>
                <a:gridCol w="1968500"/>
              </a:tblGrid>
              <a:tr h="1293813">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b="0" i="0" u="none" strike="noStrike" cap="none" normalizeH="0" baseline="0" smtClean="0">
                          <a:ln>
                            <a:noFill/>
                          </a:ln>
                          <a:solidFill>
                            <a:srgbClr val="00004A"/>
                          </a:solidFill>
                          <a:effectLst/>
                          <a:latin typeface="Arial" panose="020B0604020202020204" pitchFamily="34" charset="0"/>
                          <a:cs typeface="Arial" panose="020B0604020202020204" pitchFamily="34" charset="0"/>
                        </a:rPr>
                        <a:t>Показатель</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b="0" i="0" u="none" strike="noStrike" cap="none" normalizeH="0" baseline="0" smtClean="0">
                          <a:ln>
                            <a:noFill/>
                          </a:ln>
                          <a:solidFill>
                            <a:srgbClr val="00004A"/>
                          </a:solidFill>
                          <a:effectLst/>
                          <a:latin typeface="Arial" panose="020B0604020202020204" pitchFamily="34" charset="0"/>
                          <a:cs typeface="Arial" panose="020B0604020202020204" pitchFamily="34" charset="0"/>
                        </a:rPr>
                        <a:t>Совершенная конкуренции</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indent="6350"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6350" algn="ctr" defTabSz="914400" rtl="0" eaLnBrk="1" fontAlgn="base" latinLnBrk="0" hangingPunct="1">
                        <a:lnSpc>
                          <a:spcPct val="115000"/>
                        </a:lnSpc>
                        <a:spcBef>
                          <a:spcPct val="0"/>
                        </a:spcBef>
                        <a:spcAft>
                          <a:spcPct val="0"/>
                        </a:spcAft>
                        <a:buClrTx/>
                        <a:buSzTx/>
                        <a:buFontTx/>
                        <a:buNone/>
                        <a:tabLst/>
                      </a:pPr>
                      <a:r>
                        <a:rPr kumimoji="0" lang="ru-RU" altLang="ru-RU" sz="1800" b="0" i="0" u="none" strike="noStrike" cap="none" normalizeH="0" baseline="0" smtClean="0">
                          <a:ln>
                            <a:noFill/>
                          </a:ln>
                          <a:solidFill>
                            <a:srgbClr val="00004A"/>
                          </a:solidFill>
                          <a:effectLst/>
                          <a:latin typeface="Arial" panose="020B0604020202020204" pitchFamily="34" charset="0"/>
                          <a:cs typeface="Arial" panose="020B0604020202020204" pitchFamily="34" charset="0"/>
                        </a:rPr>
                        <a:t>Монополис-</a:t>
                      </a:r>
                    </a:p>
                    <a:p>
                      <a:pPr marL="0" marR="0" lvl="0" indent="6350" algn="ctr" defTabSz="914400" rtl="0" eaLnBrk="1" fontAlgn="base" latinLnBrk="0" hangingPunct="1">
                        <a:lnSpc>
                          <a:spcPct val="115000"/>
                        </a:lnSpc>
                        <a:spcBef>
                          <a:spcPct val="0"/>
                        </a:spcBef>
                        <a:spcAft>
                          <a:spcPct val="0"/>
                        </a:spcAft>
                        <a:buClrTx/>
                        <a:buSzTx/>
                        <a:buFontTx/>
                        <a:buNone/>
                        <a:tabLst/>
                      </a:pPr>
                      <a:r>
                        <a:rPr kumimoji="0" lang="ru-RU" altLang="ru-RU" sz="1800" b="0" i="0" u="none" strike="noStrike" cap="none" normalizeH="0" baseline="0" smtClean="0">
                          <a:ln>
                            <a:noFill/>
                          </a:ln>
                          <a:solidFill>
                            <a:srgbClr val="00004A"/>
                          </a:solidFill>
                          <a:effectLst/>
                          <a:latin typeface="Arial" panose="020B0604020202020204" pitchFamily="34" charset="0"/>
                          <a:cs typeface="Arial" panose="020B0604020202020204" pitchFamily="34" charset="0"/>
                        </a:rPr>
                        <a:t>тическая конкуренция</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b="0" i="0" u="none" strike="noStrike" cap="none" normalizeH="0" baseline="0" smtClean="0">
                          <a:ln>
                            <a:noFill/>
                          </a:ln>
                          <a:solidFill>
                            <a:srgbClr val="00004A"/>
                          </a:solidFill>
                          <a:effectLst/>
                          <a:latin typeface="Arial" panose="020B0604020202020204" pitchFamily="34" charset="0"/>
                          <a:cs typeface="Arial" panose="020B0604020202020204" pitchFamily="34" charset="0"/>
                        </a:rPr>
                        <a:t>Олигополия</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indent="7938"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7938" algn="ctr" defTabSz="914400" rtl="0" eaLnBrk="1" fontAlgn="base" latinLnBrk="0" hangingPunct="1">
                        <a:lnSpc>
                          <a:spcPct val="115000"/>
                        </a:lnSpc>
                        <a:spcBef>
                          <a:spcPct val="0"/>
                        </a:spcBef>
                        <a:spcAft>
                          <a:spcPct val="0"/>
                        </a:spcAft>
                        <a:buClrTx/>
                        <a:buSzTx/>
                        <a:buFontTx/>
                        <a:buNone/>
                        <a:tabLst/>
                      </a:pPr>
                      <a:r>
                        <a:rPr kumimoji="0" lang="ru-RU" altLang="ru-RU" sz="1800" b="0" i="0" u="none" strike="noStrike" cap="none" normalizeH="0" baseline="0" smtClean="0">
                          <a:ln>
                            <a:noFill/>
                          </a:ln>
                          <a:solidFill>
                            <a:srgbClr val="00004A"/>
                          </a:solidFill>
                          <a:effectLst/>
                          <a:latin typeface="Arial" panose="020B0604020202020204" pitchFamily="34" charset="0"/>
                          <a:cs typeface="Arial" panose="020B0604020202020204" pitchFamily="34" charset="0"/>
                        </a:rPr>
                        <a:t>Чистая монополия</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965200">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b="0" i="0" u="none" strike="noStrike" cap="none" normalizeH="0" baseline="0" smtClean="0">
                          <a:ln>
                            <a:noFill/>
                          </a:ln>
                          <a:solidFill>
                            <a:srgbClr val="00004A"/>
                          </a:solidFill>
                          <a:effectLst/>
                          <a:latin typeface="Arial" panose="020B0604020202020204" pitchFamily="34" charset="0"/>
                          <a:cs typeface="Arial" panose="020B0604020202020204" pitchFamily="34" charset="0"/>
                        </a:rPr>
                        <a:t>Количество фирм на рынке</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b="0" i="0" u="none" strike="noStrike" cap="none" normalizeH="0" baseline="0" smtClean="0">
                          <a:ln>
                            <a:noFill/>
                          </a:ln>
                          <a:solidFill>
                            <a:srgbClr val="00004A"/>
                          </a:solidFill>
                          <a:effectLst/>
                          <a:latin typeface="Arial" panose="020B0604020202020204" pitchFamily="34" charset="0"/>
                          <a:cs typeface="Arial" panose="020B0604020202020204" pitchFamily="34" charset="0"/>
                        </a:rPr>
                        <a:t>Множество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indent="6350"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6350" algn="ctr" defTabSz="914400" rtl="0" eaLnBrk="1" fontAlgn="base" latinLnBrk="0" hangingPunct="1">
                        <a:lnSpc>
                          <a:spcPct val="115000"/>
                        </a:lnSpc>
                        <a:spcBef>
                          <a:spcPct val="0"/>
                        </a:spcBef>
                        <a:spcAft>
                          <a:spcPct val="0"/>
                        </a:spcAft>
                        <a:buClrTx/>
                        <a:buSzTx/>
                        <a:buFontTx/>
                        <a:buNone/>
                        <a:tabLst/>
                      </a:pPr>
                      <a:r>
                        <a:rPr kumimoji="0" lang="ru-RU" altLang="ru-RU" sz="1800" b="0" i="0" u="none" strike="noStrike" cap="none" normalizeH="0" baseline="0" smtClean="0">
                          <a:ln>
                            <a:noFill/>
                          </a:ln>
                          <a:solidFill>
                            <a:srgbClr val="00004A"/>
                          </a:solidFill>
                          <a:effectLst/>
                          <a:latin typeface="Arial" panose="020B0604020202020204" pitchFamily="34" charset="0"/>
                          <a:cs typeface="Arial" panose="020B0604020202020204" pitchFamily="34" charset="0"/>
                        </a:rPr>
                        <a:t>Множество</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b="0" i="0" u="none" strike="noStrike" cap="none" normalizeH="0" baseline="0" smtClean="0">
                          <a:ln>
                            <a:noFill/>
                          </a:ln>
                          <a:solidFill>
                            <a:srgbClr val="00004A"/>
                          </a:solidFill>
                          <a:effectLst/>
                          <a:latin typeface="Arial" panose="020B0604020202020204" pitchFamily="34" charset="0"/>
                          <a:cs typeface="Arial" panose="020B0604020202020204" pitchFamily="34" charset="0"/>
                        </a:rPr>
                        <a:t>Несколько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indent="7938"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7938" algn="ctr" defTabSz="914400" rtl="0" eaLnBrk="1" fontAlgn="base" latinLnBrk="0" hangingPunct="1">
                        <a:lnSpc>
                          <a:spcPct val="115000"/>
                        </a:lnSpc>
                        <a:spcBef>
                          <a:spcPct val="0"/>
                        </a:spcBef>
                        <a:spcAft>
                          <a:spcPct val="0"/>
                        </a:spcAft>
                        <a:buClrTx/>
                        <a:buSzTx/>
                        <a:buFontTx/>
                        <a:buNone/>
                        <a:tabLst/>
                      </a:pPr>
                      <a:r>
                        <a:rPr kumimoji="0" lang="ru-RU" altLang="ru-RU" sz="1800" b="0" i="0" u="none" strike="noStrike" cap="none" normalizeH="0" baseline="0" smtClean="0">
                          <a:ln>
                            <a:noFill/>
                          </a:ln>
                          <a:solidFill>
                            <a:srgbClr val="00004A"/>
                          </a:solidFill>
                          <a:effectLst/>
                          <a:latin typeface="Arial" panose="020B0604020202020204" pitchFamily="34" charset="0"/>
                          <a:cs typeface="Arial" panose="020B0604020202020204" pitchFamily="34" charset="0"/>
                        </a:rPr>
                        <a:t>Одна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655763">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b="0" i="0" u="none" strike="noStrike" cap="none" normalizeH="0" baseline="0" smtClean="0">
                          <a:ln>
                            <a:noFill/>
                          </a:ln>
                          <a:solidFill>
                            <a:srgbClr val="00004A"/>
                          </a:solidFill>
                          <a:effectLst/>
                          <a:latin typeface="Arial" panose="020B0604020202020204" pitchFamily="34" charset="0"/>
                          <a:cs typeface="Arial" panose="020B0604020202020204" pitchFamily="34" charset="0"/>
                        </a:rPr>
                        <a:t>Тип продукта</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b="0" i="0" u="none" strike="noStrike" cap="none" normalizeH="0" baseline="0" smtClean="0">
                          <a:ln>
                            <a:noFill/>
                          </a:ln>
                          <a:solidFill>
                            <a:srgbClr val="00004A"/>
                          </a:solidFill>
                          <a:effectLst/>
                          <a:latin typeface="Arial" panose="020B0604020202020204" pitchFamily="34" charset="0"/>
                          <a:cs typeface="Arial" panose="020B0604020202020204" pitchFamily="34" charset="0"/>
                        </a:rPr>
                        <a:t>Стандар</a:t>
                      </a:r>
                    </a:p>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b="0" i="0" u="none" strike="noStrike" cap="none" normalizeH="0" baseline="0" smtClean="0">
                          <a:ln>
                            <a:noFill/>
                          </a:ln>
                          <a:solidFill>
                            <a:srgbClr val="00004A"/>
                          </a:solidFill>
                          <a:effectLst/>
                          <a:latin typeface="Arial" panose="020B0604020202020204" pitchFamily="34" charset="0"/>
                          <a:cs typeface="Arial" panose="020B0604020202020204" pitchFamily="34" charset="0"/>
                        </a:rPr>
                        <a:t>тизиро</a:t>
                      </a:r>
                    </a:p>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b="0" i="0" u="none" strike="noStrike" cap="none" normalizeH="0" baseline="0" smtClean="0">
                          <a:ln>
                            <a:noFill/>
                          </a:ln>
                          <a:solidFill>
                            <a:srgbClr val="00004A"/>
                          </a:solidFill>
                          <a:effectLst/>
                          <a:latin typeface="Arial" panose="020B0604020202020204" pitchFamily="34" charset="0"/>
                          <a:cs typeface="Arial" panose="020B0604020202020204" pitchFamily="34" charset="0"/>
                        </a:rPr>
                        <a:t>ванный</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indent="6350"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6350" algn="ctr" defTabSz="914400" rtl="0" eaLnBrk="1" fontAlgn="base" latinLnBrk="0" hangingPunct="1">
                        <a:lnSpc>
                          <a:spcPct val="115000"/>
                        </a:lnSpc>
                        <a:spcBef>
                          <a:spcPct val="0"/>
                        </a:spcBef>
                        <a:spcAft>
                          <a:spcPct val="0"/>
                        </a:spcAft>
                        <a:buClrTx/>
                        <a:buSzTx/>
                        <a:buFontTx/>
                        <a:buNone/>
                        <a:tabLst/>
                      </a:pPr>
                      <a:r>
                        <a:rPr kumimoji="0" lang="ru-RU" altLang="ru-RU" sz="1800" b="0" i="0" u="none" strike="noStrike" cap="none" normalizeH="0" baseline="0" smtClean="0">
                          <a:ln>
                            <a:noFill/>
                          </a:ln>
                          <a:solidFill>
                            <a:srgbClr val="00004A"/>
                          </a:solidFill>
                          <a:effectLst/>
                          <a:latin typeface="Arial" panose="020B0604020202020204" pitchFamily="34" charset="0"/>
                          <a:cs typeface="Arial" panose="020B0604020202020204" pitchFamily="34" charset="0"/>
                        </a:rPr>
                        <a:t>Дифференци-</a:t>
                      </a:r>
                    </a:p>
                    <a:p>
                      <a:pPr marL="0" marR="0" lvl="0" indent="6350" algn="ctr" defTabSz="914400" rtl="0" eaLnBrk="1" fontAlgn="base" latinLnBrk="0" hangingPunct="1">
                        <a:lnSpc>
                          <a:spcPct val="115000"/>
                        </a:lnSpc>
                        <a:spcBef>
                          <a:spcPct val="0"/>
                        </a:spcBef>
                        <a:spcAft>
                          <a:spcPct val="0"/>
                        </a:spcAft>
                        <a:buClrTx/>
                        <a:buSzTx/>
                        <a:buFontTx/>
                        <a:buNone/>
                        <a:tabLst/>
                      </a:pPr>
                      <a:r>
                        <a:rPr kumimoji="0" lang="ru-RU" altLang="ru-RU" sz="1800" b="0" i="0" u="none" strike="noStrike" cap="none" normalizeH="0" baseline="0" smtClean="0">
                          <a:ln>
                            <a:noFill/>
                          </a:ln>
                          <a:solidFill>
                            <a:srgbClr val="00004A"/>
                          </a:solidFill>
                          <a:effectLst/>
                          <a:latin typeface="Arial" panose="020B0604020202020204" pitchFamily="34" charset="0"/>
                          <a:cs typeface="Arial" panose="020B0604020202020204" pitchFamily="34" charset="0"/>
                        </a:rPr>
                        <a:t>рованный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b="0" i="0" u="none" strike="noStrike" cap="none" normalizeH="0" baseline="0" smtClean="0">
                          <a:ln>
                            <a:noFill/>
                          </a:ln>
                          <a:solidFill>
                            <a:srgbClr val="00004A"/>
                          </a:solidFill>
                          <a:effectLst/>
                          <a:latin typeface="Arial" panose="020B0604020202020204" pitchFamily="34" charset="0"/>
                          <a:cs typeface="Arial" panose="020B0604020202020204" pitchFamily="34" charset="0"/>
                        </a:rPr>
                        <a:t>Стандартизированный или дифференцированный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indent="7938"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7938" algn="ctr" defTabSz="914400" rtl="0" eaLnBrk="1" fontAlgn="base" latinLnBrk="0" hangingPunct="1">
                        <a:lnSpc>
                          <a:spcPct val="115000"/>
                        </a:lnSpc>
                        <a:spcBef>
                          <a:spcPct val="0"/>
                        </a:spcBef>
                        <a:spcAft>
                          <a:spcPct val="0"/>
                        </a:spcAft>
                        <a:buClrTx/>
                        <a:buSzTx/>
                        <a:buFontTx/>
                        <a:buNone/>
                        <a:tabLst/>
                      </a:pPr>
                      <a:r>
                        <a:rPr kumimoji="0" lang="ru-RU" altLang="ru-RU" sz="1800" b="0" i="0" u="none" strike="noStrike" cap="none" normalizeH="0" baseline="0" smtClean="0">
                          <a:ln>
                            <a:noFill/>
                          </a:ln>
                          <a:solidFill>
                            <a:srgbClr val="00004A"/>
                          </a:solidFill>
                          <a:effectLst/>
                          <a:latin typeface="Arial" panose="020B0604020202020204" pitchFamily="34" charset="0"/>
                          <a:cs typeface="Arial" panose="020B0604020202020204" pitchFamily="34" charset="0"/>
                        </a:rPr>
                        <a:t>Уникаль</a:t>
                      </a:r>
                    </a:p>
                    <a:p>
                      <a:pPr marL="0" marR="0" lvl="0" indent="7938" algn="ctr" defTabSz="914400" rtl="0" eaLnBrk="1" fontAlgn="base" latinLnBrk="0" hangingPunct="1">
                        <a:lnSpc>
                          <a:spcPct val="115000"/>
                        </a:lnSpc>
                        <a:spcBef>
                          <a:spcPct val="0"/>
                        </a:spcBef>
                        <a:spcAft>
                          <a:spcPct val="0"/>
                        </a:spcAft>
                        <a:buClrTx/>
                        <a:buSzTx/>
                        <a:buFontTx/>
                        <a:buNone/>
                        <a:tabLst/>
                      </a:pPr>
                      <a:r>
                        <a:rPr kumimoji="0" lang="ru-RU" altLang="ru-RU" sz="1800" b="0" i="0" u="none" strike="noStrike" cap="none" normalizeH="0" baseline="0" smtClean="0">
                          <a:ln>
                            <a:noFill/>
                          </a:ln>
                          <a:solidFill>
                            <a:srgbClr val="00004A"/>
                          </a:solidFill>
                          <a:effectLst/>
                          <a:latin typeface="Arial" panose="020B0604020202020204" pitchFamily="34" charset="0"/>
                          <a:cs typeface="Arial" panose="020B0604020202020204" pitchFamily="34" charset="0"/>
                        </a:rPr>
                        <a:t>ный</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093788">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b="0" i="0" u="none" strike="noStrike" cap="none" normalizeH="0" baseline="0" smtClean="0">
                          <a:ln>
                            <a:noFill/>
                          </a:ln>
                          <a:solidFill>
                            <a:srgbClr val="00004A"/>
                          </a:solidFill>
                          <a:effectLst/>
                          <a:latin typeface="Arial" panose="020B0604020202020204" pitchFamily="34" charset="0"/>
                          <a:cs typeface="Arial" panose="020B0604020202020204" pitchFamily="34" charset="0"/>
                        </a:rPr>
                        <a:t>Сложность входа в отрасль</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b="0" i="0" u="none" strike="noStrike" cap="none" normalizeH="0" baseline="0" smtClean="0">
                          <a:ln>
                            <a:noFill/>
                          </a:ln>
                          <a:solidFill>
                            <a:srgbClr val="00004A"/>
                          </a:solidFill>
                          <a:effectLst/>
                          <a:latin typeface="Arial" panose="020B0604020202020204" pitchFamily="34" charset="0"/>
                          <a:cs typeface="Arial" panose="020B0604020202020204" pitchFamily="34" charset="0"/>
                        </a:rPr>
                        <a:t>Барьеров нет</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indent="6350"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6350" algn="ctr" defTabSz="914400" rtl="0" eaLnBrk="1" fontAlgn="base" latinLnBrk="0" hangingPunct="1">
                        <a:lnSpc>
                          <a:spcPct val="115000"/>
                        </a:lnSpc>
                        <a:spcBef>
                          <a:spcPct val="0"/>
                        </a:spcBef>
                        <a:spcAft>
                          <a:spcPct val="0"/>
                        </a:spcAft>
                        <a:buClrTx/>
                        <a:buSzTx/>
                        <a:buFontTx/>
                        <a:buNone/>
                        <a:tabLst/>
                      </a:pPr>
                      <a:r>
                        <a:rPr kumimoji="0" lang="ru-RU" altLang="ru-RU" sz="1800" b="0" i="0" u="none" strike="noStrike" cap="none" normalizeH="0" baseline="0" smtClean="0">
                          <a:ln>
                            <a:noFill/>
                          </a:ln>
                          <a:solidFill>
                            <a:srgbClr val="00004A"/>
                          </a:solidFill>
                          <a:effectLst/>
                          <a:latin typeface="Arial" panose="020B0604020202020204" pitchFamily="34" charset="0"/>
                          <a:cs typeface="Arial" panose="020B0604020202020204" pitchFamily="34" charset="0"/>
                        </a:rPr>
                        <a:t>Относите</a:t>
                      </a:r>
                    </a:p>
                    <a:p>
                      <a:pPr marL="0" marR="0" lvl="0" indent="6350" algn="ctr" defTabSz="914400" rtl="0" eaLnBrk="1" fontAlgn="base" latinLnBrk="0" hangingPunct="1">
                        <a:lnSpc>
                          <a:spcPct val="115000"/>
                        </a:lnSpc>
                        <a:spcBef>
                          <a:spcPct val="0"/>
                        </a:spcBef>
                        <a:spcAft>
                          <a:spcPct val="0"/>
                        </a:spcAft>
                        <a:buClrTx/>
                        <a:buSzTx/>
                        <a:buFontTx/>
                        <a:buNone/>
                        <a:tabLst/>
                      </a:pPr>
                      <a:r>
                        <a:rPr kumimoji="0" lang="ru-RU" altLang="ru-RU" sz="1800" b="0" i="0" u="none" strike="noStrike" cap="none" normalizeH="0" baseline="0" smtClean="0">
                          <a:ln>
                            <a:noFill/>
                          </a:ln>
                          <a:solidFill>
                            <a:srgbClr val="00004A"/>
                          </a:solidFill>
                          <a:effectLst/>
                          <a:latin typeface="Arial" panose="020B0604020202020204" pitchFamily="34" charset="0"/>
                          <a:cs typeface="Arial" panose="020B0604020202020204" pitchFamily="34" charset="0"/>
                        </a:rPr>
                        <a:t>льно легкий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b="0" i="0" u="none" strike="noStrike" cap="none" normalizeH="0" baseline="0" smtClean="0">
                          <a:ln>
                            <a:noFill/>
                          </a:ln>
                          <a:solidFill>
                            <a:srgbClr val="00004A"/>
                          </a:solidFill>
                          <a:effectLst/>
                          <a:latin typeface="Arial" panose="020B0604020202020204" pitchFamily="34" charset="0"/>
                          <a:cs typeface="Arial" panose="020B0604020202020204" pitchFamily="34" charset="0"/>
                        </a:rPr>
                        <a:t>Сложный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indent="7938"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7938" algn="ctr" defTabSz="914400" rtl="0" eaLnBrk="1" fontAlgn="base" latinLnBrk="0" hangingPunct="1">
                        <a:lnSpc>
                          <a:spcPct val="115000"/>
                        </a:lnSpc>
                        <a:spcBef>
                          <a:spcPct val="0"/>
                        </a:spcBef>
                        <a:spcAft>
                          <a:spcPct val="0"/>
                        </a:spcAft>
                        <a:buClrTx/>
                        <a:buSzTx/>
                        <a:buFontTx/>
                        <a:buNone/>
                        <a:tabLst/>
                      </a:pPr>
                      <a:r>
                        <a:rPr kumimoji="0" lang="ru-RU" altLang="ru-RU" sz="1800" b="0" i="0" u="none" strike="noStrike" cap="none" normalizeH="0" baseline="0" smtClean="0">
                          <a:ln>
                            <a:noFill/>
                          </a:ln>
                          <a:solidFill>
                            <a:srgbClr val="00004A"/>
                          </a:solidFill>
                          <a:effectLst/>
                          <a:latin typeface="Arial" panose="020B0604020202020204" pitchFamily="34" charset="0"/>
                          <a:cs typeface="Arial" panose="020B0604020202020204" pitchFamily="34" charset="0"/>
                        </a:rPr>
                        <a:t>Заблокиро</a:t>
                      </a:r>
                    </a:p>
                    <a:p>
                      <a:pPr marL="0" marR="0" lvl="0" indent="7938" algn="ctr" defTabSz="914400" rtl="0" eaLnBrk="1" fontAlgn="base" latinLnBrk="0" hangingPunct="1">
                        <a:lnSpc>
                          <a:spcPct val="115000"/>
                        </a:lnSpc>
                        <a:spcBef>
                          <a:spcPct val="0"/>
                        </a:spcBef>
                        <a:spcAft>
                          <a:spcPct val="0"/>
                        </a:spcAft>
                        <a:buClrTx/>
                        <a:buSzTx/>
                        <a:buFontTx/>
                        <a:buNone/>
                        <a:tabLst/>
                      </a:pPr>
                      <a:r>
                        <a:rPr kumimoji="0" lang="ru-RU" altLang="ru-RU" sz="1800" b="0" i="0" u="none" strike="noStrike" cap="none" normalizeH="0" baseline="0" smtClean="0">
                          <a:ln>
                            <a:noFill/>
                          </a:ln>
                          <a:solidFill>
                            <a:srgbClr val="00004A"/>
                          </a:solidFill>
                          <a:effectLst/>
                          <a:latin typeface="Arial" panose="020B0604020202020204" pitchFamily="34" charset="0"/>
                          <a:cs typeface="Arial" panose="020B0604020202020204" pitchFamily="34" charset="0"/>
                        </a:rPr>
                        <a:t>ван</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458913">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b="0" i="0" u="none" strike="noStrike" cap="none" normalizeH="0" baseline="0" smtClean="0">
                          <a:ln>
                            <a:noFill/>
                          </a:ln>
                          <a:solidFill>
                            <a:srgbClr val="00004A"/>
                          </a:solidFill>
                          <a:effectLst/>
                          <a:latin typeface="Arial" panose="020B0604020202020204" pitchFamily="34" charset="0"/>
                          <a:cs typeface="Arial" panose="020B0604020202020204" pitchFamily="34" charset="0"/>
                        </a:rPr>
                        <a:t>Контроль над ценой</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b="0" i="0" u="none" strike="noStrike" cap="none" normalizeH="0" baseline="0" smtClean="0">
                          <a:ln>
                            <a:noFill/>
                          </a:ln>
                          <a:solidFill>
                            <a:srgbClr val="00004A"/>
                          </a:solidFill>
                          <a:effectLst/>
                          <a:latin typeface="Arial" panose="020B0604020202020204" pitchFamily="34" charset="0"/>
                          <a:cs typeface="Arial" panose="020B0604020202020204" pitchFamily="34" charset="0"/>
                        </a:rPr>
                        <a:t>Цены определяются рынком</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indent="6350"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6350" algn="ctr" defTabSz="914400" rtl="0" eaLnBrk="1" fontAlgn="base" latinLnBrk="0" hangingPunct="1">
                        <a:lnSpc>
                          <a:spcPct val="115000"/>
                        </a:lnSpc>
                        <a:spcBef>
                          <a:spcPct val="0"/>
                        </a:spcBef>
                        <a:spcAft>
                          <a:spcPct val="0"/>
                        </a:spcAft>
                        <a:buClrTx/>
                        <a:buSzTx/>
                        <a:buFontTx/>
                        <a:buNone/>
                        <a:tabLst/>
                      </a:pPr>
                      <a:r>
                        <a:rPr kumimoji="0" lang="ru-RU" altLang="ru-RU" sz="1800" b="0" i="0" u="none" strike="noStrike" cap="none" normalizeH="0" baseline="0" smtClean="0">
                          <a:ln>
                            <a:noFill/>
                          </a:ln>
                          <a:solidFill>
                            <a:srgbClr val="00004A"/>
                          </a:solidFill>
                          <a:effectLst/>
                          <a:latin typeface="Arial" panose="020B0604020202020204" pitchFamily="34" charset="0"/>
                          <a:cs typeface="Arial" panose="020B0604020202020204" pitchFamily="34" charset="0"/>
                        </a:rPr>
                        <a:t>Ограниченный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b="0" i="0" u="none" strike="noStrike" cap="none" normalizeH="0" baseline="0" smtClean="0">
                          <a:ln>
                            <a:noFill/>
                          </a:ln>
                          <a:solidFill>
                            <a:srgbClr val="00004A"/>
                          </a:solidFill>
                          <a:effectLst/>
                          <a:latin typeface="Arial" panose="020B0604020202020204" pitchFamily="34" charset="0"/>
                          <a:cs typeface="Arial" panose="020B0604020202020204" pitchFamily="34" charset="0"/>
                        </a:rPr>
                        <a:t>Ограничивает</a:t>
                      </a:r>
                    </a:p>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b="0" i="0" u="none" strike="noStrike" cap="none" normalizeH="0" baseline="0" smtClean="0">
                          <a:ln>
                            <a:noFill/>
                          </a:ln>
                          <a:solidFill>
                            <a:srgbClr val="00004A"/>
                          </a:solidFill>
                          <a:effectLst/>
                          <a:latin typeface="Arial" panose="020B0604020202020204" pitchFamily="34" charset="0"/>
                          <a:cs typeface="Arial" panose="020B0604020202020204" pitchFamily="34" charset="0"/>
                        </a:rPr>
                        <a:t>ся действиями конкурента</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indent="7938"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7938" algn="ctr" defTabSz="914400" rtl="0" eaLnBrk="1" fontAlgn="base" latinLnBrk="0" hangingPunct="1">
                        <a:lnSpc>
                          <a:spcPct val="115000"/>
                        </a:lnSpc>
                        <a:spcBef>
                          <a:spcPct val="0"/>
                        </a:spcBef>
                        <a:spcAft>
                          <a:spcPct val="0"/>
                        </a:spcAft>
                        <a:buClrTx/>
                        <a:buSzTx/>
                        <a:buFontTx/>
                        <a:buNone/>
                        <a:tabLst/>
                      </a:pPr>
                      <a:r>
                        <a:rPr kumimoji="0" lang="ru-RU" altLang="ru-RU" sz="1800" b="0" i="0" u="none" strike="noStrike" cap="none" normalizeH="0" baseline="0" smtClean="0">
                          <a:ln>
                            <a:noFill/>
                          </a:ln>
                          <a:solidFill>
                            <a:srgbClr val="00004A"/>
                          </a:solidFill>
                          <a:effectLst/>
                          <a:latin typeface="Arial" panose="020B0604020202020204" pitchFamily="34" charset="0"/>
                          <a:cs typeface="Arial" panose="020B0604020202020204" pitchFamily="34" charset="0"/>
                        </a:rPr>
                        <a:t>Цена устанавливается монополистом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p:txBody>
          <a:bodyPr/>
          <a:lstStyle/>
          <a:p>
            <a:pPr eaLnBrk="1" hangingPunct="1"/>
            <a:r>
              <a:rPr lang="ru-RU" altLang="ru-RU" sz="3200" smtClean="0"/>
              <a:t>Совершенная и монополистическая конкуренция в долгосрочном периоде</a:t>
            </a:r>
          </a:p>
        </p:txBody>
      </p:sp>
      <p:sp>
        <p:nvSpPr>
          <p:cNvPr id="43011" name="AutoShape 3"/>
          <p:cNvSpPr>
            <a:spLocks noChangeArrowheads="1"/>
          </p:cNvSpPr>
          <p:nvPr/>
        </p:nvSpPr>
        <p:spPr bwMode="auto">
          <a:xfrm>
            <a:off x="684213" y="1844675"/>
            <a:ext cx="1355725" cy="4098925"/>
          </a:xfrm>
          <a:prstGeom prst="can">
            <a:avLst>
              <a:gd name="adj" fmla="val 13703"/>
            </a:avLst>
          </a:prstGeom>
          <a:noFill/>
          <a:ln w="9525">
            <a:solidFill>
              <a:schemeClr val="tx1"/>
            </a:solidFill>
            <a:round/>
            <a:headEnd/>
            <a:tailEnd/>
          </a:ln>
        </p:spPr>
        <p:txBody>
          <a:bodyPr wrap="none" anchor="ctr"/>
          <a:lstStyle/>
          <a:p>
            <a:pPr eaLnBrk="1" hangingPunct="1"/>
            <a:endParaRPr lang="ru-RU" altLang="ru-RU"/>
          </a:p>
        </p:txBody>
      </p:sp>
      <p:sp>
        <p:nvSpPr>
          <p:cNvPr id="43012" name="AutoShape 4"/>
          <p:cNvSpPr>
            <a:spLocks noChangeArrowheads="1"/>
          </p:cNvSpPr>
          <p:nvPr/>
        </p:nvSpPr>
        <p:spPr bwMode="auto">
          <a:xfrm>
            <a:off x="711200" y="3284538"/>
            <a:ext cx="1301750" cy="2630487"/>
          </a:xfrm>
          <a:prstGeom prst="can">
            <a:avLst>
              <a:gd name="adj" fmla="val 13378"/>
            </a:avLst>
          </a:prstGeom>
          <a:solidFill>
            <a:schemeClr val="accent1"/>
          </a:solidFill>
          <a:ln w="9525">
            <a:solidFill>
              <a:schemeClr val="tx1"/>
            </a:solidFill>
            <a:round/>
            <a:headEnd/>
            <a:tailEnd/>
          </a:ln>
        </p:spPr>
        <p:txBody>
          <a:bodyPr wrap="none" anchor="ctr"/>
          <a:lstStyle/>
          <a:p>
            <a:pPr eaLnBrk="1" hangingPunct="1"/>
            <a:endParaRPr lang="ru-RU" altLang="ru-RU"/>
          </a:p>
        </p:txBody>
      </p:sp>
      <p:sp>
        <p:nvSpPr>
          <p:cNvPr id="43013" name="AutoShape 5"/>
          <p:cNvSpPr>
            <a:spLocks noChangeArrowheads="1"/>
          </p:cNvSpPr>
          <p:nvPr/>
        </p:nvSpPr>
        <p:spPr bwMode="auto">
          <a:xfrm>
            <a:off x="2771775" y="1844675"/>
            <a:ext cx="1355725" cy="4098925"/>
          </a:xfrm>
          <a:prstGeom prst="can">
            <a:avLst>
              <a:gd name="adj" fmla="val 13703"/>
            </a:avLst>
          </a:prstGeom>
          <a:noFill/>
          <a:ln w="9525">
            <a:solidFill>
              <a:schemeClr val="tx1"/>
            </a:solidFill>
            <a:round/>
            <a:headEnd/>
            <a:tailEnd/>
          </a:ln>
        </p:spPr>
        <p:txBody>
          <a:bodyPr wrap="none" anchor="ctr"/>
          <a:lstStyle/>
          <a:p>
            <a:pPr eaLnBrk="1" hangingPunct="1"/>
            <a:endParaRPr lang="ru-RU" altLang="ru-RU"/>
          </a:p>
        </p:txBody>
      </p:sp>
      <p:sp>
        <p:nvSpPr>
          <p:cNvPr id="43014" name="AutoShape 6"/>
          <p:cNvSpPr>
            <a:spLocks noChangeArrowheads="1"/>
          </p:cNvSpPr>
          <p:nvPr/>
        </p:nvSpPr>
        <p:spPr bwMode="auto">
          <a:xfrm>
            <a:off x="2798763" y="3284538"/>
            <a:ext cx="1301750" cy="2630487"/>
          </a:xfrm>
          <a:prstGeom prst="can">
            <a:avLst>
              <a:gd name="adj" fmla="val 13378"/>
            </a:avLst>
          </a:prstGeom>
          <a:solidFill>
            <a:schemeClr val="accent1"/>
          </a:solidFill>
          <a:ln w="9525">
            <a:solidFill>
              <a:schemeClr val="tx1"/>
            </a:solidFill>
            <a:round/>
            <a:headEnd/>
            <a:tailEnd/>
          </a:ln>
        </p:spPr>
        <p:txBody>
          <a:bodyPr wrap="none" anchor="ctr"/>
          <a:lstStyle/>
          <a:p>
            <a:pPr eaLnBrk="1" hangingPunct="1"/>
            <a:endParaRPr lang="ru-RU" altLang="ru-RU"/>
          </a:p>
        </p:txBody>
      </p:sp>
      <p:sp>
        <p:nvSpPr>
          <p:cNvPr id="43015" name="AutoShape 7"/>
          <p:cNvSpPr>
            <a:spLocks noChangeArrowheads="1"/>
          </p:cNvSpPr>
          <p:nvPr/>
        </p:nvSpPr>
        <p:spPr bwMode="auto">
          <a:xfrm>
            <a:off x="4859338" y="1844675"/>
            <a:ext cx="1355725" cy="4098925"/>
          </a:xfrm>
          <a:prstGeom prst="can">
            <a:avLst>
              <a:gd name="adj" fmla="val 13703"/>
            </a:avLst>
          </a:prstGeom>
          <a:noFill/>
          <a:ln w="9525">
            <a:solidFill>
              <a:schemeClr val="tx1"/>
            </a:solidFill>
            <a:round/>
            <a:headEnd/>
            <a:tailEnd/>
          </a:ln>
        </p:spPr>
        <p:txBody>
          <a:bodyPr wrap="none" anchor="ctr"/>
          <a:lstStyle/>
          <a:p>
            <a:pPr eaLnBrk="1" hangingPunct="1"/>
            <a:endParaRPr lang="ru-RU" altLang="ru-RU"/>
          </a:p>
        </p:txBody>
      </p:sp>
      <p:sp>
        <p:nvSpPr>
          <p:cNvPr id="43016" name="AutoShape 8"/>
          <p:cNvSpPr>
            <a:spLocks noChangeArrowheads="1"/>
          </p:cNvSpPr>
          <p:nvPr/>
        </p:nvSpPr>
        <p:spPr bwMode="auto">
          <a:xfrm>
            <a:off x="4886325" y="3284538"/>
            <a:ext cx="1301750" cy="2630487"/>
          </a:xfrm>
          <a:prstGeom prst="can">
            <a:avLst>
              <a:gd name="adj" fmla="val 13378"/>
            </a:avLst>
          </a:prstGeom>
          <a:solidFill>
            <a:schemeClr val="accent1"/>
          </a:solidFill>
          <a:ln w="9525">
            <a:solidFill>
              <a:schemeClr val="tx1"/>
            </a:solidFill>
            <a:round/>
            <a:headEnd/>
            <a:tailEnd/>
          </a:ln>
        </p:spPr>
        <p:txBody>
          <a:bodyPr wrap="none" anchor="ctr"/>
          <a:lstStyle/>
          <a:p>
            <a:pPr eaLnBrk="1" hangingPunct="1"/>
            <a:endParaRPr lang="ru-RU" altLang="ru-RU"/>
          </a:p>
        </p:txBody>
      </p:sp>
      <p:sp>
        <p:nvSpPr>
          <p:cNvPr id="43017" name="AutoShape 9"/>
          <p:cNvSpPr>
            <a:spLocks noChangeArrowheads="1"/>
          </p:cNvSpPr>
          <p:nvPr/>
        </p:nvSpPr>
        <p:spPr bwMode="auto">
          <a:xfrm>
            <a:off x="6948488" y="1844675"/>
            <a:ext cx="1355725" cy="4098925"/>
          </a:xfrm>
          <a:prstGeom prst="can">
            <a:avLst>
              <a:gd name="adj" fmla="val 13703"/>
            </a:avLst>
          </a:prstGeom>
          <a:noFill/>
          <a:ln w="9525">
            <a:solidFill>
              <a:schemeClr val="tx1"/>
            </a:solidFill>
            <a:round/>
            <a:headEnd/>
            <a:tailEnd/>
          </a:ln>
        </p:spPr>
        <p:txBody>
          <a:bodyPr wrap="none" anchor="ctr"/>
          <a:lstStyle/>
          <a:p>
            <a:pPr eaLnBrk="1" hangingPunct="1"/>
            <a:endParaRPr lang="ru-RU" altLang="ru-RU"/>
          </a:p>
        </p:txBody>
      </p:sp>
      <p:sp>
        <p:nvSpPr>
          <p:cNvPr id="43018" name="AutoShape 10"/>
          <p:cNvSpPr>
            <a:spLocks noChangeArrowheads="1"/>
          </p:cNvSpPr>
          <p:nvPr/>
        </p:nvSpPr>
        <p:spPr bwMode="auto">
          <a:xfrm>
            <a:off x="6975475" y="3284538"/>
            <a:ext cx="1301750" cy="2630487"/>
          </a:xfrm>
          <a:prstGeom prst="can">
            <a:avLst>
              <a:gd name="adj" fmla="val 13378"/>
            </a:avLst>
          </a:prstGeom>
          <a:solidFill>
            <a:schemeClr val="accent1"/>
          </a:solidFill>
          <a:ln w="9525">
            <a:solidFill>
              <a:schemeClr val="tx1"/>
            </a:solidFill>
            <a:round/>
            <a:headEnd/>
            <a:tailEnd/>
          </a:ln>
        </p:spPr>
        <p:txBody>
          <a:bodyPr wrap="none" anchor="ctr"/>
          <a:lstStyle/>
          <a:p>
            <a:pPr eaLnBrk="1" hangingPunct="1"/>
            <a:endParaRPr lang="ru-RU" altLang="ru-RU"/>
          </a:p>
        </p:txBody>
      </p:sp>
      <p:sp>
        <p:nvSpPr>
          <p:cNvPr id="43019" name="AutoShape 11"/>
          <p:cNvSpPr>
            <a:spLocks noChangeArrowheads="1"/>
          </p:cNvSpPr>
          <p:nvPr/>
        </p:nvSpPr>
        <p:spPr bwMode="auto">
          <a:xfrm rot="5400000" flipH="1">
            <a:off x="2267744" y="4725194"/>
            <a:ext cx="360363" cy="1368425"/>
          </a:xfrm>
          <a:prstGeom prst="can">
            <a:avLst>
              <a:gd name="adj" fmla="val 94934"/>
            </a:avLst>
          </a:prstGeom>
          <a:solidFill>
            <a:schemeClr val="accent1">
              <a:alpha val="61176"/>
            </a:schemeClr>
          </a:solidFill>
          <a:ln w="9525">
            <a:solidFill>
              <a:schemeClr val="tx1"/>
            </a:solidFill>
            <a:round/>
            <a:headEnd/>
            <a:tailEnd/>
          </a:ln>
        </p:spPr>
        <p:txBody>
          <a:bodyPr wrap="none" anchor="ctr"/>
          <a:lstStyle/>
          <a:p>
            <a:pPr eaLnBrk="1" hangingPunct="1"/>
            <a:endParaRPr lang="ru-RU" altLang="ru-RU"/>
          </a:p>
        </p:txBody>
      </p:sp>
      <p:sp>
        <p:nvSpPr>
          <p:cNvPr id="43020" name="AutoShape 12"/>
          <p:cNvSpPr>
            <a:spLocks noChangeArrowheads="1"/>
          </p:cNvSpPr>
          <p:nvPr/>
        </p:nvSpPr>
        <p:spPr bwMode="auto">
          <a:xfrm rot="5400000" flipH="1">
            <a:off x="4355306" y="4725194"/>
            <a:ext cx="360363" cy="1368425"/>
          </a:xfrm>
          <a:prstGeom prst="can">
            <a:avLst>
              <a:gd name="adj" fmla="val 94934"/>
            </a:avLst>
          </a:prstGeom>
          <a:solidFill>
            <a:schemeClr val="accent1">
              <a:alpha val="61176"/>
            </a:schemeClr>
          </a:solidFill>
          <a:ln w="9525">
            <a:solidFill>
              <a:schemeClr val="tx1"/>
            </a:solidFill>
            <a:round/>
            <a:headEnd/>
            <a:tailEnd/>
          </a:ln>
        </p:spPr>
        <p:txBody>
          <a:bodyPr wrap="none" anchor="ctr"/>
          <a:lstStyle/>
          <a:p>
            <a:pPr eaLnBrk="1" hangingPunct="1"/>
            <a:endParaRPr lang="ru-RU" altLang="ru-RU"/>
          </a:p>
        </p:txBody>
      </p:sp>
      <p:sp>
        <p:nvSpPr>
          <p:cNvPr id="43021" name="AutoShape 13"/>
          <p:cNvSpPr>
            <a:spLocks noChangeArrowheads="1"/>
          </p:cNvSpPr>
          <p:nvPr/>
        </p:nvSpPr>
        <p:spPr bwMode="auto">
          <a:xfrm rot="5400000" flipH="1">
            <a:off x="6444456" y="4725194"/>
            <a:ext cx="360363" cy="1368425"/>
          </a:xfrm>
          <a:prstGeom prst="can">
            <a:avLst>
              <a:gd name="adj" fmla="val 94934"/>
            </a:avLst>
          </a:prstGeom>
          <a:solidFill>
            <a:schemeClr val="accent1">
              <a:alpha val="61176"/>
            </a:schemeClr>
          </a:solidFill>
          <a:ln w="9525">
            <a:solidFill>
              <a:schemeClr val="tx1"/>
            </a:solidFill>
            <a:round/>
            <a:headEnd/>
            <a:tailEnd/>
          </a:ln>
        </p:spPr>
        <p:txBody>
          <a:bodyPr wrap="none" anchor="ctr"/>
          <a:lstStyle/>
          <a:p>
            <a:pPr eaLnBrk="1" hangingPunct="1"/>
            <a:endParaRPr lang="ru-RU" altLang="ru-RU"/>
          </a:p>
        </p:txBody>
      </p:sp>
      <p:sp>
        <p:nvSpPr>
          <p:cNvPr id="43022" name="Line 14"/>
          <p:cNvSpPr>
            <a:spLocks noChangeShapeType="1"/>
          </p:cNvSpPr>
          <p:nvPr/>
        </p:nvSpPr>
        <p:spPr bwMode="auto">
          <a:xfrm>
            <a:off x="611188" y="3357563"/>
            <a:ext cx="7704137" cy="0"/>
          </a:xfrm>
          <a:prstGeom prst="line">
            <a:avLst/>
          </a:prstGeom>
          <a:noFill/>
          <a:ln w="9525">
            <a:solidFill>
              <a:schemeClr val="tx1"/>
            </a:solidFill>
            <a:round/>
            <a:headEnd/>
            <a:tailEnd/>
          </a:ln>
        </p:spPr>
        <p:txBody>
          <a:bodyPr/>
          <a:lstStyle/>
          <a:p>
            <a:endParaRPr lang="ru-RU"/>
          </a:p>
        </p:txBody>
      </p:sp>
      <p:sp>
        <p:nvSpPr>
          <p:cNvPr id="43023" name="Rectangle 15"/>
          <p:cNvSpPr>
            <a:spLocks noChangeArrowheads="1"/>
          </p:cNvSpPr>
          <p:nvPr/>
        </p:nvSpPr>
        <p:spPr bwMode="auto">
          <a:xfrm>
            <a:off x="1187450" y="6165850"/>
            <a:ext cx="390525" cy="246063"/>
          </a:xfrm>
          <a:prstGeom prst="rect">
            <a:avLst/>
          </a:prstGeom>
          <a:solidFill>
            <a:srgbClr val="FFFFFF">
              <a:alpha val="0"/>
            </a:srgbClr>
          </a:solidFill>
          <a:ln w="9525">
            <a:noFill/>
            <a:miter lim="800000"/>
            <a:headEnd/>
            <a:tailEnd/>
          </a:ln>
        </p:spPr>
        <p:txBody>
          <a:bodyPr lIns="54864" tIns="27432" rIns="54864" bIns="27432"/>
          <a:lstStyle/>
          <a:p>
            <a:pPr eaLnBrk="1" hangingPunct="1"/>
            <a:r>
              <a:rPr lang="ru-RU" altLang="ru-RU" sz="1600"/>
              <a:t>А</a:t>
            </a:r>
            <a:endParaRPr lang="ru-RU" altLang="ru-RU" sz="1600" baseline="-25000"/>
          </a:p>
        </p:txBody>
      </p:sp>
      <p:sp>
        <p:nvSpPr>
          <p:cNvPr id="43024" name="Rectangle 16"/>
          <p:cNvSpPr>
            <a:spLocks noChangeArrowheads="1"/>
          </p:cNvSpPr>
          <p:nvPr/>
        </p:nvSpPr>
        <p:spPr bwMode="auto">
          <a:xfrm>
            <a:off x="3276600" y="6165850"/>
            <a:ext cx="390525" cy="246063"/>
          </a:xfrm>
          <a:prstGeom prst="rect">
            <a:avLst/>
          </a:prstGeom>
          <a:solidFill>
            <a:srgbClr val="FFFFFF">
              <a:alpha val="0"/>
            </a:srgbClr>
          </a:solidFill>
          <a:ln w="9525">
            <a:noFill/>
            <a:miter lim="800000"/>
            <a:headEnd/>
            <a:tailEnd/>
          </a:ln>
        </p:spPr>
        <p:txBody>
          <a:bodyPr lIns="54864" tIns="27432" rIns="54864" bIns="27432"/>
          <a:lstStyle/>
          <a:p>
            <a:pPr eaLnBrk="1" hangingPunct="1"/>
            <a:r>
              <a:rPr lang="ru-RU" altLang="ru-RU" sz="1600"/>
              <a:t>Б</a:t>
            </a:r>
            <a:endParaRPr lang="ru-RU" altLang="ru-RU" sz="1600" baseline="-25000"/>
          </a:p>
        </p:txBody>
      </p:sp>
      <p:sp>
        <p:nvSpPr>
          <p:cNvPr id="43025" name="Rectangle 17"/>
          <p:cNvSpPr>
            <a:spLocks noChangeArrowheads="1"/>
          </p:cNvSpPr>
          <p:nvPr/>
        </p:nvSpPr>
        <p:spPr bwMode="auto">
          <a:xfrm>
            <a:off x="5364163" y="6165850"/>
            <a:ext cx="390525" cy="246063"/>
          </a:xfrm>
          <a:prstGeom prst="rect">
            <a:avLst/>
          </a:prstGeom>
          <a:solidFill>
            <a:srgbClr val="FFFFFF">
              <a:alpha val="0"/>
            </a:srgbClr>
          </a:solidFill>
          <a:ln w="9525">
            <a:noFill/>
            <a:miter lim="800000"/>
            <a:headEnd/>
            <a:tailEnd/>
          </a:ln>
        </p:spPr>
        <p:txBody>
          <a:bodyPr lIns="54864" tIns="27432" rIns="54864" bIns="27432"/>
          <a:lstStyle/>
          <a:p>
            <a:pPr eaLnBrk="1" hangingPunct="1"/>
            <a:r>
              <a:rPr lang="ru-RU" altLang="ru-RU" sz="1600"/>
              <a:t>В</a:t>
            </a:r>
            <a:endParaRPr lang="ru-RU" altLang="ru-RU" sz="1600" baseline="-25000"/>
          </a:p>
        </p:txBody>
      </p:sp>
      <p:sp>
        <p:nvSpPr>
          <p:cNvPr id="43026" name="Rectangle 18"/>
          <p:cNvSpPr>
            <a:spLocks noChangeArrowheads="1"/>
          </p:cNvSpPr>
          <p:nvPr/>
        </p:nvSpPr>
        <p:spPr bwMode="auto">
          <a:xfrm>
            <a:off x="7451725" y="6165850"/>
            <a:ext cx="390525" cy="246063"/>
          </a:xfrm>
          <a:prstGeom prst="rect">
            <a:avLst/>
          </a:prstGeom>
          <a:solidFill>
            <a:srgbClr val="FFFFFF">
              <a:alpha val="0"/>
            </a:srgbClr>
          </a:solidFill>
          <a:ln w="9525">
            <a:noFill/>
            <a:miter lim="800000"/>
            <a:headEnd/>
            <a:tailEnd/>
          </a:ln>
        </p:spPr>
        <p:txBody>
          <a:bodyPr lIns="54864" tIns="27432" rIns="54864" bIns="27432"/>
          <a:lstStyle/>
          <a:p>
            <a:pPr eaLnBrk="1" hangingPunct="1"/>
            <a:r>
              <a:rPr lang="ru-RU" altLang="ru-RU" sz="1600"/>
              <a:t>Г</a:t>
            </a:r>
            <a:endParaRPr lang="ru-RU" altLang="ru-RU" sz="1600" baseline="-2500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Line 2"/>
          <p:cNvSpPr>
            <a:spLocks noChangeShapeType="1"/>
          </p:cNvSpPr>
          <p:nvPr/>
        </p:nvSpPr>
        <p:spPr bwMode="auto">
          <a:xfrm>
            <a:off x="4616450" y="4905375"/>
            <a:ext cx="0" cy="1463675"/>
          </a:xfrm>
          <a:prstGeom prst="line">
            <a:avLst/>
          </a:prstGeom>
          <a:noFill/>
          <a:ln w="9525">
            <a:solidFill>
              <a:schemeClr val="tx1"/>
            </a:solidFill>
            <a:round/>
            <a:headEnd/>
            <a:tailEnd/>
          </a:ln>
        </p:spPr>
        <p:txBody>
          <a:bodyPr/>
          <a:lstStyle/>
          <a:p>
            <a:endParaRPr lang="ru-RU"/>
          </a:p>
        </p:txBody>
      </p:sp>
      <p:sp>
        <p:nvSpPr>
          <p:cNvPr id="44035" name="Rectangle 3"/>
          <p:cNvSpPr>
            <a:spLocks noGrp="1" noChangeArrowheads="1"/>
          </p:cNvSpPr>
          <p:nvPr>
            <p:ph type="title" idx="4294967295"/>
          </p:nvPr>
        </p:nvSpPr>
        <p:spPr>
          <a:xfrm>
            <a:off x="457200" y="274638"/>
            <a:ext cx="8229600" cy="733425"/>
          </a:xfrm>
        </p:spPr>
        <p:txBody>
          <a:bodyPr/>
          <a:lstStyle/>
          <a:p>
            <a:pPr eaLnBrk="1" hangingPunct="1"/>
            <a:r>
              <a:rPr lang="ru-RU" altLang="ru-RU" sz="3200" smtClean="0"/>
              <a:t>Совершенная конкуренция в долгосрочном периоде</a:t>
            </a:r>
          </a:p>
        </p:txBody>
      </p:sp>
      <p:sp>
        <p:nvSpPr>
          <p:cNvPr id="44036" name="Line 4"/>
          <p:cNvSpPr>
            <a:spLocks noChangeShapeType="1"/>
          </p:cNvSpPr>
          <p:nvPr/>
        </p:nvSpPr>
        <p:spPr bwMode="auto">
          <a:xfrm flipV="1">
            <a:off x="365125" y="1228725"/>
            <a:ext cx="1588" cy="5114925"/>
          </a:xfrm>
          <a:prstGeom prst="line">
            <a:avLst/>
          </a:prstGeom>
          <a:noFill/>
          <a:ln w="57150">
            <a:solidFill>
              <a:schemeClr val="tx1"/>
            </a:solidFill>
            <a:round/>
            <a:headEnd/>
            <a:tailEnd type="triangle" w="med" len="med"/>
          </a:ln>
        </p:spPr>
        <p:txBody>
          <a:bodyPr/>
          <a:lstStyle/>
          <a:p>
            <a:endParaRPr lang="ru-RU"/>
          </a:p>
        </p:txBody>
      </p:sp>
      <p:sp>
        <p:nvSpPr>
          <p:cNvPr id="44037" name="Line 5"/>
          <p:cNvSpPr>
            <a:spLocks noChangeShapeType="1"/>
          </p:cNvSpPr>
          <p:nvPr/>
        </p:nvSpPr>
        <p:spPr bwMode="auto">
          <a:xfrm>
            <a:off x="374650" y="6361113"/>
            <a:ext cx="7931150" cy="0"/>
          </a:xfrm>
          <a:prstGeom prst="line">
            <a:avLst/>
          </a:prstGeom>
          <a:noFill/>
          <a:ln w="57150">
            <a:solidFill>
              <a:schemeClr val="tx1"/>
            </a:solidFill>
            <a:round/>
            <a:headEnd/>
            <a:tailEnd type="triangle" w="med" len="med"/>
          </a:ln>
        </p:spPr>
        <p:txBody>
          <a:bodyPr/>
          <a:lstStyle/>
          <a:p>
            <a:endParaRPr lang="ru-RU"/>
          </a:p>
        </p:txBody>
      </p:sp>
      <p:sp>
        <p:nvSpPr>
          <p:cNvPr id="44038" name="Rectangle 6"/>
          <p:cNvSpPr>
            <a:spLocks noChangeArrowheads="1"/>
          </p:cNvSpPr>
          <p:nvPr/>
        </p:nvSpPr>
        <p:spPr bwMode="auto">
          <a:xfrm>
            <a:off x="6069013" y="2460625"/>
            <a:ext cx="596900" cy="268288"/>
          </a:xfrm>
          <a:prstGeom prst="rect">
            <a:avLst/>
          </a:prstGeom>
          <a:solidFill>
            <a:srgbClr val="FFFFFF">
              <a:alpha val="0"/>
            </a:srgbClr>
          </a:solidFill>
          <a:ln w="9525">
            <a:noFill/>
            <a:miter lim="800000"/>
            <a:headEnd/>
            <a:tailEnd/>
          </a:ln>
        </p:spPr>
        <p:txBody>
          <a:bodyPr lIns="54864" tIns="27432" rIns="54864" bIns="27432"/>
          <a:lstStyle/>
          <a:p>
            <a:pPr eaLnBrk="1" hangingPunct="1"/>
            <a:r>
              <a:rPr lang="en-US" altLang="ru-RU" sz="1600">
                <a:latin typeface="Calibri" pitchFamily="34" charset="0"/>
              </a:rPr>
              <a:t>MC</a:t>
            </a:r>
            <a:endParaRPr lang="ru-RU" altLang="ru-RU" sz="1600" baseline="-25000">
              <a:latin typeface="Calibri" pitchFamily="34" charset="0"/>
            </a:endParaRPr>
          </a:p>
        </p:txBody>
      </p:sp>
      <p:sp>
        <p:nvSpPr>
          <p:cNvPr id="44039" name="Rectangle 7"/>
          <p:cNvSpPr>
            <a:spLocks noChangeArrowheads="1"/>
          </p:cNvSpPr>
          <p:nvPr/>
        </p:nvSpPr>
        <p:spPr bwMode="auto">
          <a:xfrm>
            <a:off x="444500" y="1331913"/>
            <a:ext cx="1439863" cy="865187"/>
          </a:xfrm>
          <a:prstGeom prst="rect">
            <a:avLst/>
          </a:prstGeom>
          <a:solidFill>
            <a:srgbClr val="FFFFFF">
              <a:alpha val="0"/>
            </a:srgbClr>
          </a:solidFill>
          <a:ln w="9525">
            <a:noFill/>
            <a:miter lim="800000"/>
            <a:headEnd/>
            <a:tailEnd/>
          </a:ln>
        </p:spPr>
        <p:txBody>
          <a:bodyPr lIns="54864" tIns="27432" rIns="54864" bIns="27432"/>
          <a:lstStyle/>
          <a:p>
            <a:pPr eaLnBrk="1" hangingPunct="1"/>
            <a:r>
              <a:rPr lang="en-US" altLang="ru-RU" sz="2000">
                <a:latin typeface="Calibri" pitchFamily="34" charset="0"/>
              </a:rPr>
              <a:t>ATC, AVC, MC,MR</a:t>
            </a:r>
            <a:r>
              <a:rPr lang="ru-RU" altLang="ru-RU">
                <a:latin typeface="Calibri" pitchFamily="34" charset="0"/>
              </a:rPr>
              <a:t>,</a:t>
            </a:r>
            <a:r>
              <a:rPr lang="en-US" altLang="ru-RU">
                <a:latin typeface="Calibri" pitchFamily="34" charset="0"/>
              </a:rPr>
              <a:t>P</a:t>
            </a:r>
            <a:endParaRPr lang="ru-RU" altLang="ru-RU">
              <a:latin typeface="Calibri" pitchFamily="34" charset="0"/>
            </a:endParaRPr>
          </a:p>
        </p:txBody>
      </p:sp>
      <p:sp>
        <p:nvSpPr>
          <p:cNvPr id="44040" name="Rectangle 8"/>
          <p:cNvSpPr>
            <a:spLocks noChangeArrowheads="1"/>
          </p:cNvSpPr>
          <p:nvPr/>
        </p:nvSpPr>
        <p:spPr bwMode="auto">
          <a:xfrm>
            <a:off x="1136650" y="3200400"/>
            <a:ext cx="596900" cy="268288"/>
          </a:xfrm>
          <a:prstGeom prst="rect">
            <a:avLst/>
          </a:prstGeom>
          <a:solidFill>
            <a:srgbClr val="FFFFFF">
              <a:alpha val="0"/>
            </a:srgbClr>
          </a:solidFill>
          <a:ln w="9525">
            <a:noFill/>
            <a:miter lim="800000"/>
            <a:headEnd/>
            <a:tailEnd/>
          </a:ln>
        </p:spPr>
        <p:txBody>
          <a:bodyPr lIns="54864" tIns="27432" rIns="54864" bIns="27432"/>
          <a:lstStyle/>
          <a:p>
            <a:pPr eaLnBrk="1" hangingPunct="1"/>
            <a:r>
              <a:rPr lang="en-US" altLang="ru-RU" sz="1600">
                <a:latin typeface="Calibri" pitchFamily="34" charset="0"/>
              </a:rPr>
              <a:t>AVC</a:t>
            </a:r>
            <a:endParaRPr lang="ru-RU" altLang="ru-RU" sz="1600" baseline="-25000">
              <a:latin typeface="Calibri" pitchFamily="34" charset="0"/>
            </a:endParaRPr>
          </a:p>
        </p:txBody>
      </p:sp>
      <p:sp>
        <p:nvSpPr>
          <p:cNvPr id="44041" name="Freeform 9"/>
          <p:cNvSpPr>
            <a:spLocks/>
          </p:cNvSpPr>
          <p:nvPr/>
        </p:nvSpPr>
        <p:spPr bwMode="auto">
          <a:xfrm>
            <a:off x="1263650" y="3289300"/>
            <a:ext cx="6772275" cy="2084388"/>
          </a:xfrm>
          <a:custGeom>
            <a:avLst/>
            <a:gdLst>
              <a:gd name="T0" fmla="*/ 0 w 4266"/>
              <a:gd name="T1" fmla="*/ 2147483646 h 970"/>
              <a:gd name="T2" fmla="*/ 2147483646 w 4266"/>
              <a:gd name="T3" fmla="*/ 2147483646 h 970"/>
              <a:gd name="T4" fmla="*/ 2147483646 w 4266"/>
              <a:gd name="T5" fmla="*/ 2147483646 h 970"/>
              <a:gd name="T6" fmla="*/ 2147483646 w 4266"/>
              <a:gd name="T7" fmla="*/ 2147483646 h 970"/>
              <a:gd name="T8" fmla="*/ 2147483646 w 4266"/>
              <a:gd name="T9" fmla="*/ 2147483646 h 970"/>
              <a:gd name="T10" fmla="*/ 2147483646 w 4266"/>
              <a:gd name="T11" fmla="*/ 2147483646 h 970"/>
              <a:gd name="T12" fmla="*/ 2147483646 w 4266"/>
              <a:gd name="T13" fmla="*/ 2147483646 h 970"/>
              <a:gd name="T14" fmla="*/ 2147483646 w 4266"/>
              <a:gd name="T15" fmla="*/ 2147483646 h 970"/>
              <a:gd name="T16" fmla="*/ 2147483646 w 4266"/>
              <a:gd name="T17" fmla="*/ 2147483646 h 970"/>
              <a:gd name="T18" fmla="*/ 2147483646 w 4266"/>
              <a:gd name="T19" fmla="*/ 0 h 9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266"/>
              <a:gd name="T31" fmla="*/ 0 h 970"/>
              <a:gd name="T32" fmla="*/ 4266 w 4266"/>
              <a:gd name="T33" fmla="*/ 970 h 97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266" h="970">
                <a:moveTo>
                  <a:pt x="0" y="126"/>
                </a:moveTo>
                <a:cubicBezTo>
                  <a:pt x="52" y="165"/>
                  <a:pt x="195" y="284"/>
                  <a:pt x="312" y="366"/>
                </a:cubicBezTo>
                <a:cubicBezTo>
                  <a:pt x="429" y="448"/>
                  <a:pt x="585" y="552"/>
                  <a:pt x="702" y="618"/>
                </a:cubicBezTo>
                <a:cubicBezTo>
                  <a:pt x="819" y="684"/>
                  <a:pt x="888" y="712"/>
                  <a:pt x="1014" y="762"/>
                </a:cubicBezTo>
                <a:cubicBezTo>
                  <a:pt x="1140" y="812"/>
                  <a:pt x="1324" y="885"/>
                  <a:pt x="1458" y="918"/>
                </a:cubicBezTo>
                <a:cubicBezTo>
                  <a:pt x="1592" y="951"/>
                  <a:pt x="1659" y="970"/>
                  <a:pt x="1817" y="962"/>
                </a:cubicBezTo>
                <a:cubicBezTo>
                  <a:pt x="1975" y="954"/>
                  <a:pt x="2203" y="916"/>
                  <a:pt x="2404" y="868"/>
                </a:cubicBezTo>
                <a:cubicBezTo>
                  <a:pt x="2605" y="820"/>
                  <a:pt x="2796" y="763"/>
                  <a:pt x="3024" y="672"/>
                </a:cubicBezTo>
                <a:cubicBezTo>
                  <a:pt x="3252" y="581"/>
                  <a:pt x="3563" y="433"/>
                  <a:pt x="3770" y="321"/>
                </a:cubicBezTo>
                <a:cubicBezTo>
                  <a:pt x="3977" y="209"/>
                  <a:pt x="4163" y="67"/>
                  <a:pt x="4266" y="0"/>
                </a:cubicBezTo>
              </a:path>
            </a:pathLst>
          </a:custGeom>
          <a:noFill/>
          <a:ln w="38100">
            <a:solidFill>
              <a:schemeClr val="hlink"/>
            </a:solidFill>
            <a:round/>
            <a:headEnd/>
            <a:tailEnd/>
          </a:ln>
        </p:spPr>
        <p:txBody>
          <a:bodyPr/>
          <a:lstStyle/>
          <a:p>
            <a:endParaRPr lang="ru-RU"/>
          </a:p>
        </p:txBody>
      </p:sp>
      <p:sp>
        <p:nvSpPr>
          <p:cNvPr id="44042" name="Rectangle 10"/>
          <p:cNvSpPr>
            <a:spLocks noChangeArrowheads="1"/>
          </p:cNvSpPr>
          <p:nvPr/>
        </p:nvSpPr>
        <p:spPr bwMode="auto">
          <a:xfrm>
            <a:off x="7988300" y="5954713"/>
            <a:ext cx="493713" cy="268287"/>
          </a:xfrm>
          <a:prstGeom prst="rect">
            <a:avLst/>
          </a:prstGeom>
          <a:solidFill>
            <a:srgbClr val="FFFFFF">
              <a:alpha val="0"/>
            </a:srgbClr>
          </a:solidFill>
          <a:ln w="9525">
            <a:noFill/>
            <a:miter lim="800000"/>
            <a:headEnd/>
            <a:tailEnd/>
          </a:ln>
        </p:spPr>
        <p:txBody>
          <a:bodyPr lIns="54864" tIns="27432" rIns="54864" bIns="27432"/>
          <a:lstStyle/>
          <a:p>
            <a:pPr eaLnBrk="1" hangingPunct="1"/>
            <a:r>
              <a:rPr lang="en-US" altLang="ru-RU" sz="2400">
                <a:latin typeface="Calibri" pitchFamily="34" charset="0"/>
              </a:rPr>
              <a:t>TP</a:t>
            </a:r>
            <a:endParaRPr lang="ru-RU" altLang="ru-RU" sz="2400" baseline="30000">
              <a:latin typeface="Calibri" pitchFamily="34" charset="0"/>
            </a:endParaRPr>
          </a:p>
        </p:txBody>
      </p:sp>
      <p:sp>
        <p:nvSpPr>
          <p:cNvPr id="44043" name="Freeform 11"/>
          <p:cNvSpPr>
            <a:spLocks/>
          </p:cNvSpPr>
          <p:nvPr/>
        </p:nvSpPr>
        <p:spPr bwMode="auto">
          <a:xfrm>
            <a:off x="1027113" y="2794000"/>
            <a:ext cx="5208587" cy="3175000"/>
          </a:xfrm>
          <a:custGeom>
            <a:avLst/>
            <a:gdLst>
              <a:gd name="T0" fmla="*/ 0 w 3281"/>
              <a:gd name="T1" fmla="*/ 2147483646 h 2000"/>
              <a:gd name="T2" fmla="*/ 2147483646 w 3281"/>
              <a:gd name="T3" fmla="*/ 2147483646 h 2000"/>
              <a:gd name="T4" fmla="*/ 2147483646 w 3281"/>
              <a:gd name="T5" fmla="*/ 2147483646 h 2000"/>
              <a:gd name="T6" fmla="*/ 2147483646 w 3281"/>
              <a:gd name="T7" fmla="*/ 2147483646 h 2000"/>
              <a:gd name="T8" fmla="*/ 2147483646 w 3281"/>
              <a:gd name="T9" fmla="*/ 2147483646 h 2000"/>
              <a:gd name="T10" fmla="*/ 2147483646 w 3281"/>
              <a:gd name="T11" fmla="*/ 2147483646 h 2000"/>
              <a:gd name="T12" fmla="*/ 2147483646 w 3281"/>
              <a:gd name="T13" fmla="*/ 2147483646 h 2000"/>
              <a:gd name="T14" fmla="*/ 2147483646 w 3281"/>
              <a:gd name="T15" fmla="*/ 2147483646 h 2000"/>
              <a:gd name="T16" fmla="*/ 2147483646 w 3281"/>
              <a:gd name="T17" fmla="*/ 0 h 2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281"/>
              <a:gd name="T28" fmla="*/ 0 h 2000"/>
              <a:gd name="T29" fmla="*/ 3281 w 3281"/>
              <a:gd name="T30" fmla="*/ 2000 h 2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281" h="2000">
                <a:moveTo>
                  <a:pt x="0" y="596"/>
                </a:moveTo>
                <a:cubicBezTo>
                  <a:pt x="33" y="674"/>
                  <a:pt x="117" y="920"/>
                  <a:pt x="194" y="1062"/>
                </a:cubicBezTo>
                <a:cubicBezTo>
                  <a:pt x="271" y="1204"/>
                  <a:pt x="350" y="1317"/>
                  <a:pt x="460" y="1450"/>
                </a:cubicBezTo>
                <a:cubicBezTo>
                  <a:pt x="570" y="1583"/>
                  <a:pt x="730" y="1775"/>
                  <a:pt x="853" y="1863"/>
                </a:cubicBezTo>
                <a:cubicBezTo>
                  <a:pt x="976" y="1951"/>
                  <a:pt x="1048" y="2000"/>
                  <a:pt x="1201" y="1979"/>
                </a:cubicBezTo>
                <a:cubicBezTo>
                  <a:pt x="1355" y="1958"/>
                  <a:pt x="1576" y="1857"/>
                  <a:pt x="1771" y="1730"/>
                </a:cubicBezTo>
                <a:cubicBezTo>
                  <a:pt x="1966" y="1604"/>
                  <a:pt x="2182" y="1404"/>
                  <a:pt x="2373" y="1213"/>
                </a:cubicBezTo>
                <a:cubicBezTo>
                  <a:pt x="2564" y="1022"/>
                  <a:pt x="2768" y="785"/>
                  <a:pt x="2919" y="583"/>
                </a:cubicBezTo>
                <a:cubicBezTo>
                  <a:pt x="3070" y="381"/>
                  <a:pt x="3206" y="121"/>
                  <a:pt x="3281" y="0"/>
                </a:cubicBezTo>
              </a:path>
            </a:pathLst>
          </a:custGeom>
          <a:noFill/>
          <a:ln w="25400">
            <a:solidFill>
              <a:srgbClr val="00B050"/>
            </a:solidFill>
            <a:round/>
            <a:headEnd/>
            <a:tailEnd/>
          </a:ln>
        </p:spPr>
        <p:txBody>
          <a:bodyPr/>
          <a:lstStyle/>
          <a:p>
            <a:endParaRPr lang="ru-RU"/>
          </a:p>
        </p:txBody>
      </p:sp>
      <p:sp>
        <p:nvSpPr>
          <p:cNvPr id="44044" name="Freeform 12"/>
          <p:cNvSpPr>
            <a:spLocks/>
          </p:cNvSpPr>
          <p:nvPr/>
        </p:nvSpPr>
        <p:spPr bwMode="auto">
          <a:xfrm>
            <a:off x="2538413" y="2127250"/>
            <a:ext cx="5218112" cy="2771775"/>
          </a:xfrm>
          <a:custGeom>
            <a:avLst/>
            <a:gdLst>
              <a:gd name="T0" fmla="*/ 0 w 3287"/>
              <a:gd name="T1" fmla="*/ 0 h 1746"/>
              <a:gd name="T2" fmla="*/ 2147483646 w 3287"/>
              <a:gd name="T3" fmla="*/ 2147483646 h 1746"/>
              <a:gd name="T4" fmla="*/ 2147483646 w 3287"/>
              <a:gd name="T5" fmla="*/ 2147483646 h 1746"/>
              <a:gd name="T6" fmla="*/ 2147483646 w 3287"/>
              <a:gd name="T7" fmla="*/ 2147483646 h 1746"/>
              <a:gd name="T8" fmla="*/ 2147483646 w 3287"/>
              <a:gd name="T9" fmla="*/ 2147483646 h 1746"/>
              <a:gd name="T10" fmla="*/ 2147483646 w 3287"/>
              <a:gd name="T11" fmla="*/ 2147483646 h 1746"/>
              <a:gd name="T12" fmla="*/ 2147483646 w 3287"/>
              <a:gd name="T13" fmla="*/ 2147483646 h 1746"/>
              <a:gd name="T14" fmla="*/ 2147483646 w 3287"/>
              <a:gd name="T15" fmla="*/ 2147483646 h 1746"/>
              <a:gd name="T16" fmla="*/ 0 60000 65536"/>
              <a:gd name="T17" fmla="*/ 0 60000 65536"/>
              <a:gd name="T18" fmla="*/ 0 60000 65536"/>
              <a:gd name="T19" fmla="*/ 0 60000 65536"/>
              <a:gd name="T20" fmla="*/ 0 60000 65536"/>
              <a:gd name="T21" fmla="*/ 0 60000 65536"/>
              <a:gd name="T22" fmla="*/ 0 60000 65536"/>
              <a:gd name="T23" fmla="*/ 0 60000 65536"/>
              <a:gd name="T24" fmla="*/ 0 w 3287"/>
              <a:gd name="T25" fmla="*/ 0 h 1746"/>
              <a:gd name="T26" fmla="*/ 3287 w 3287"/>
              <a:gd name="T27" fmla="*/ 1746 h 174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87" h="1746">
                <a:moveTo>
                  <a:pt x="0" y="0"/>
                </a:moveTo>
                <a:cubicBezTo>
                  <a:pt x="31" y="104"/>
                  <a:pt x="104" y="415"/>
                  <a:pt x="187" y="627"/>
                </a:cubicBezTo>
                <a:cubicBezTo>
                  <a:pt x="270" y="839"/>
                  <a:pt x="382" y="1105"/>
                  <a:pt x="498" y="1275"/>
                </a:cubicBezTo>
                <a:cubicBezTo>
                  <a:pt x="614" y="1445"/>
                  <a:pt x="739" y="1574"/>
                  <a:pt x="886" y="1650"/>
                </a:cubicBezTo>
                <a:cubicBezTo>
                  <a:pt x="1033" y="1726"/>
                  <a:pt x="1197" y="1746"/>
                  <a:pt x="1378" y="1728"/>
                </a:cubicBezTo>
                <a:cubicBezTo>
                  <a:pt x="1559" y="1710"/>
                  <a:pt x="1735" y="1642"/>
                  <a:pt x="1973" y="1540"/>
                </a:cubicBezTo>
                <a:cubicBezTo>
                  <a:pt x="2211" y="1438"/>
                  <a:pt x="2586" y="1241"/>
                  <a:pt x="2805" y="1115"/>
                </a:cubicBezTo>
                <a:cubicBezTo>
                  <a:pt x="3024" y="989"/>
                  <a:pt x="3187" y="852"/>
                  <a:pt x="3287" y="783"/>
                </a:cubicBezTo>
              </a:path>
            </a:pathLst>
          </a:custGeom>
          <a:noFill/>
          <a:ln w="38100">
            <a:pattFill prst="dkHorz">
              <a:fgClr>
                <a:schemeClr val="hlink"/>
              </a:fgClr>
              <a:bgClr>
                <a:schemeClr val="folHlink"/>
              </a:bgClr>
            </a:pattFill>
            <a:round/>
            <a:headEnd/>
            <a:tailEnd/>
          </a:ln>
        </p:spPr>
        <p:txBody>
          <a:bodyPr/>
          <a:lstStyle/>
          <a:p>
            <a:endParaRPr lang="ru-RU"/>
          </a:p>
        </p:txBody>
      </p:sp>
      <p:sp>
        <p:nvSpPr>
          <p:cNvPr id="44045" name="Rectangle 13"/>
          <p:cNvSpPr>
            <a:spLocks noChangeArrowheads="1"/>
          </p:cNvSpPr>
          <p:nvPr/>
        </p:nvSpPr>
        <p:spPr bwMode="auto">
          <a:xfrm>
            <a:off x="2600325" y="1846263"/>
            <a:ext cx="596900" cy="268287"/>
          </a:xfrm>
          <a:prstGeom prst="rect">
            <a:avLst/>
          </a:prstGeom>
          <a:solidFill>
            <a:srgbClr val="FFFFFF">
              <a:alpha val="0"/>
            </a:srgbClr>
          </a:solidFill>
          <a:ln w="9525">
            <a:noFill/>
            <a:miter lim="800000"/>
            <a:headEnd/>
            <a:tailEnd/>
          </a:ln>
        </p:spPr>
        <p:txBody>
          <a:bodyPr lIns="54864" tIns="27432" rIns="54864" bIns="27432"/>
          <a:lstStyle/>
          <a:p>
            <a:pPr eaLnBrk="1" hangingPunct="1"/>
            <a:r>
              <a:rPr lang="en-US" altLang="ru-RU" sz="1600">
                <a:latin typeface="Calibri" pitchFamily="34" charset="0"/>
              </a:rPr>
              <a:t>ATC</a:t>
            </a:r>
            <a:endParaRPr lang="ru-RU" altLang="ru-RU" sz="1600" baseline="-25000">
              <a:latin typeface="Calibri" pitchFamily="34" charset="0"/>
            </a:endParaRPr>
          </a:p>
        </p:txBody>
      </p:sp>
      <p:sp>
        <p:nvSpPr>
          <p:cNvPr id="434190" name="Line 14"/>
          <p:cNvSpPr>
            <a:spLocks noChangeShapeType="1"/>
          </p:cNvSpPr>
          <p:nvPr/>
        </p:nvSpPr>
        <p:spPr bwMode="auto">
          <a:xfrm>
            <a:off x="395288" y="4899025"/>
            <a:ext cx="7561262" cy="0"/>
          </a:xfrm>
          <a:prstGeom prst="line">
            <a:avLst/>
          </a:prstGeom>
          <a:noFill/>
          <a:ln w="28575">
            <a:solidFill>
              <a:srgbClr val="FF0000"/>
            </a:solidFill>
            <a:prstDash val="sysDot"/>
            <a:round/>
            <a:headEnd/>
            <a:tailEnd/>
          </a:ln>
        </p:spPr>
        <p:txBody>
          <a:bodyPr/>
          <a:lstStyle/>
          <a:p>
            <a:endParaRPr lang="ru-RU"/>
          </a:p>
        </p:txBody>
      </p:sp>
      <p:sp>
        <p:nvSpPr>
          <p:cNvPr id="434191" name="Oval 15"/>
          <p:cNvSpPr>
            <a:spLocks noChangeArrowheads="1"/>
          </p:cNvSpPr>
          <p:nvPr/>
        </p:nvSpPr>
        <p:spPr bwMode="auto">
          <a:xfrm flipV="1">
            <a:off x="4552950" y="4848225"/>
            <a:ext cx="133350" cy="112713"/>
          </a:xfrm>
          <a:prstGeom prst="ellipse">
            <a:avLst/>
          </a:prstGeom>
          <a:solidFill>
            <a:srgbClr val="FF0000"/>
          </a:solidFill>
          <a:ln w="25400" algn="ctr">
            <a:solidFill>
              <a:srgbClr val="FF0000"/>
            </a:solidFill>
            <a:round/>
            <a:headEnd/>
            <a:tailEnd/>
          </a:ln>
        </p:spPr>
        <p:txBody>
          <a:bodyPr rot="10800000"/>
          <a:lstStyle/>
          <a:p>
            <a:pPr eaLnBrk="1" hangingPunct="1"/>
            <a:endParaRPr lang="ru-RU" altLang="ru-RU">
              <a:latin typeface="Calibri" pitchFamily="34" charset="0"/>
            </a:endParaRPr>
          </a:p>
        </p:txBody>
      </p:sp>
      <p:sp>
        <p:nvSpPr>
          <p:cNvPr id="434192" name="Line 16"/>
          <p:cNvSpPr>
            <a:spLocks noChangeShapeType="1"/>
          </p:cNvSpPr>
          <p:nvPr/>
        </p:nvSpPr>
        <p:spPr bwMode="auto">
          <a:xfrm>
            <a:off x="384175" y="4114800"/>
            <a:ext cx="7561263" cy="0"/>
          </a:xfrm>
          <a:prstGeom prst="line">
            <a:avLst/>
          </a:prstGeom>
          <a:noFill/>
          <a:ln w="38100">
            <a:solidFill>
              <a:srgbClr val="FF0000"/>
            </a:solidFill>
            <a:round/>
            <a:headEnd/>
            <a:tailEnd/>
          </a:ln>
        </p:spPr>
        <p:txBody>
          <a:bodyPr/>
          <a:lstStyle/>
          <a:p>
            <a:endParaRPr lang="ru-RU"/>
          </a:p>
        </p:txBody>
      </p:sp>
      <p:sp>
        <p:nvSpPr>
          <p:cNvPr id="434193" name="Line 17"/>
          <p:cNvSpPr>
            <a:spLocks noChangeShapeType="1"/>
          </p:cNvSpPr>
          <p:nvPr/>
        </p:nvSpPr>
        <p:spPr bwMode="auto">
          <a:xfrm>
            <a:off x="7400925" y="4119563"/>
            <a:ext cx="0" cy="280987"/>
          </a:xfrm>
          <a:prstGeom prst="line">
            <a:avLst/>
          </a:prstGeom>
          <a:noFill/>
          <a:ln w="38100">
            <a:solidFill>
              <a:srgbClr val="FF0000"/>
            </a:solidFill>
            <a:round/>
            <a:headEnd/>
            <a:tailEnd type="triangle" w="med" len="med"/>
          </a:ln>
        </p:spPr>
        <p:txBody>
          <a:bodyPr/>
          <a:lstStyle/>
          <a:p>
            <a:endParaRPr lang="ru-RU"/>
          </a:p>
        </p:txBody>
      </p:sp>
      <p:sp>
        <p:nvSpPr>
          <p:cNvPr id="434194" name="Line 18"/>
          <p:cNvSpPr>
            <a:spLocks noChangeShapeType="1"/>
          </p:cNvSpPr>
          <p:nvPr/>
        </p:nvSpPr>
        <p:spPr bwMode="auto">
          <a:xfrm>
            <a:off x="373063" y="5233988"/>
            <a:ext cx="7561262" cy="0"/>
          </a:xfrm>
          <a:prstGeom prst="line">
            <a:avLst/>
          </a:prstGeom>
          <a:noFill/>
          <a:ln w="38100">
            <a:solidFill>
              <a:srgbClr val="FF0000"/>
            </a:solidFill>
            <a:round/>
            <a:headEnd/>
            <a:tailEnd/>
          </a:ln>
        </p:spPr>
        <p:txBody>
          <a:bodyPr/>
          <a:lstStyle/>
          <a:p>
            <a:endParaRPr lang="ru-RU"/>
          </a:p>
        </p:txBody>
      </p:sp>
      <p:sp>
        <p:nvSpPr>
          <p:cNvPr id="434195" name="Line 19"/>
          <p:cNvSpPr>
            <a:spLocks noChangeShapeType="1"/>
          </p:cNvSpPr>
          <p:nvPr/>
        </p:nvSpPr>
        <p:spPr bwMode="auto">
          <a:xfrm flipH="1" flipV="1">
            <a:off x="7378700" y="5003800"/>
            <a:ext cx="11113" cy="234950"/>
          </a:xfrm>
          <a:prstGeom prst="line">
            <a:avLst/>
          </a:prstGeom>
          <a:noFill/>
          <a:ln w="38100">
            <a:solidFill>
              <a:srgbClr val="FF0000"/>
            </a:solidFill>
            <a:round/>
            <a:headEnd/>
            <a:tailEnd type="triangle" w="med" len="med"/>
          </a:ln>
        </p:spPr>
        <p:txBody>
          <a:bodyPr/>
          <a:lstStyle/>
          <a:p>
            <a:endParaRPr lang="ru-RU"/>
          </a:p>
        </p:txBody>
      </p:sp>
      <p:sp>
        <p:nvSpPr>
          <p:cNvPr id="434196" name="Line 20"/>
          <p:cNvSpPr>
            <a:spLocks noChangeShapeType="1"/>
          </p:cNvSpPr>
          <p:nvPr/>
        </p:nvSpPr>
        <p:spPr bwMode="auto">
          <a:xfrm flipH="1">
            <a:off x="4627563" y="2892425"/>
            <a:ext cx="169862" cy="1841500"/>
          </a:xfrm>
          <a:prstGeom prst="line">
            <a:avLst/>
          </a:prstGeom>
          <a:noFill/>
          <a:ln w="9525">
            <a:solidFill>
              <a:schemeClr val="tx1"/>
            </a:solidFill>
            <a:round/>
            <a:headEnd/>
            <a:tailEnd type="triangle" w="med" len="med"/>
          </a:ln>
        </p:spPr>
        <p:txBody>
          <a:bodyPr/>
          <a:lstStyle/>
          <a:p>
            <a:endParaRPr lang="ru-RU"/>
          </a:p>
        </p:txBody>
      </p:sp>
      <p:sp>
        <p:nvSpPr>
          <p:cNvPr id="434197" name="Rectangle 21"/>
          <p:cNvSpPr>
            <a:spLocks noChangeArrowheads="1"/>
          </p:cNvSpPr>
          <p:nvPr/>
        </p:nvSpPr>
        <p:spPr bwMode="auto">
          <a:xfrm>
            <a:off x="3757613" y="1857375"/>
            <a:ext cx="1881187" cy="865188"/>
          </a:xfrm>
          <a:prstGeom prst="rect">
            <a:avLst/>
          </a:prstGeom>
          <a:solidFill>
            <a:srgbClr val="FFFFFF">
              <a:alpha val="0"/>
            </a:srgbClr>
          </a:solidFill>
          <a:ln w="9525">
            <a:noFill/>
            <a:miter lim="800000"/>
            <a:headEnd/>
            <a:tailEnd/>
          </a:ln>
        </p:spPr>
        <p:txBody>
          <a:bodyPr lIns="54864" tIns="27432" rIns="54864" bIns="27432"/>
          <a:lstStyle/>
          <a:p>
            <a:pPr eaLnBrk="1" hangingPunct="1"/>
            <a:r>
              <a:rPr lang="ru-RU" altLang="ru-RU" sz="2000">
                <a:latin typeface="Calibri" pitchFamily="34" charset="0"/>
              </a:rPr>
              <a:t>Здесь нулевая экономическая прибыль</a:t>
            </a:r>
            <a:endParaRPr lang="ru-RU" altLang="ru-RU">
              <a:latin typeface="Calibri" pitchFamily="34" charset="0"/>
            </a:endParaRPr>
          </a:p>
        </p:txBody>
      </p:sp>
      <p:sp>
        <p:nvSpPr>
          <p:cNvPr id="434198" name="Line 22"/>
          <p:cNvSpPr>
            <a:spLocks noChangeShapeType="1"/>
          </p:cNvSpPr>
          <p:nvPr/>
        </p:nvSpPr>
        <p:spPr bwMode="auto">
          <a:xfrm>
            <a:off x="365125" y="6175375"/>
            <a:ext cx="4260850" cy="0"/>
          </a:xfrm>
          <a:prstGeom prst="line">
            <a:avLst/>
          </a:prstGeom>
          <a:noFill/>
          <a:ln w="38100">
            <a:solidFill>
              <a:srgbClr val="FF0000"/>
            </a:solidFill>
            <a:round/>
            <a:headEnd type="triangle" w="med" len="med"/>
            <a:tailEnd type="triangle" w="med" len="med"/>
          </a:ln>
        </p:spPr>
        <p:txBody>
          <a:bodyPr/>
          <a:lstStyle/>
          <a:p>
            <a:endParaRPr lang="ru-RU"/>
          </a:p>
        </p:txBody>
      </p:sp>
      <p:sp>
        <p:nvSpPr>
          <p:cNvPr id="434199" name="Rectangle 23"/>
          <p:cNvSpPr>
            <a:spLocks noChangeArrowheads="1"/>
          </p:cNvSpPr>
          <p:nvPr/>
        </p:nvSpPr>
        <p:spPr bwMode="auto">
          <a:xfrm>
            <a:off x="647700" y="6269038"/>
            <a:ext cx="3679825" cy="338137"/>
          </a:xfrm>
          <a:prstGeom prst="rect">
            <a:avLst/>
          </a:prstGeom>
          <a:solidFill>
            <a:srgbClr val="FFFFFF">
              <a:alpha val="0"/>
            </a:srgbClr>
          </a:solidFill>
          <a:ln w="9525">
            <a:noFill/>
            <a:miter lim="800000"/>
            <a:headEnd/>
            <a:tailEnd/>
          </a:ln>
        </p:spPr>
        <p:txBody>
          <a:bodyPr lIns="54864" tIns="27432" rIns="54864" bIns="27432"/>
          <a:lstStyle/>
          <a:p>
            <a:pPr eaLnBrk="1" hangingPunct="1"/>
            <a:r>
              <a:rPr lang="ru-RU" altLang="ru-RU" sz="2000">
                <a:latin typeface="Calibri" pitchFamily="34" charset="0"/>
              </a:rPr>
              <a:t>Эффективный размер фирмы</a:t>
            </a:r>
            <a:endParaRPr lang="ru-RU" alt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419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419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419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3419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3419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34190"/>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3419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34196"/>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3419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3417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341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4178" grpId="0" animBg="1"/>
      <p:bldP spid="434190" grpId="0" animBg="1"/>
      <p:bldP spid="434191" grpId="0" animBg="1"/>
      <p:bldP spid="434192" grpId="0" animBg="1"/>
      <p:bldP spid="434193" grpId="0" animBg="1"/>
      <p:bldP spid="434194" grpId="0" animBg="1"/>
      <p:bldP spid="434195" grpId="0" animBg="1"/>
      <p:bldP spid="434196" grpId="0" animBg="1"/>
      <p:bldP spid="434197" grpId="0" animBg="1"/>
      <p:bldP spid="434198" grpId="0" animBg="1"/>
      <p:bldP spid="434199"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a:xfrm>
            <a:off x="301625" y="274638"/>
            <a:ext cx="8694738" cy="787400"/>
          </a:xfrm>
        </p:spPr>
        <p:txBody>
          <a:bodyPr/>
          <a:lstStyle/>
          <a:p>
            <a:pPr eaLnBrk="1" hangingPunct="1"/>
            <a:r>
              <a:rPr lang="ru-RU" altLang="ru-RU" smtClean="0"/>
              <a:t>Проверьте себя</a:t>
            </a:r>
          </a:p>
        </p:txBody>
      </p:sp>
      <p:sp>
        <p:nvSpPr>
          <p:cNvPr id="430083" name="Rectangle 3"/>
          <p:cNvSpPr>
            <a:spLocks noGrp="1" noChangeArrowheads="1"/>
          </p:cNvSpPr>
          <p:nvPr>
            <p:ph type="body" idx="4294967295"/>
          </p:nvPr>
        </p:nvSpPr>
        <p:spPr>
          <a:xfrm>
            <a:off x="136525" y="3868738"/>
            <a:ext cx="8775700" cy="2728912"/>
          </a:xfrm>
        </p:spPr>
        <p:txBody>
          <a:bodyPr/>
          <a:lstStyle/>
          <a:p>
            <a:pPr eaLnBrk="1" hangingPunct="1">
              <a:lnSpc>
                <a:spcPct val="90000"/>
              </a:lnSpc>
              <a:buFontTx/>
              <a:buNone/>
            </a:pPr>
            <a:r>
              <a:rPr lang="ru-RU" altLang="ru-RU" sz="2800" smtClean="0"/>
              <a:t>В таблице приведены ожидаемые величины предельной</a:t>
            </a:r>
            <a:r>
              <a:rPr lang="en-US" altLang="ru-RU" sz="2800" smtClean="0"/>
              <a:t> </a:t>
            </a:r>
            <a:r>
              <a:rPr lang="ru-RU" altLang="ru-RU" sz="2800" smtClean="0"/>
              <a:t>выручки и предельных издержек гипотетической фирмы при различных объемах выпуска продукции </a:t>
            </a:r>
            <a:endParaRPr lang="en-US" altLang="ru-RU" sz="2800" smtClean="0"/>
          </a:p>
          <a:p>
            <a:pPr eaLnBrk="1" hangingPunct="1">
              <a:lnSpc>
                <a:spcPct val="90000"/>
              </a:lnSpc>
              <a:buFontTx/>
              <a:buNone/>
            </a:pPr>
            <a:r>
              <a:rPr lang="ru-RU" altLang="ru-RU" sz="2800" smtClean="0"/>
              <a:t>Сколько продукции нужно выпустить и продать  для получения максимальной прибыли?</a:t>
            </a:r>
          </a:p>
        </p:txBody>
      </p:sp>
      <p:graphicFrame>
        <p:nvGraphicFramePr>
          <p:cNvPr id="430084" name="Group 4"/>
          <p:cNvGraphicFramePr>
            <a:graphicFrameLocks noGrp="1"/>
          </p:cNvGraphicFramePr>
          <p:nvPr/>
        </p:nvGraphicFramePr>
        <p:xfrm>
          <a:off x="185738" y="1722438"/>
          <a:ext cx="8745537" cy="1920875"/>
        </p:xfrm>
        <a:graphic>
          <a:graphicData uri="http://schemas.openxmlformats.org/drawingml/2006/table">
            <a:tbl>
              <a:tblPr/>
              <a:tblGrid>
                <a:gridCol w="2344737"/>
                <a:gridCol w="711200"/>
                <a:gridCol w="711200"/>
                <a:gridCol w="598488"/>
                <a:gridCol w="823912"/>
                <a:gridCol w="579438"/>
                <a:gridCol w="701675"/>
                <a:gridCol w="690562"/>
                <a:gridCol w="873125"/>
                <a:gridCol w="711200"/>
              </a:tblGrid>
              <a:tr h="100617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000" b="0" i="0" u="none" strike="noStrike" cap="none" normalizeH="0" baseline="0" smtClean="0">
                          <a:ln>
                            <a:noFill/>
                          </a:ln>
                          <a:solidFill>
                            <a:schemeClr val="tx1"/>
                          </a:solidFill>
                          <a:effectLst/>
                          <a:latin typeface="Arial" charset="0"/>
                        </a:rPr>
                        <a:t>Общий</a:t>
                      </a:r>
                      <a:r>
                        <a:rPr kumimoji="0" lang="en-US" sz="2000" b="0" i="0" u="none" strike="noStrike" cap="none" normalizeH="0" baseline="0" smtClean="0">
                          <a:ln>
                            <a:noFill/>
                          </a:ln>
                          <a:solidFill>
                            <a:schemeClr val="tx1"/>
                          </a:solidFill>
                          <a:effectLst/>
                          <a:latin typeface="Arial" charset="0"/>
                        </a:rPr>
                        <a:t> </a:t>
                      </a:r>
                      <a:r>
                        <a:rPr kumimoji="0" lang="ru-RU" sz="2000" b="0" i="0" u="none" strike="noStrike" cap="none" normalizeH="0" baseline="0" smtClean="0">
                          <a:ln>
                            <a:noFill/>
                          </a:ln>
                          <a:solidFill>
                            <a:schemeClr val="tx1"/>
                          </a:solidFill>
                          <a:effectLst/>
                          <a:latin typeface="Arial" charset="0"/>
                        </a:rPr>
                        <a:t>объем выпуска/</a:t>
                      </a:r>
                      <a:r>
                        <a:rPr kumimoji="0" lang="en-US" sz="2000" b="0" i="0" u="none" strike="noStrike" cap="none" normalizeH="0" baseline="0" smtClean="0">
                          <a:ln>
                            <a:noFill/>
                          </a:ln>
                          <a:solidFill>
                            <a:schemeClr val="tx1"/>
                          </a:solidFill>
                          <a:effectLst/>
                          <a:latin typeface="Arial" charset="0"/>
                        </a:rPr>
                        <a:t> </a:t>
                      </a:r>
                      <a:r>
                        <a:rPr kumimoji="0" lang="ru-RU" sz="2000" b="0" i="0" u="none" strike="noStrike" cap="none" normalizeH="0" baseline="0" smtClean="0">
                          <a:ln>
                            <a:noFill/>
                          </a:ln>
                          <a:solidFill>
                            <a:schemeClr val="tx1"/>
                          </a:solidFill>
                          <a:effectLst/>
                          <a:latin typeface="Arial" charset="0"/>
                        </a:rPr>
                        <a:t>продаж, </a:t>
                      </a:r>
                      <a:r>
                        <a:rPr kumimoji="0" lang="en-US" sz="2000" b="0" i="0" u="none" strike="noStrike" cap="none" normalizeH="0" baseline="0" smtClean="0">
                          <a:ln>
                            <a:noFill/>
                          </a:ln>
                          <a:solidFill>
                            <a:schemeClr val="tx1"/>
                          </a:solidFill>
                          <a:effectLst/>
                          <a:latin typeface="Arial" charset="0"/>
                        </a:rPr>
                        <a:t>Q=TP</a:t>
                      </a:r>
                      <a:endParaRPr kumimoji="0" lang="ru-RU" sz="1600" b="0" i="0" u="none" strike="noStrike" cap="none" normalizeH="0" baseline="0" smtClean="0">
                        <a:ln>
                          <a:noFill/>
                        </a:ln>
                        <a:solidFill>
                          <a:schemeClr val="tx1"/>
                        </a:solidFill>
                        <a:effectLst/>
                        <a:latin typeface="Arial" charset="0"/>
                      </a:endParaRPr>
                    </a:p>
                  </a:txBody>
                  <a:tcPr marT="45735" marB="4573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chemeClr val="tx1"/>
                          </a:solidFill>
                          <a:effectLst/>
                          <a:latin typeface="Arial" charset="0"/>
                        </a:rPr>
                        <a:t>1</a:t>
                      </a: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chemeClr val="tx1"/>
                          </a:solidFill>
                          <a:effectLst/>
                          <a:latin typeface="Arial" charset="0"/>
                        </a:rPr>
                        <a:t>2</a:t>
                      </a: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chemeClr val="tx1"/>
                          </a:solidFill>
                          <a:effectLst/>
                          <a:latin typeface="Arial" charset="0"/>
                        </a:rPr>
                        <a:t>3</a:t>
                      </a: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chemeClr val="tx1"/>
                          </a:solidFill>
                          <a:effectLst/>
                          <a:latin typeface="Arial" charset="0"/>
                        </a:rPr>
                        <a:t>4</a:t>
                      </a: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chemeClr val="tx1"/>
                          </a:solidFill>
                          <a:effectLst/>
                          <a:latin typeface="Arial" charset="0"/>
                        </a:rPr>
                        <a:t>5</a:t>
                      </a: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chemeClr val="tx1"/>
                          </a:solidFill>
                          <a:effectLst/>
                          <a:latin typeface="Arial" charset="0"/>
                        </a:rPr>
                        <a:t>6</a:t>
                      </a: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chemeClr val="tx1"/>
                          </a:solidFill>
                          <a:effectLst/>
                          <a:latin typeface="Arial" charset="0"/>
                        </a:rPr>
                        <a:t>7</a:t>
                      </a: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8</a:t>
                      </a:r>
                      <a:endParaRPr kumimoji="0" lang="ru-RU" sz="2800" b="0" i="0" u="none" strike="noStrike" cap="none" normalizeH="0" baseline="0" smtClean="0">
                        <a:ln>
                          <a:noFill/>
                        </a:ln>
                        <a:solidFill>
                          <a:schemeClr val="tx1"/>
                        </a:solidFill>
                        <a:effectLst/>
                        <a:latin typeface="Arial" charset="0"/>
                      </a:endParaRP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9</a:t>
                      </a:r>
                      <a:endParaRPr kumimoji="0" lang="ru-RU" sz="2800" b="0" i="0" u="none" strike="noStrike" cap="none" normalizeH="0" baseline="0" smtClean="0">
                        <a:ln>
                          <a:noFill/>
                        </a:ln>
                        <a:solidFill>
                          <a:schemeClr val="tx1"/>
                        </a:solidFill>
                        <a:effectLst/>
                        <a:latin typeface="Arial" charset="0"/>
                      </a:endParaRPr>
                    </a:p>
                  </a:txBody>
                  <a:tcPr marT="45735" marB="4573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35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MR</a:t>
                      </a:r>
                      <a:endParaRPr kumimoji="0" lang="ru-RU" sz="1600" b="0" i="0" u="none" strike="noStrike" cap="none" normalizeH="0" baseline="0" smtClean="0">
                        <a:ln>
                          <a:noFill/>
                        </a:ln>
                        <a:solidFill>
                          <a:schemeClr val="tx1"/>
                        </a:solidFill>
                        <a:effectLst/>
                        <a:latin typeface="Arial" charset="0"/>
                      </a:endParaRPr>
                    </a:p>
                  </a:txBody>
                  <a:tcPr marT="45735" marB="4573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10</a:t>
                      </a:r>
                      <a:endParaRPr kumimoji="0" lang="ru-RU" sz="2400" b="0" i="0" u="none" strike="noStrike" cap="none" normalizeH="0" baseline="0" smtClean="0">
                        <a:ln>
                          <a:noFill/>
                        </a:ln>
                        <a:solidFill>
                          <a:schemeClr val="tx1"/>
                        </a:solidFill>
                        <a:effectLst/>
                        <a:latin typeface="Arial" charset="0"/>
                      </a:endParaRP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10</a:t>
                      </a:r>
                      <a:endParaRPr kumimoji="0" lang="ru-RU" sz="2400" b="0" i="0" u="none" strike="noStrike" cap="none" normalizeH="0" baseline="0" smtClean="0">
                        <a:ln>
                          <a:noFill/>
                        </a:ln>
                        <a:solidFill>
                          <a:schemeClr val="tx1"/>
                        </a:solidFill>
                        <a:effectLst/>
                        <a:latin typeface="Arial" charset="0"/>
                      </a:endParaRP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10</a:t>
                      </a:r>
                      <a:endParaRPr kumimoji="0" lang="ru-RU" sz="2400" b="0" i="0" u="none" strike="noStrike" cap="none" normalizeH="0" baseline="0" smtClean="0">
                        <a:ln>
                          <a:noFill/>
                        </a:ln>
                        <a:solidFill>
                          <a:schemeClr val="tx1"/>
                        </a:solidFill>
                        <a:effectLst/>
                        <a:latin typeface="Arial" charset="0"/>
                      </a:endParaRP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10</a:t>
                      </a:r>
                      <a:endParaRPr kumimoji="0" lang="ru-RU" sz="2400" b="0" i="0" u="none" strike="noStrike" cap="none" normalizeH="0" baseline="0" smtClean="0">
                        <a:ln>
                          <a:noFill/>
                        </a:ln>
                        <a:solidFill>
                          <a:schemeClr val="tx1"/>
                        </a:solidFill>
                        <a:effectLst/>
                        <a:latin typeface="Arial" charset="0"/>
                      </a:endParaRP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10</a:t>
                      </a:r>
                      <a:endParaRPr kumimoji="0" lang="ru-RU" sz="2400" b="0" i="0" u="none" strike="noStrike" cap="none" normalizeH="0" baseline="0" smtClean="0">
                        <a:ln>
                          <a:noFill/>
                        </a:ln>
                        <a:solidFill>
                          <a:schemeClr val="tx1"/>
                        </a:solidFill>
                        <a:effectLst/>
                        <a:latin typeface="Arial" charset="0"/>
                      </a:endParaRP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10</a:t>
                      </a:r>
                      <a:endParaRPr kumimoji="0" lang="ru-RU" sz="2400" b="0" i="0" u="none" strike="noStrike" cap="none" normalizeH="0" baseline="0" smtClean="0">
                        <a:ln>
                          <a:noFill/>
                        </a:ln>
                        <a:solidFill>
                          <a:schemeClr val="tx1"/>
                        </a:solidFill>
                        <a:effectLst/>
                        <a:latin typeface="Arial" charset="0"/>
                      </a:endParaRP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10</a:t>
                      </a:r>
                      <a:endParaRPr kumimoji="0" lang="ru-RU" sz="2400" b="0" i="0" u="none" strike="noStrike" cap="none" normalizeH="0" baseline="0" smtClean="0">
                        <a:ln>
                          <a:noFill/>
                        </a:ln>
                        <a:solidFill>
                          <a:schemeClr val="tx1"/>
                        </a:solidFill>
                        <a:effectLst/>
                        <a:latin typeface="Arial" charset="0"/>
                      </a:endParaRP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10</a:t>
                      </a:r>
                      <a:endParaRPr kumimoji="0" lang="ru-RU" sz="2400" b="0" i="0" u="none" strike="noStrike" cap="none" normalizeH="0" baseline="0" smtClean="0">
                        <a:ln>
                          <a:noFill/>
                        </a:ln>
                        <a:solidFill>
                          <a:schemeClr val="tx1"/>
                        </a:solidFill>
                        <a:effectLst/>
                        <a:latin typeface="Arial" charset="0"/>
                      </a:endParaRP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10</a:t>
                      </a:r>
                      <a:endParaRPr kumimoji="0" lang="ru-RU" sz="2400" b="0" i="0" u="none" strike="noStrike" cap="none" normalizeH="0" baseline="0" smtClean="0">
                        <a:ln>
                          <a:noFill/>
                        </a:ln>
                        <a:solidFill>
                          <a:schemeClr val="tx1"/>
                        </a:solidFill>
                        <a:effectLst/>
                        <a:latin typeface="Arial" charset="0"/>
                      </a:endParaRPr>
                    </a:p>
                  </a:txBody>
                  <a:tcPr marT="45735" marB="4573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35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MC</a:t>
                      </a:r>
                      <a:endParaRPr kumimoji="0" lang="ru-RU" sz="1600" b="0" i="0" u="none" strike="noStrike" cap="none" normalizeH="0" baseline="0" smtClean="0">
                        <a:ln>
                          <a:noFill/>
                        </a:ln>
                        <a:solidFill>
                          <a:schemeClr val="tx1"/>
                        </a:solidFill>
                        <a:effectLst/>
                        <a:latin typeface="Arial" charset="0"/>
                      </a:endParaRPr>
                    </a:p>
                  </a:txBody>
                  <a:tcPr marT="45735" marB="4573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20</a:t>
                      </a:r>
                      <a:endParaRPr kumimoji="0" lang="en-US" sz="2400" b="0" i="0" u="none" strike="noStrike" cap="none" normalizeH="0" baseline="0" smtClean="0">
                        <a:ln>
                          <a:noFill/>
                        </a:ln>
                        <a:solidFill>
                          <a:schemeClr val="tx1"/>
                        </a:solidFill>
                        <a:effectLst/>
                        <a:latin typeface="Arial" charset="0"/>
                      </a:endParaRP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10</a:t>
                      </a:r>
                      <a:endParaRPr kumimoji="0" lang="en-US" sz="2400" b="0" i="0" u="none" strike="noStrike" cap="none" normalizeH="0" baseline="0" smtClean="0">
                        <a:ln>
                          <a:noFill/>
                        </a:ln>
                        <a:solidFill>
                          <a:schemeClr val="tx1"/>
                        </a:solidFill>
                        <a:effectLst/>
                        <a:latin typeface="Arial" charset="0"/>
                      </a:endParaRP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5</a:t>
                      </a:r>
                      <a:endParaRPr kumimoji="0" lang="en-US" sz="2400" b="0" i="0" u="none" strike="noStrike" cap="none" normalizeH="0" baseline="0" smtClean="0">
                        <a:ln>
                          <a:noFill/>
                        </a:ln>
                        <a:solidFill>
                          <a:schemeClr val="tx1"/>
                        </a:solidFill>
                        <a:effectLst/>
                        <a:latin typeface="Arial" charset="0"/>
                      </a:endParaRP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4,5</a:t>
                      </a:r>
                      <a:endParaRPr kumimoji="0" lang="en-US" sz="2400" b="0" i="0" u="none" strike="noStrike" cap="none" normalizeH="0" baseline="0" smtClean="0">
                        <a:ln>
                          <a:noFill/>
                        </a:ln>
                        <a:solidFill>
                          <a:schemeClr val="tx1"/>
                        </a:solidFill>
                        <a:effectLst/>
                        <a:latin typeface="Arial" charset="0"/>
                      </a:endParaRP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4</a:t>
                      </a:r>
                      <a:endParaRPr kumimoji="0" lang="en-US" sz="2400" b="0" i="0" u="none" strike="noStrike" cap="none" normalizeH="0" baseline="0" smtClean="0">
                        <a:ln>
                          <a:noFill/>
                        </a:ln>
                        <a:solidFill>
                          <a:schemeClr val="tx1"/>
                        </a:solidFill>
                        <a:effectLst/>
                        <a:latin typeface="Arial" charset="0"/>
                      </a:endParaRP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3,4</a:t>
                      </a:r>
                      <a:endParaRPr kumimoji="0" lang="en-US" sz="2400" b="0" i="0" u="none" strike="noStrike" cap="none" normalizeH="0" baseline="0" smtClean="0">
                        <a:ln>
                          <a:noFill/>
                        </a:ln>
                        <a:solidFill>
                          <a:schemeClr val="tx1"/>
                        </a:solidFill>
                        <a:effectLst/>
                        <a:latin typeface="Arial" charset="0"/>
                      </a:endParaRP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6</a:t>
                      </a:r>
                      <a:endParaRPr kumimoji="0" lang="en-US" sz="2400" b="0" i="0" u="none" strike="noStrike" cap="none" normalizeH="0" baseline="0" smtClean="0">
                        <a:ln>
                          <a:noFill/>
                        </a:ln>
                        <a:solidFill>
                          <a:schemeClr val="tx1"/>
                        </a:solidFill>
                        <a:effectLst/>
                        <a:latin typeface="Arial" charset="0"/>
                      </a:endParaRP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10,1</a:t>
                      </a:r>
                      <a:endParaRPr kumimoji="0" lang="en-US" sz="2400" b="0" i="0" u="none" strike="noStrike" cap="none" normalizeH="0" baseline="0" smtClean="0">
                        <a:ln>
                          <a:noFill/>
                        </a:ln>
                        <a:solidFill>
                          <a:schemeClr val="tx1"/>
                        </a:solidFill>
                        <a:effectLst/>
                        <a:latin typeface="Arial" charset="0"/>
                      </a:endParaRP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20</a:t>
                      </a:r>
                      <a:endParaRPr kumimoji="0" lang="en-US" sz="2400" b="0" i="0" u="none" strike="noStrike" cap="none" normalizeH="0" baseline="0" smtClean="0">
                        <a:ln>
                          <a:noFill/>
                        </a:ln>
                        <a:solidFill>
                          <a:schemeClr val="tx1"/>
                        </a:solidFill>
                        <a:effectLst/>
                        <a:latin typeface="Arial" charset="0"/>
                      </a:endParaRPr>
                    </a:p>
                  </a:txBody>
                  <a:tcPr marT="45735" marB="4573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3008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idx="4294967295"/>
          </p:nvPr>
        </p:nvSpPr>
        <p:spPr>
          <a:xfrm>
            <a:off x="301625" y="274638"/>
            <a:ext cx="8694738" cy="787400"/>
          </a:xfrm>
        </p:spPr>
        <p:txBody>
          <a:bodyPr/>
          <a:lstStyle/>
          <a:p>
            <a:pPr eaLnBrk="1" hangingPunct="1"/>
            <a:r>
              <a:rPr lang="ru-RU" altLang="ru-RU" sz="3600" smtClean="0"/>
              <a:t>Условие максимизации прибыли </a:t>
            </a:r>
            <a:r>
              <a:rPr lang="en-US" altLang="ru-RU" sz="3600" smtClean="0"/>
              <a:t>(MR</a:t>
            </a:r>
            <a:r>
              <a:rPr lang="ru-RU" altLang="ru-RU" sz="3600" smtClean="0"/>
              <a:t>=</a:t>
            </a:r>
            <a:r>
              <a:rPr lang="en-US" altLang="ru-RU" sz="3600" smtClean="0"/>
              <a:t>MC)</a:t>
            </a:r>
            <a:r>
              <a:rPr lang="ru-RU" altLang="ru-RU" sz="3600" smtClean="0"/>
              <a:t>  -  продолжение</a:t>
            </a:r>
          </a:p>
        </p:txBody>
      </p:sp>
      <p:sp>
        <p:nvSpPr>
          <p:cNvPr id="431107" name="Rectangle 3"/>
          <p:cNvSpPr>
            <a:spLocks noGrp="1" noChangeArrowheads="1"/>
          </p:cNvSpPr>
          <p:nvPr>
            <p:ph type="body" idx="4294967295"/>
          </p:nvPr>
        </p:nvSpPr>
        <p:spPr>
          <a:xfrm>
            <a:off x="136525" y="5006975"/>
            <a:ext cx="8775700" cy="1590675"/>
          </a:xfrm>
        </p:spPr>
        <p:txBody>
          <a:bodyPr/>
          <a:lstStyle/>
          <a:p>
            <a:pPr eaLnBrk="1" hangingPunct="1">
              <a:lnSpc>
                <a:spcPct val="80000"/>
              </a:lnSpc>
              <a:buFontTx/>
              <a:buNone/>
            </a:pPr>
            <a:r>
              <a:rPr lang="ru-RU" altLang="ru-RU" sz="2800" smtClean="0"/>
              <a:t>Заполните пустые строки таблицы.</a:t>
            </a:r>
            <a:endParaRPr lang="en-US" altLang="ru-RU" sz="2800" smtClean="0"/>
          </a:p>
          <a:p>
            <a:pPr eaLnBrk="1" hangingPunct="1">
              <a:lnSpc>
                <a:spcPct val="80000"/>
              </a:lnSpc>
              <a:buFontTx/>
              <a:buNone/>
            </a:pPr>
            <a:r>
              <a:rPr lang="ru-RU" altLang="ru-RU" sz="2800" smtClean="0"/>
              <a:t>Сколько продукции нужно выпустить и продать  для получения максимальной прибыли / минимального убытка в этом случае?</a:t>
            </a:r>
          </a:p>
        </p:txBody>
      </p:sp>
      <p:graphicFrame>
        <p:nvGraphicFramePr>
          <p:cNvPr id="431108" name="Group 4"/>
          <p:cNvGraphicFramePr>
            <a:graphicFrameLocks noGrp="1"/>
          </p:cNvGraphicFramePr>
          <p:nvPr/>
        </p:nvGraphicFramePr>
        <p:xfrm>
          <a:off x="206375" y="1392238"/>
          <a:ext cx="8736013" cy="3322638"/>
        </p:xfrm>
        <a:graphic>
          <a:graphicData uri="http://schemas.openxmlformats.org/drawingml/2006/table">
            <a:tbl>
              <a:tblPr/>
              <a:tblGrid>
                <a:gridCol w="2344738"/>
                <a:gridCol w="690562"/>
                <a:gridCol w="690563"/>
                <a:gridCol w="690562"/>
                <a:gridCol w="690563"/>
                <a:gridCol w="690562"/>
                <a:gridCol w="690563"/>
                <a:gridCol w="690562"/>
                <a:gridCol w="808038"/>
                <a:gridCol w="749300"/>
              </a:tblGrid>
              <a:tr h="100593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000" b="0" i="0" u="none" strike="noStrike" cap="none" normalizeH="0" baseline="0" smtClean="0">
                          <a:ln>
                            <a:noFill/>
                          </a:ln>
                          <a:solidFill>
                            <a:schemeClr val="tx1"/>
                          </a:solidFill>
                          <a:effectLst/>
                          <a:latin typeface="Arial" charset="0"/>
                        </a:rPr>
                        <a:t>Общий</a:t>
                      </a:r>
                      <a:r>
                        <a:rPr kumimoji="0" lang="en-US" sz="2000" b="0" i="0" u="none" strike="noStrike" cap="none" normalizeH="0" baseline="0" smtClean="0">
                          <a:ln>
                            <a:noFill/>
                          </a:ln>
                          <a:solidFill>
                            <a:schemeClr val="tx1"/>
                          </a:solidFill>
                          <a:effectLst/>
                          <a:latin typeface="Arial" charset="0"/>
                        </a:rPr>
                        <a:t> </a:t>
                      </a:r>
                      <a:r>
                        <a:rPr kumimoji="0" lang="ru-RU" sz="2000" b="0" i="0" u="none" strike="noStrike" cap="none" normalizeH="0" baseline="0" smtClean="0">
                          <a:ln>
                            <a:noFill/>
                          </a:ln>
                          <a:solidFill>
                            <a:schemeClr val="tx1"/>
                          </a:solidFill>
                          <a:effectLst/>
                          <a:latin typeface="Arial" charset="0"/>
                        </a:rPr>
                        <a:t>объем выпуска/</a:t>
                      </a:r>
                      <a:r>
                        <a:rPr kumimoji="0" lang="en-US" sz="2000" b="0" i="0" u="none" strike="noStrike" cap="none" normalizeH="0" baseline="0" smtClean="0">
                          <a:ln>
                            <a:noFill/>
                          </a:ln>
                          <a:solidFill>
                            <a:schemeClr val="tx1"/>
                          </a:solidFill>
                          <a:effectLst/>
                          <a:latin typeface="Arial" charset="0"/>
                        </a:rPr>
                        <a:t> </a:t>
                      </a:r>
                      <a:r>
                        <a:rPr kumimoji="0" lang="ru-RU" sz="2000" b="0" i="0" u="none" strike="noStrike" cap="none" normalizeH="0" baseline="0" smtClean="0">
                          <a:ln>
                            <a:noFill/>
                          </a:ln>
                          <a:solidFill>
                            <a:schemeClr val="tx1"/>
                          </a:solidFill>
                          <a:effectLst/>
                          <a:latin typeface="Arial" charset="0"/>
                        </a:rPr>
                        <a:t>продаж, </a:t>
                      </a:r>
                      <a:r>
                        <a:rPr kumimoji="0" lang="en-US" sz="2000" b="0" i="0" u="none" strike="noStrike" cap="none" normalizeH="0" baseline="0" smtClean="0">
                          <a:ln>
                            <a:noFill/>
                          </a:ln>
                          <a:solidFill>
                            <a:schemeClr val="tx1"/>
                          </a:solidFill>
                          <a:effectLst/>
                          <a:latin typeface="Arial" charset="0"/>
                        </a:rPr>
                        <a:t>Q=TP</a:t>
                      </a:r>
                      <a:endParaRPr kumimoji="0" lang="ru-RU" sz="1600" b="0" i="0" u="none" strike="noStrike" cap="none" normalizeH="0" baseline="0" smtClean="0">
                        <a:ln>
                          <a:noFill/>
                        </a:ln>
                        <a:solidFill>
                          <a:schemeClr val="tx1"/>
                        </a:solidFill>
                        <a:effectLst/>
                        <a:latin typeface="Arial" charset="0"/>
                      </a:endParaRP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chemeClr val="tx1"/>
                          </a:solidFill>
                          <a:effectLst/>
                          <a:latin typeface="Arial" charset="0"/>
                        </a:rPr>
                        <a:t>1</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chemeClr val="tx1"/>
                          </a:solidFill>
                          <a:effectLst/>
                          <a:latin typeface="Arial" charset="0"/>
                        </a:rPr>
                        <a:t>2</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chemeClr val="tx1"/>
                          </a:solidFill>
                          <a:effectLst/>
                          <a:latin typeface="Arial" charset="0"/>
                        </a:rPr>
                        <a:t>3</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chemeClr val="tx1"/>
                          </a:solidFill>
                          <a:effectLst/>
                          <a:latin typeface="Arial" charset="0"/>
                        </a:rPr>
                        <a:t>4</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chemeClr val="tx1"/>
                          </a:solidFill>
                          <a:effectLst/>
                          <a:latin typeface="Arial" charset="0"/>
                        </a:rPr>
                        <a:t>5</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chemeClr val="tx1"/>
                          </a:solidFill>
                          <a:effectLst/>
                          <a:latin typeface="Arial" charset="0"/>
                        </a:rPr>
                        <a:t>6</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chemeClr val="tx1"/>
                          </a:solidFill>
                          <a:effectLst/>
                          <a:latin typeface="Arial" charset="0"/>
                        </a:rPr>
                        <a:t>7</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8</a:t>
                      </a:r>
                      <a:endParaRPr kumimoji="0" lang="ru-RU" sz="2800" b="0" i="0" u="none" strike="noStrike" cap="none" normalizeH="0" baseline="0" smtClean="0">
                        <a:ln>
                          <a:noFill/>
                        </a:ln>
                        <a:solidFill>
                          <a:schemeClr val="tx1"/>
                        </a:solidFill>
                        <a:effectLst/>
                        <a:latin typeface="Arial" charset="0"/>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9</a:t>
                      </a:r>
                      <a:endParaRPr kumimoji="0" lang="ru-RU" sz="2800" b="0" i="0" u="none" strike="noStrike" cap="none" normalizeH="0" baseline="0" smtClean="0">
                        <a:ln>
                          <a:noFill/>
                        </a:ln>
                        <a:solidFill>
                          <a:schemeClr val="tx1"/>
                        </a:solidFill>
                        <a:effectLst/>
                        <a:latin typeface="Arial" charset="0"/>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1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000" b="0" i="0" u="none" strike="noStrike" cap="none" normalizeH="0" baseline="0" smtClean="0">
                          <a:ln>
                            <a:noFill/>
                          </a:ln>
                          <a:solidFill>
                            <a:schemeClr val="tx1"/>
                          </a:solidFill>
                          <a:effectLst/>
                          <a:latin typeface="Arial" charset="0"/>
                        </a:rPr>
                        <a:t>Общая выручка, </a:t>
                      </a:r>
                      <a:r>
                        <a:rPr kumimoji="0" lang="en-US" sz="2000" b="0" i="0" u="none" strike="noStrike" cap="none" normalizeH="0" baseline="0" smtClean="0">
                          <a:ln>
                            <a:noFill/>
                          </a:ln>
                          <a:solidFill>
                            <a:schemeClr val="tx1"/>
                          </a:solidFill>
                          <a:effectLst/>
                          <a:latin typeface="Arial" charset="0"/>
                        </a:rPr>
                        <a:t>TR</a:t>
                      </a:r>
                      <a:endParaRPr kumimoji="0" lang="ru-RU" sz="2000" b="0" i="0" u="none" strike="noStrike" cap="none" normalizeH="0" baseline="0" smtClean="0">
                        <a:ln>
                          <a:noFill/>
                        </a:ln>
                        <a:solidFill>
                          <a:schemeClr val="tx1"/>
                        </a:solidFill>
                        <a:effectLst/>
                        <a:latin typeface="Arial" charset="0"/>
                      </a:endParaRP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5</a:t>
                      </a:r>
                      <a:endParaRPr kumimoji="0" lang="ru-RU" sz="2400" b="0" i="0" u="none" strike="noStrike" cap="none" normalizeH="0" baseline="0" smtClean="0">
                        <a:ln>
                          <a:noFill/>
                        </a:ln>
                        <a:solidFill>
                          <a:schemeClr val="tx1"/>
                        </a:solidFill>
                        <a:effectLst/>
                        <a:latin typeface="Arial" charset="0"/>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10</a:t>
                      </a:r>
                      <a:endParaRPr kumimoji="0" lang="ru-RU" sz="2400" b="0" i="0" u="none" strike="noStrike" cap="none" normalizeH="0" baseline="0" smtClean="0">
                        <a:ln>
                          <a:noFill/>
                        </a:ln>
                        <a:solidFill>
                          <a:schemeClr val="tx1"/>
                        </a:solidFill>
                        <a:effectLst/>
                        <a:latin typeface="Arial" charset="0"/>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15</a:t>
                      </a:r>
                      <a:endParaRPr kumimoji="0" lang="ru-RU" sz="2400" b="0" i="0" u="none" strike="noStrike" cap="none" normalizeH="0" baseline="0" smtClean="0">
                        <a:ln>
                          <a:noFill/>
                        </a:ln>
                        <a:solidFill>
                          <a:schemeClr val="tx1"/>
                        </a:solidFill>
                        <a:effectLst/>
                        <a:latin typeface="Arial" charset="0"/>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20</a:t>
                      </a:r>
                      <a:endParaRPr kumimoji="0" lang="ru-RU" sz="2400" b="0" i="0" u="none" strike="noStrike" cap="none" normalizeH="0" baseline="0" smtClean="0">
                        <a:ln>
                          <a:noFill/>
                        </a:ln>
                        <a:solidFill>
                          <a:schemeClr val="tx1"/>
                        </a:solidFill>
                        <a:effectLst/>
                        <a:latin typeface="Arial" charset="0"/>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25</a:t>
                      </a:r>
                      <a:endParaRPr kumimoji="0" lang="ru-RU" sz="2400" b="0" i="0" u="none" strike="noStrike" cap="none" normalizeH="0" baseline="0" smtClean="0">
                        <a:ln>
                          <a:noFill/>
                        </a:ln>
                        <a:solidFill>
                          <a:schemeClr val="tx1"/>
                        </a:solidFill>
                        <a:effectLst/>
                        <a:latin typeface="Arial" charset="0"/>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30</a:t>
                      </a:r>
                      <a:endParaRPr kumimoji="0" lang="ru-RU" sz="2400" b="0" i="0" u="none" strike="noStrike" cap="none" normalizeH="0" baseline="0" smtClean="0">
                        <a:ln>
                          <a:noFill/>
                        </a:ln>
                        <a:solidFill>
                          <a:schemeClr val="tx1"/>
                        </a:solidFill>
                        <a:effectLst/>
                        <a:latin typeface="Arial" charset="0"/>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35</a:t>
                      </a:r>
                      <a:endParaRPr kumimoji="0" lang="ru-RU" sz="2400" b="0" i="0" u="none" strike="noStrike" cap="none" normalizeH="0" baseline="0" smtClean="0">
                        <a:ln>
                          <a:noFill/>
                        </a:ln>
                        <a:solidFill>
                          <a:schemeClr val="tx1"/>
                        </a:solidFill>
                        <a:effectLst/>
                        <a:latin typeface="Arial" charset="0"/>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40</a:t>
                      </a:r>
                      <a:endParaRPr kumimoji="0" lang="ru-RU" sz="2400" b="0" i="0" u="none" strike="noStrike" cap="none" normalizeH="0" baseline="0" smtClean="0">
                        <a:ln>
                          <a:noFill/>
                        </a:ln>
                        <a:solidFill>
                          <a:schemeClr val="tx1"/>
                        </a:solidFill>
                        <a:effectLst/>
                        <a:latin typeface="Arial" charset="0"/>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45</a:t>
                      </a:r>
                      <a:endParaRPr kumimoji="0" lang="ru-RU" sz="2400" b="0" i="0" u="none" strike="noStrike" cap="none" normalizeH="0" baseline="0" smtClean="0">
                        <a:ln>
                          <a:noFill/>
                        </a:ln>
                        <a:solidFill>
                          <a:schemeClr val="tx1"/>
                        </a:solidFill>
                        <a:effectLst/>
                        <a:latin typeface="Arial" charset="0"/>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MR</a:t>
                      </a:r>
                      <a:endParaRPr kumimoji="0" lang="ru-RU" sz="1600" b="0" i="0" u="none" strike="noStrike" cap="none" normalizeH="0" baseline="0" smtClean="0">
                        <a:ln>
                          <a:noFill/>
                        </a:ln>
                        <a:solidFill>
                          <a:schemeClr val="tx1"/>
                        </a:solidFill>
                        <a:effectLst/>
                        <a:latin typeface="Arial" charset="0"/>
                      </a:endParaRP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400" b="0" i="0" u="none" strike="noStrike" cap="none" normalizeH="0" baseline="0" smtClean="0">
                          <a:ln>
                            <a:noFill/>
                          </a:ln>
                          <a:solidFill>
                            <a:schemeClr val="tx1"/>
                          </a:solidFill>
                          <a:effectLst/>
                          <a:latin typeface="Arial" charset="0"/>
                        </a:rPr>
                        <a:t>5</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400" b="0" i="0" u="none" strike="noStrike" cap="none" normalizeH="0" baseline="0" smtClean="0">
                          <a:ln>
                            <a:noFill/>
                          </a:ln>
                          <a:solidFill>
                            <a:schemeClr val="tx1"/>
                          </a:solidFill>
                          <a:effectLst/>
                          <a:latin typeface="Arial" charset="0"/>
                        </a:rPr>
                        <a:t>5</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400" b="0" i="0" u="none" strike="noStrike" cap="none" normalizeH="0" baseline="0" smtClean="0">
                          <a:ln>
                            <a:noFill/>
                          </a:ln>
                          <a:solidFill>
                            <a:schemeClr val="tx1"/>
                          </a:solidFill>
                          <a:effectLst/>
                          <a:latin typeface="Arial" charset="0"/>
                        </a:rPr>
                        <a:t>5</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400" b="0" i="0" u="none" strike="noStrike" cap="none" normalizeH="0" baseline="0" smtClean="0">
                          <a:ln>
                            <a:noFill/>
                          </a:ln>
                          <a:solidFill>
                            <a:schemeClr val="tx1"/>
                          </a:solidFill>
                          <a:effectLst/>
                          <a:latin typeface="Arial" charset="0"/>
                        </a:rPr>
                        <a:t>5</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400" b="0" i="0" u="none" strike="noStrike" cap="none" normalizeH="0" baseline="0" smtClean="0">
                          <a:ln>
                            <a:noFill/>
                          </a:ln>
                          <a:solidFill>
                            <a:schemeClr val="tx1"/>
                          </a:solidFill>
                          <a:effectLst/>
                          <a:latin typeface="Arial" charset="0"/>
                        </a:rPr>
                        <a:t>5</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400" b="0" i="0" u="none" strike="noStrike" cap="none" normalizeH="0" baseline="0" smtClean="0">
                          <a:ln>
                            <a:noFill/>
                          </a:ln>
                          <a:solidFill>
                            <a:schemeClr val="tx1"/>
                          </a:solidFill>
                          <a:effectLst/>
                          <a:latin typeface="Arial" charset="0"/>
                        </a:rPr>
                        <a:t>5</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400" b="0" i="0" u="none" strike="noStrike" cap="none" normalizeH="0" baseline="0" smtClean="0">
                          <a:ln>
                            <a:noFill/>
                          </a:ln>
                          <a:solidFill>
                            <a:schemeClr val="tx1"/>
                          </a:solidFill>
                          <a:effectLst/>
                          <a:latin typeface="Arial" charset="0"/>
                        </a:rPr>
                        <a:t>5</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400" b="0" i="0" u="none" strike="noStrike" cap="none" normalizeH="0" baseline="0" smtClean="0">
                          <a:ln>
                            <a:noFill/>
                          </a:ln>
                          <a:solidFill>
                            <a:schemeClr val="tx1"/>
                          </a:solidFill>
                          <a:effectLst/>
                          <a:latin typeface="Arial" charset="0"/>
                        </a:rPr>
                        <a:t>5</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400" b="0" i="0" u="none" strike="noStrike" cap="none" normalizeH="0" baseline="0" smtClean="0">
                          <a:ln>
                            <a:noFill/>
                          </a:ln>
                          <a:solidFill>
                            <a:schemeClr val="tx1"/>
                          </a:solidFill>
                          <a:effectLst/>
                          <a:latin typeface="Arial" charset="0"/>
                        </a:rPr>
                        <a:t>5</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MC</a:t>
                      </a:r>
                      <a:endParaRPr kumimoji="0" lang="ru-RU" sz="1600" b="0" i="0" u="none" strike="noStrike" cap="none" normalizeH="0" baseline="0" smtClean="0">
                        <a:ln>
                          <a:noFill/>
                        </a:ln>
                        <a:solidFill>
                          <a:schemeClr val="tx1"/>
                        </a:solidFill>
                        <a:effectLst/>
                        <a:latin typeface="Arial" charset="0"/>
                      </a:endParaRP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20</a:t>
                      </a:r>
                      <a:endParaRPr kumimoji="0" lang="en-US" sz="2400" b="0" i="0" u="none" strike="noStrike" cap="none" normalizeH="0" baseline="0" smtClean="0">
                        <a:ln>
                          <a:noFill/>
                        </a:ln>
                        <a:solidFill>
                          <a:schemeClr val="tx1"/>
                        </a:solidFill>
                        <a:effectLst/>
                        <a:latin typeface="Arial" charset="0"/>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10</a:t>
                      </a:r>
                      <a:endParaRPr kumimoji="0" lang="en-US" sz="2400" b="0" i="0" u="none" strike="noStrike" cap="none" normalizeH="0" baseline="0" smtClean="0">
                        <a:ln>
                          <a:noFill/>
                        </a:ln>
                        <a:solidFill>
                          <a:schemeClr val="tx1"/>
                        </a:solidFill>
                        <a:effectLst/>
                        <a:latin typeface="Arial" charset="0"/>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5</a:t>
                      </a:r>
                      <a:endParaRPr kumimoji="0" lang="en-US" sz="2400" b="0" i="0" u="none" strike="noStrike" cap="none" normalizeH="0" baseline="0" smtClean="0">
                        <a:ln>
                          <a:noFill/>
                        </a:ln>
                        <a:solidFill>
                          <a:schemeClr val="tx1"/>
                        </a:solidFill>
                        <a:effectLst/>
                        <a:latin typeface="Arial" charset="0"/>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4,5</a:t>
                      </a:r>
                      <a:endParaRPr kumimoji="0" lang="en-US" sz="2400" b="0" i="0" u="none" strike="noStrike" cap="none" normalizeH="0" baseline="0" smtClean="0">
                        <a:ln>
                          <a:noFill/>
                        </a:ln>
                        <a:solidFill>
                          <a:schemeClr val="tx1"/>
                        </a:solidFill>
                        <a:effectLst/>
                        <a:latin typeface="Arial" charset="0"/>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4</a:t>
                      </a:r>
                      <a:endParaRPr kumimoji="0" lang="en-US" sz="2400" b="0" i="0" u="none" strike="noStrike" cap="none" normalizeH="0" baseline="0" smtClean="0">
                        <a:ln>
                          <a:noFill/>
                        </a:ln>
                        <a:solidFill>
                          <a:schemeClr val="tx1"/>
                        </a:solidFill>
                        <a:effectLst/>
                        <a:latin typeface="Arial" charset="0"/>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3,4</a:t>
                      </a:r>
                      <a:endParaRPr kumimoji="0" lang="en-US" sz="2400" b="0" i="0" u="none" strike="noStrike" cap="none" normalizeH="0" baseline="0" smtClean="0">
                        <a:ln>
                          <a:noFill/>
                        </a:ln>
                        <a:solidFill>
                          <a:schemeClr val="tx1"/>
                        </a:solidFill>
                        <a:effectLst/>
                        <a:latin typeface="Arial" charset="0"/>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6</a:t>
                      </a:r>
                      <a:endParaRPr kumimoji="0" lang="en-US" sz="2400" b="0" i="0" u="none" strike="noStrike" cap="none" normalizeH="0" baseline="0" smtClean="0">
                        <a:ln>
                          <a:noFill/>
                        </a:ln>
                        <a:solidFill>
                          <a:schemeClr val="tx1"/>
                        </a:solidFill>
                        <a:effectLst/>
                        <a:latin typeface="Arial" charset="0"/>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10,1</a:t>
                      </a:r>
                      <a:endParaRPr kumimoji="0" lang="en-US" sz="2400" b="0" i="0" u="none" strike="noStrike" cap="none" normalizeH="0" baseline="0" smtClean="0">
                        <a:ln>
                          <a:noFill/>
                        </a:ln>
                        <a:solidFill>
                          <a:schemeClr val="tx1"/>
                        </a:solidFill>
                        <a:effectLst/>
                        <a:latin typeface="Arial" charset="0"/>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20</a:t>
                      </a:r>
                      <a:endParaRPr kumimoji="0" lang="en-US" sz="2400" b="0" i="0" u="none" strike="noStrike" cap="none" normalizeH="0" baseline="0" smtClean="0">
                        <a:ln>
                          <a:noFill/>
                        </a:ln>
                        <a:solidFill>
                          <a:schemeClr val="tx1"/>
                        </a:solidFill>
                        <a:effectLst/>
                        <a:latin typeface="Arial" charset="0"/>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1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000" b="0" i="0" u="none" strike="noStrike" cap="none" normalizeH="0" baseline="0" smtClean="0">
                          <a:ln>
                            <a:noFill/>
                          </a:ln>
                          <a:solidFill>
                            <a:schemeClr val="tx1"/>
                          </a:solidFill>
                          <a:effectLst/>
                          <a:latin typeface="Arial" charset="0"/>
                        </a:rPr>
                        <a:t>Переменные издержки,</a:t>
                      </a:r>
                      <a:r>
                        <a:rPr kumimoji="0" lang="en-US" sz="2000" b="0" i="0" u="none" strike="noStrike" cap="none" normalizeH="0" baseline="0" smtClean="0">
                          <a:ln>
                            <a:noFill/>
                          </a:ln>
                          <a:solidFill>
                            <a:schemeClr val="tx1"/>
                          </a:solidFill>
                          <a:effectLst/>
                          <a:latin typeface="Arial" charset="0"/>
                        </a:rPr>
                        <a:t> VC</a:t>
                      </a:r>
                      <a:endParaRPr kumimoji="0" lang="ru-RU" sz="2000" b="0" i="0" u="none" strike="noStrike" cap="none" normalizeH="0" baseline="0" smtClean="0">
                        <a:ln>
                          <a:noFill/>
                        </a:ln>
                        <a:solidFill>
                          <a:schemeClr val="tx1"/>
                        </a:solidFill>
                        <a:effectLst/>
                        <a:latin typeface="Arial" charset="0"/>
                      </a:endParaRP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smtClean="0">
                          <a:ln>
                            <a:noFill/>
                          </a:ln>
                          <a:solidFill>
                            <a:schemeClr val="tx1"/>
                          </a:solidFill>
                          <a:effectLst/>
                          <a:latin typeface="Arial" charset="0"/>
                        </a:rPr>
                        <a:t>20</a:t>
                      </a:r>
                      <a:endParaRPr kumimoji="0" lang="en-US" sz="2400" b="0" i="0" u="none" strike="noStrike" cap="none" normalizeH="0" baseline="0" smtClean="0">
                        <a:ln>
                          <a:noFill/>
                        </a:ln>
                        <a:solidFill>
                          <a:schemeClr val="tx1"/>
                        </a:solidFill>
                        <a:effectLst/>
                        <a:latin typeface="Arial" charset="0"/>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smtClean="0">
                          <a:ln>
                            <a:noFill/>
                          </a:ln>
                          <a:solidFill>
                            <a:schemeClr val="tx1"/>
                          </a:solidFill>
                          <a:effectLst/>
                          <a:latin typeface="Arial" charset="0"/>
                        </a:rPr>
                        <a:t>30</a:t>
                      </a:r>
                      <a:endParaRPr kumimoji="0" lang="en-US" sz="2400" b="0" i="0" u="none" strike="noStrike" cap="none" normalizeH="0" baseline="0" smtClean="0">
                        <a:ln>
                          <a:noFill/>
                        </a:ln>
                        <a:solidFill>
                          <a:schemeClr val="tx1"/>
                        </a:solidFill>
                        <a:effectLst/>
                        <a:latin typeface="Arial" charset="0"/>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smtClean="0">
                          <a:ln>
                            <a:noFill/>
                          </a:ln>
                          <a:solidFill>
                            <a:schemeClr val="tx1"/>
                          </a:solidFill>
                          <a:effectLst/>
                          <a:latin typeface="Arial" charset="0"/>
                        </a:rPr>
                        <a:t>35</a:t>
                      </a:r>
                      <a:endParaRPr kumimoji="0" lang="en-US" sz="2400" b="0" i="0" u="none" strike="noStrike" cap="none" normalizeH="0" baseline="0" smtClean="0">
                        <a:ln>
                          <a:noFill/>
                        </a:ln>
                        <a:solidFill>
                          <a:schemeClr val="tx1"/>
                        </a:solidFill>
                        <a:effectLst/>
                        <a:latin typeface="Arial" charset="0"/>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Arial" charset="0"/>
                        </a:rPr>
                        <a:t>39,5</a:t>
                      </a:r>
                      <a:endParaRPr kumimoji="0" lang="en-US" sz="2000" b="0" i="0" u="none" strike="noStrike" cap="none" normalizeH="0" baseline="0" smtClean="0">
                        <a:ln>
                          <a:noFill/>
                        </a:ln>
                        <a:solidFill>
                          <a:schemeClr val="tx1"/>
                        </a:solidFill>
                        <a:effectLst/>
                        <a:latin typeface="Arial" charset="0"/>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Arial" charset="0"/>
                        </a:rPr>
                        <a:t>43,5</a:t>
                      </a:r>
                      <a:endParaRPr kumimoji="0" lang="en-US" sz="2000" b="0" i="0" u="none" strike="noStrike" cap="none" normalizeH="0" baseline="0" smtClean="0">
                        <a:ln>
                          <a:noFill/>
                        </a:ln>
                        <a:solidFill>
                          <a:schemeClr val="tx1"/>
                        </a:solidFill>
                        <a:effectLst/>
                        <a:latin typeface="Arial" charset="0"/>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Arial" charset="0"/>
                        </a:rPr>
                        <a:t>46,9</a:t>
                      </a:r>
                      <a:endParaRPr kumimoji="0" lang="en-US" sz="2000" b="0" i="0" u="none" strike="noStrike" cap="none" normalizeH="0" baseline="0" smtClean="0">
                        <a:ln>
                          <a:noFill/>
                        </a:ln>
                        <a:solidFill>
                          <a:schemeClr val="tx1"/>
                        </a:solidFill>
                        <a:effectLst/>
                        <a:latin typeface="Arial" charset="0"/>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Arial" charset="0"/>
                        </a:rPr>
                        <a:t>52,9</a:t>
                      </a:r>
                      <a:endParaRPr kumimoji="0" lang="en-US" sz="2000" b="0" i="0" u="none" strike="noStrike" cap="none" normalizeH="0" baseline="0" smtClean="0">
                        <a:ln>
                          <a:noFill/>
                        </a:ln>
                        <a:solidFill>
                          <a:schemeClr val="tx1"/>
                        </a:solidFill>
                        <a:effectLst/>
                        <a:latin typeface="Arial" charset="0"/>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smtClean="0">
                          <a:ln>
                            <a:noFill/>
                          </a:ln>
                          <a:solidFill>
                            <a:schemeClr val="tx1"/>
                          </a:solidFill>
                          <a:effectLst/>
                          <a:latin typeface="Arial" charset="0"/>
                        </a:rPr>
                        <a:t>63</a:t>
                      </a:r>
                      <a:endParaRPr kumimoji="0" lang="en-US" sz="2400" b="0" i="0" u="none" strike="noStrike" cap="none" normalizeH="0" baseline="0" smtClean="0">
                        <a:ln>
                          <a:noFill/>
                        </a:ln>
                        <a:solidFill>
                          <a:schemeClr val="tx1"/>
                        </a:solidFill>
                        <a:effectLst/>
                        <a:latin typeface="Arial" charset="0"/>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smtClean="0">
                          <a:ln>
                            <a:noFill/>
                          </a:ln>
                          <a:solidFill>
                            <a:schemeClr val="tx1"/>
                          </a:solidFill>
                          <a:effectLst/>
                          <a:latin typeface="Arial" charset="0"/>
                        </a:rPr>
                        <a:t>83</a:t>
                      </a:r>
                      <a:endParaRPr kumimoji="0" lang="en-US" sz="2400" b="0" i="0" u="none" strike="noStrike" cap="none" normalizeH="0" baseline="0" smtClean="0">
                        <a:ln>
                          <a:noFill/>
                        </a:ln>
                        <a:solidFill>
                          <a:schemeClr val="tx1"/>
                        </a:solidFill>
                        <a:effectLst/>
                        <a:latin typeface="Arial" charset="0"/>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31176" name="Rectangle 72"/>
          <p:cNvSpPr>
            <a:spLocks noChangeArrowheads="1"/>
          </p:cNvSpPr>
          <p:nvPr/>
        </p:nvSpPr>
        <p:spPr bwMode="auto">
          <a:xfrm>
            <a:off x="2605088" y="4051300"/>
            <a:ext cx="6262687" cy="520700"/>
          </a:xfrm>
          <a:prstGeom prst="rect">
            <a:avLst/>
          </a:prstGeom>
          <a:solidFill>
            <a:schemeClr val="bg1"/>
          </a:solidFill>
          <a:ln w="9525">
            <a:noFill/>
            <a:miter lim="800000"/>
            <a:headEnd/>
            <a:tailEnd/>
          </a:ln>
        </p:spPr>
        <p:txBody>
          <a:bodyPr wrap="none" anchor="ctr"/>
          <a:lstStyle/>
          <a:p>
            <a:pPr eaLnBrk="1" hangingPunct="1"/>
            <a:endParaRPr lang="ru-RU" altLang="ru-RU"/>
          </a:p>
        </p:txBody>
      </p:sp>
      <p:sp>
        <p:nvSpPr>
          <p:cNvPr id="431177" name="Rectangle 73"/>
          <p:cNvSpPr>
            <a:spLocks noChangeArrowheads="1"/>
          </p:cNvSpPr>
          <p:nvPr/>
        </p:nvSpPr>
        <p:spPr bwMode="auto">
          <a:xfrm>
            <a:off x="2597150" y="3182938"/>
            <a:ext cx="6262688" cy="276225"/>
          </a:xfrm>
          <a:prstGeom prst="rect">
            <a:avLst/>
          </a:prstGeom>
          <a:solidFill>
            <a:schemeClr val="bg1"/>
          </a:solidFill>
          <a:ln w="9525">
            <a:noFill/>
            <a:miter lim="800000"/>
            <a:headEnd/>
            <a:tailEnd/>
          </a:ln>
        </p:spPr>
        <p:txBody>
          <a:bodyPr wrap="none" anchor="ctr"/>
          <a:lstStyle/>
          <a:p>
            <a:pPr eaLnBrk="1" hangingPunct="1"/>
            <a:endParaRPr lang="ru-RU" alt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31177"/>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431176"/>
                                        </p:tgtEl>
                                        <p:attrNameLst>
                                          <p:attrName>style.visibility</p:attrName>
                                        </p:attrNameLst>
                                      </p:cBhvr>
                                      <p:to>
                                        <p:strVal val="hidden"/>
                                      </p:to>
                                    </p:set>
                                  </p:childTnLst>
                                </p:cTn>
                              </p:par>
                              <p:par>
                                <p:cTn id="9" presetID="1" presetClass="entr" presetSubtype="0" fill="hold" nodeType="withEffect">
                                  <p:stCondLst>
                                    <p:cond delay="0"/>
                                  </p:stCondLst>
                                  <p:childTnLst>
                                    <p:set>
                                      <p:cBhvr>
                                        <p:cTn id="10" dur="1" fill="hold">
                                          <p:stCondLst>
                                            <p:cond delay="0"/>
                                          </p:stCondLst>
                                        </p:cTn>
                                        <p:tgtEl>
                                          <p:spTgt spid="43110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1176" grpId="0" animBg="1"/>
      <p:bldP spid="43117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457200" y="274638"/>
            <a:ext cx="8229600" cy="868362"/>
          </a:xfrm>
          <a:solidFill>
            <a:schemeClr val="bg1"/>
          </a:solidFill>
        </p:spPr>
        <p:style>
          <a:lnRef idx="1">
            <a:schemeClr val="accent4"/>
          </a:lnRef>
          <a:fillRef idx="2">
            <a:schemeClr val="accent4"/>
          </a:fillRef>
          <a:effectRef idx="1">
            <a:schemeClr val="accent4"/>
          </a:effectRef>
          <a:fontRef idx="minor">
            <a:schemeClr val="dk1"/>
          </a:fontRef>
        </p:style>
        <p:txBody>
          <a:bodyPr>
            <a:normAutofit/>
          </a:bodyPr>
          <a:lstStyle/>
          <a:p>
            <a:pPr eaLnBrk="1" hangingPunct="1">
              <a:defRPr/>
            </a:pPr>
            <a:r>
              <a:rPr lang="ru-RU" sz="3200" dirty="0" smtClean="0"/>
              <a:t>Источники дифференциации продукта</a:t>
            </a:r>
          </a:p>
        </p:txBody>
      </p:sp>
      <p:sp>
        <p:nvSpPr>
          <p:cNvPr id="30723" name="Rectangle 3"/>
          <p:cNvSpPr>
            <a:spLocks noGrp="1" noChangeArrowheads="1"/>
          </p:cNvSpPr>
          <p:nvPr>
            <p:ph idx="4294967295"/>
          </p:nvPr>
        </p:nvSpPr>
        <p:spPr>
          <a:solidFill>
            <a:schemeClr val="bg1"/>
          </a:solidFill>
        </p:spPr>
        <p:style>
          <a:lnRef idx="1">
            <a:schemeClr val="accent4"/>
          </a:lnRef>
          <a:fillRef idx="2">
            <a:schemeClr val="accent4"/>
          </a:fillRef>
          <a:effectRef idx="1">
            <a:schemeClr val="accent4"/>
          </a:effectRef>
          <a:fontRef idx="minor">
            <a:schemeClr val="dk1"/>
          </a:fontRef>
        </p:style>
        <p:txBody>
          <a:bodyPr/>
          <a:lstStyle/>
          <a:p>
            <a:pPr eaLnBrk="1" hangingPunct="1">
              <a:buFont typeface="Arial" panose="020B0604020202020204" pitchFamily="34" charset="0"/>
              <a:buChar char="•"/>
              <a:defRPr/>
            </a:pPr>
            <a:endParaRPr lang="ru-RU" altLang="ru-RU" sz="2400" smtClean="0">
              <a:solidFill>
                <a:schemeClr val="tx1"/>
              </a:solidFill>
            </a:endParaRPr>
          </a:p>
          <a:p>
            <a:pPr eaLnBrk="1" hangingPunct="1">
              <a:buFont typeface="Arial" panose="020B0604020202020204" pitchFamily="34" charset="0"/>
              <a:buChar char="•"/>
              <a:defRPr/>
            </a:pPr>
            <a:r>
              <a:rPr lang="ru-RU" altLang="ru-RU" sz="2800" smtClean="0">
                <a:solidFill>
                  <a:schemeClr val="tx1"/>
                </a:solidFill>
                <a:latin typeface="Arial" panose="020B0604020202020204" pitchFamily="34" charset="0"/>
                <a:cs typeface="Arial" panose="020B0604020202020204" pitchFamily="34" charset="0"/>
              </a:rPr>
              <a:t>Качество</a:t>
            </a:r>
          </a:p>
          <a:p>
            <a:pPr eaLnBrk="1" hangingPunct="1">
              <a:buFont typeface="Arial" panose="020B0604020202020204" pitchFamily="34" charset="0"/>
              <a:buChar char="•"/>
              <a:defRPr/>
            </a:pPr>
            <a:r>
              <a:rPr lang="ru-RU" altLang="ru-RU" sz="2800" smtClean="0">
                <a:solidFill>
                  <a:schemeClr val="tx1"/>
                </a:solidFill>
                <a:latin typeface="Arial" panose="020B0604020202020204" pitchFamily="34" charset="0"/>
                <a:cs typeface="Arial" panose="020B0604020202020204" pitchFamily="34" charset="0"/>
              </a:rPr>
              <a:t>Сервис</a:t>
            </a:r>
          </a:p>
          <a:p>
            <a:pPr eaLnBrk="1" hangingPunct="1">
              <a:buFont typeface="Arial" panose="020B0604020202020204" pitchFamily="34" charset="0"/>
              <a:buChar char="•"/>
              <a:defRPr/>
            </a:pPr>
            <a:r>
              <a:rPr lang="ru-RU" altLang="ru-RU" sz="2800" smtClean="0">
                <a:solidFill>
                  <a:schemeClr val="tx1"/>
                </a:solidFill>
                <a:latin typeface="Arial" panose="020B0604020202020204" pitchFamily="34" charset="0"/>
                <a:cs typeface="Arial" panose="020B0604020202020204" pitchFamily="34" charset="0"/>
              </a:rPr>
              <a:t>Близость к рынку сбыта</a:t>
            </a:r>
          </a:p>
          <a:p>
            <a:pPr eaLnBrk="1" hangingPunct="1">
              <a:buFont typeface="Arial" panose="020B0604020202020204" pitchFamily="34" charset="0"/>
              <a:buChar char="•"/>
              <a:defRPr/>
            </a:pPr>
            <a:r>
              <a:rPr lang="ru-RU" altLang="ru-RU" sz="2800" smtClean="0">
                <a:solidFill>
                  <a:schemeClr val="tx1"/>
                </a:solidFill>
                <a:latin typeface="Arial" panose="020B0604020202020204" pitchFamily="34" charset="0"/>
                <a:cs typeface="Arial" panose="020B0604020202020204" pitchFamily="34" charset="0"/>
              </a:rPr>
              <a:t>Реклама и т. п.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357188" y="214313"/>
            <a:ext cx="8358187" cy="852487"/>
          </a:xfrm>
          <a:solidFill>
            <a:schemeClr val="bg1"/>
          </a:solidFill>
        </p:spPr>
        <p:style>
          <a:lnRef idx="1">
            <a:schemeClr val="accent4"/>
          </a:lnRef>
          <a:fillRef idx="2">
            <a:schemeClr val="accent4"/>
          </a:fillRef>
          <a:effectRef idx="1">
            <a:schemeClr val="accent4"/>
          </a:effectRef>
          <a:fontRef idx="minor">
            <a:schemeClr val="dk1"/>
          </a:fontRef>
        </p:style>
        <p:txBody>
          <a:bodyPr/>
          <a:lstStyle/>
          <a:p>
            <a:pPr eaLnBrk="1" hangingPunct="1">
              <a:defRPr/>
            </a:pPr>
            <a:r>
              <a:rPr lang="ru-RU" sz="3200" dirty="0" smtClean="0"/>
              <a:t>Входные барьеры</a:t>
            </a:r>
            <a:endParaRPr lang="ru-RU" dirty="0" smtClean="0"/>
          </a:p>
        </p:txBody>
      </p:sp>
      <p:sp>
        <p:nvSpPr>
          <p:cNvPr id="31747" name="Rectangle 3"/>
          <p:cNvSpPr>
            <a:spLocks noGrp="1" noChangeArrowheads="1"/>
          </p:cNvSpPr>
          <p:nvPr>
            <p:ph idx="4294967295"/>
          </p:nvPr>
        </p:nvSpPr>
        <p:spPr>
          <a:xfrm>
            <a:off x="428625" y="1285875"/>
            <a:ext cx="8286750" cy="5267325"/>
          </a:xfrm>
          <a:solidFill>
            <a:schemeClr val="bg1"/>
          </a:solidFill>
        </p:spPr>
        <p:style>
          <a:lnRef idx="1">
            <a:schemeClr val="accent4"/>
          </a:lnRef>
          <a:fillRef idx="2">
            <a:schemeClr val="accent4"/>
          </a:fillRef>
          <a:effectRef idx="1">
            <a:schemeClr val="accent4"/>
          </a:effectRef>
          <a:fontRef idx="minor">
            <a:schemeClr val="dk1"/>
          </a:fontRef>
        </p:style>
        <p:txBody>
          <a:bodyPr/>
          <a:lstStyle/>
          <a:p>
            <a:pPr eaLnBrk="1" hangingPunct="1">
              <a:lnSpc>
                <a:spcPct val="80000"/>
              </a:lnSpc>
              <a:buFont typeface="Wingdings" pitchFamily="2" charset="2"/>
              <a:buNone/>
              <a:defRPr/>
            </a:pPr>
            <a:r>
              <a:rPr lang="ru-RU" sz="2800" dirty="0" smtClean="0">
                <a:solidFill>
                  <a:srgbClr val="FF0000"/>
                </a:solidFill>
              </a:rPr>
              <a:t>Внешние</a:t>
            </a:r>
            <a:endParaRPr lang="ru-RU" sz="2800" dirty="0">
              <a:solidFill>
                <a:schemeClr val="bg2">
                  <a:lumMod val="50000"/>
                </a:schemeClr>
              </a:solidFill>
            </a:endParaRPr>
          </a:p>
          <a:p>
            <a:pPr eaLnBrk="1" hangingPunct="1">
              <a:lnSpc>
                <a:spcPct val="80000"/>
              </a:lnSpc>
              <a:defRPr/>
            </a:pPr>
            <a:r>
              <a:rPr lang="ru-RU" sz="2800" b="1" dirty="0">
                <a:solidFill>
                  <a:schemeClr val="tx1"/>
                </a:solidFill>
              </a:rPr>
              <a:t>Государственные:</a:t>
            </a:r>
            <a:r>
              <a:rPr lang="ru-RU" sz="2800" dirty="0">
                <a:solidFill>
                  <a:schemeClr val="tx1"/>
                </a:solidFill>
              </a:rPr>
              <a:t> налоги, тарифы, лицензирование, сертификация и т п</a:t>
            </a:r>
            <a:r>
              <a:rPr lang="ru-RU" sz="2800" dirty="0" smtClean="0">
                <a:solidFill>
                  <a:schemeClr val="tx1"/>
                </a:solidFill>
              </a:rPr>
              <a:t>.</a:t>
            </a:r>
            <a:endParaRPr lang="ru-RU" sz="2800" dirty="0">
              <a:solidFill>
                <a:schemeClr val="tx1"/>
              </a:solidFill>
            </a:endParaRPr>
          </a:p>
          <a:p>
            <a:pPr eaLnBrk="1" hangingPunct="1">
              <a:lnSpc>
                <a:spcPct val="80000"/>
              </a:lnSpc>
              <a:defRPr/>
            </a:pPr>
            <a:r>
              <a:rPr lang="ru-RU" sz="2800" b="1" dirty="0">
                <a:solidFill>
                  <a:schemeClr val="tx1"/>
                </a:solidFill>
              </a:rPr>
              <a:t>Негосударственные:</a:t>
            </a:r>
            <a:r>
              <a:rPr lang="ru-RU" sz="2800" dirty="0">
                <a:solidFill>
                  <a:schemeClr val="tx1"/>
                </a:solidFill>
              </a:rPr>
              <a:t> наличие  фиксированных издержек (экономия от масштаба), дифференциация продукции, вертикальная интеграция (соглашения между поставщиками и потребителями)</a:t>
            </a:r>
            <a:endParaRPr lang="ru-RU" sz="2800" b="1" dirty="0">
              <a:solidFill>
                <a:schemeClr val="tx1"/>
              </a:solidFill>
            </a:endParaRPr>
          </a:p>
          <a:p>
            <a:pPr eaLnBrk="1" hangingPunct="1">
              <a:lnSpc>
                <a:spcPct val="80000"/>
              </a:lnSpc>
              <a:buFont typeface="Wingdings" pitchFamily="2" charset="2"/>
              <a:buNone/>
              <a:defRPr/>
            </a:pPr>
            <a:r>
              <a:rPr lang="ru-RU" sz="2800" dirty="0" smtClean="0">
                <a:solidFill>
                  <a:srgbClr val="FF0000"/>
                </a:solidFill>
              </a:rPr>
              <a:t>Внутренние</a:t>
            </a:r>
            <a:endParaRPr lang="ru-RU" sz="2800" dirty="0">
              <a:solidFill>
                <a:srgbClr val="FF0000"/>
              </a:solidFill>
            </a:endParaRPr>
          </a:p>
          <a:p>
            <a:pPr eaLnBrk="1" hangingPunct="1">
              <a:lnSpc>
                <a:spcPct val="80000"/>
              </a:lnSpc>
              <a:defRPr/>
            </a:pPr>
            <a:r>
              <a:rPr lang="ru-RU" sz="2800" dirty="0">
                <a:solidFill>
                  <a:schemeClr val="tx1"/>
                </a:solidFill>
              </a:rPr>
              <a:t>Манипулирование ценами (демпинг</a:t>
            </a:r>
            <a:r>
              <a:rPr lang="ru-RU" sz="2800" dirty="0" smtClean="0">
                <a:solidFill>
                  <a:schemeClr val="tx1"/>
                </a:solidFill>
              </a:rPr>
              <a:t>)</a:t>
            </a:r>
            <a:endParaRPr lang="ru-RU" sz="2800" dirty="0">
              <a:solidFill>
                <a:schemeClr val="tx1"/>
              </a:solidFill>
            </a:endParaRPr>
          </a:p>
          <a:p>
            <a:pPr eaLnBrk="1" hangingPunct="1">
              <a:lnSpc>
                <a:spcPct val="80000"/>
              </a:lnSpc>
              <a:defRPr/>
            </a:pPr>
            <a:r>
              <a:rPr lang="ru-RU" sz="2800" dirty="0">
                <a:solidFill>
                  <a:schemeClr val="tx1"/>
                </a:solidFill>
              </a:rPr>
              <a:t>Создание избыточных производственных </a:t>
            </a:r>
            <a:r>
              <a:rPr lang="ru-RU" sz="2800" dirty="0" smtClean="0">
                <a:solidFill>
                  <a:schemeClr val="tx1"/>
                </a:solidFill>
              </a:rPr>
              <a:t>мощностей</a:t>
            </a:r>
            <a:endParaRPr lang="ru-RU" sz="2800" dirty="0">
              <a:solidFill>
                <a:schemeClr val="tx1"/>
              </a:solidFill>
            </a:endParaRPr>
          </a:p>
          <a:p>
            <a:pPr eaLnBrk="1" hangingPunct="1">
              <a:lnSpc>
                <a:spcPct val="80000"/>
              </a:lnSpc>
              <a:defRPr/>
            </a:pPr>
            <a:r>
              <a:rPr lang="ru-RU" sz="2800" dirty="0">
                <a:solidFill>
                  <a:schemeClr val="tx1"/>
                </a:solidFill>
              </a:rPr>
              <a:t>Заполнение продуктового </a:t>
            </a:r>
            <a:r>
              <a:rPr lang="ru-RU" sz="2800" dirty="0" smtClean="0">
                <a:solidFill>
                  <a:schemeClr val="tx1"/>
                </a:solidFill>
              </a:rPr>
              <a:t>пространства</a:t>
            </a:r>
            <a:endParaRPr lang="ru-RU" sz="2800"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457200" y="274638"/>
            <a:ext cx="8229600" cy="763587"/>
          </a:xfrm>
        </p:spPr>
        <p:txBody>
          <a:bodyPr/>
          <a:lstStyle/>
          <a:p>
            <a:pPr eaLnBrk="1" hangingPunct="1"/>
            <a:r>
              <a:rPr lang="en-US" altLang="ru-RU" smtClean="0"/>
              <a:t>Price-taker</a:t>
            </a:r>
            <a:r>
              <a:rPr lang="ru-RU" altLang="ru-RU" smtClean="0"/>
              <a:t>  </a:t>
            </a:r>
            <a:r>
              <a:rPr lang="en-US" altLang="ru-RU" smtClean="0"/>
              <a:t> vs.</a:t>
            </a:r>
            <a:r>
              <a:rPr lang="ru-RU" altLang="ru-RU" smtClean="0"/>
              <a:t>  </a:t>
            </a:r>
            <a:r>
              <a:rPr lang="en-US" altLang="ru-RU" smtClean="0"/>
              <a:t> Price-maker</a:t>
            </a:r>
            <a:endParaRPr lang="ru-RU" altLang="ru-RU" smtClean="0"/>
          </a:p>
        </p:txBody>
      </p:sp>
      <p:sp>
        <p:nvSpPr>
          <p:cNvPr id="396291" name="Rectangle 3"/>
          <p:cNvSpPr>
            <a:spLocks noGrp="1" noChangeArrowheads="1"/>
          </p:cNvSpPr>
          <p:nvPr>
            <p:ph type="body" idx="4294967295"/>
          </p:nvPr>
        </p:nvSpPr>
        <p:spPr>
          <a:xfrm>
            <a:off x="250825" y="3716338"/>
            <a:ext cx="4105275" cy="2943225"/>
          </a:xfrm>
        </p:spPr>
        <p:txBody>
          <a:bodyPr/>
          <a:lstStyle/>
          <a:p>
            <a:pPr eaLnBrk="1" hangingPunct="1">
              <a:buFontTx/>
              <a:buNone/>
            </a:pPr>
            <a:r>
              <a:rPr lang="ru-RU" altLang="ru-RU" sz="2800" smtClean="0"/>
              <a:t>Рост продаж не приво</a:t>
            </a:r>
            <a:r>
              <a:rPr lang="en-US" altLang="ru-RU" sz="2800" smtClean="0"/>
              <a:t>-</a:t>
            </a:r>
            <a:r>
              <a:rPr lang="ru-RU" altLang="ru-RU" sz="2800" smtClean="0"/>
              <a:t>дит к падению цены</a:t>
            </a:r>
            <a:endParaRPr lang="en-US" altLang="ru-RU" sz="2800" smtClean="0"/>
          </a:p>
          <a:p>
            <a:pPr eaLnBrk="1" hangingPunct="1">
              <a:buFontTx/>
              <a:buNone/>
            </a:pPr>
            <a:r>
              <a:rPr lang="en-US" altLang="ru-RU" sz="2800" smtClean="0"/>
              <a:t>TR(3)=300</a:t>
            </a:r>
          </a:p>
          <a:p>
            <a:pPr eaLnBrk="1" hangingPunct="1">
              <a:buFontTx/>
              <a:buNone/>
            </a:pPr>
            <a:r>
              <a:rPr lang="en-US" altLang="ru-RU" sz="2800" smtClean="0"/>
              <a:t>TR(4)=400</a:t>
            </a:r>
          </a:p>
          <a:p>
            <a:pPr eaLnBrk="1" hangingPunct="1">
              <a:buFontTx/>
              <a:buNone/>
            </a:pPr>
            <a:r>
              <a:rPr lang="en-US" altLang="ru-RU" sz="2800" smtClean="0"/>
              <a:t>MR(4)=</a:t>
            </a:r>
            <a:r>
              <a:rPr lang="en-US" altLang="ru-RU" sz="2800" smtClean="0">
                <a:solidFill>
                  <a:schemeClr val="accent2"/>
                </a:solidFill>
              </a:rPr>
              <a:t>100</a:t>
            </a:r>
            <a:r>
              <a:rPr lang="en-US" altLang="ru-RU" sz="2800" smtClean="0"/>
              <a:t> </a:t>
            </a:r>
            <a:r>
              <a:rPr lang="en-US" altLang="ru-RU" sz="2800" smtClean="0">
                <a:solidFill>
                  <a:srgbClr val="FF0000"/>
                </a:solidFill>
              </a:rPr>
              <a:t>=</a:t>
            </a:r>
            <a:r>
              <a:rPr lang="en-US" altLang="ru-RU" sz="2800" smtClean="0"/>
              <a:t> P</a:t>
            </a:r>
            <a:endParaRPr lang="ru-RU" altLang="ru-RU" sz="2800" smtClean="0"/>
          </a:p>
        </p:txBody>
      </p:sp>
      <p:sp>
        <p:nvSpPr>
          <p:cNvPr id="9220" name="Rectangle 13"/>
          <p:cNvSpPr>
            <a:spLocks noChangeArrowheads="1"/>
          </p:cNvSpPr>
          <p:nvPr/>
        </p:nvSpPr>
        <p:spPr bwMode="auto">
          <a:xfrm>
            <a:off x="238125" y="2157413"/>
            <a:ext cx="520700" cy="268287"/>
          </a:xfrm>
          <a:prstGeom prst="rect">
            <a:avLst/>
          </a:prstGeom>
          <a:solidFill>
            <a:srgbClr val="FFFFFF">
              <a:alpha val="0"/>
            </a:srgbClr>
          </a:solidFill>
          <a:ln w="9525">
            <a:noFill/>
            <a:miter lim="800000"/>
            <a:headEnd/>
            <a:tailEnd/>
          </a:ln>
        </p:spPr>
        <p:txBody>
          <a:bodyPr lIns="54864" tIns="27432" rIns="54864" bIns="27432"/>
          <a:lstStyle/>
          <a:p>
            <a:pPr eaLnBrk="1" hangingPunct="1"/>
            <a:r>
              <a:rPr lang="en-US" altLang="ru-RU" sz="1600"/>
              <a:t>100</a:t>
            </a:r>
            <a:endParaRPr lang="ru-RU" altLang="ru-RU" sz="1600" baseline="30000"/>
          </a:p>
        </p:txBody>
      </p:sp>
      <p:grpSp>
        <p:nvGrpSpPr>
          <p:cNvPr id="9221" name="Group 18"/>
          <p:cNvGrpSpPr>
            <a:grpSpLocks/>
          </p:cNvGrpSpPr>
          <p:nvPr/>
        </p:nvGrpSpPr>
        <p:grpSpPr bwMode="auto">
          <a:xfrm>
            <a:off x="684213" y="1196975"/>
            <a:ext cx="3527425" cy="2519363"/>
            <a:chOff x="538" y="798"/>
            <a:chExt cx="1732" cy="1168"/>
          </a:xfrm>
        </p:grpSpPr>
        <p:sp>
          <p:nvSpPr>
            <p:cNvPr id="9244" name="Line 4"/>
            <p:cNvSpPr>
              <a:spLocks noChangeShapeType="1"/>
            </p:cNvSpPr>
            <p:nvPr/>
          </p:nvSpPr>
          <p:spPr bwMode="auto">
            <a:xfrm flipV="1">
              <a:off x="538" y="832"/>
              <a:ext cx="0" cy="971"/>
            </a:xfrm>
            <a:prstGeom prst="line">
              <a:avLst/>
            </a:prstGeom>
            <a:noFill/>
            <a:ln w="9525">
              <a:solidFill>
                <a:srgbClr val="FF0000"/>
              </a:solidFill>
              <a:round/>
              <a:headEnd/>
              <a:tailEnd type="triangle" w="med" len="med"/>
            </a:ln>
          </p:spPr>
          <p:txBody>
            <a:bodyPr/>
            <a:lstStyle/>
            <a:p>
              <a:endParaRPr lang="ru-RU"/>
            </a:p>
          </p:txBody>
        </p:sp>
        <p:sp>
          <p:nvSpPr>
            <p:cNvPr id="9245" name="Line 5"/>
            <p:cNvSpPr>
              <a:spLocks noChangeShapeType="1"/>
            </p:cNvSpPr>
            <p:nvPr/>
          </p:nvSpPr>
          <p:spPr bwMode="auto">
            <a:xfrm>
              <a:off x="538" y="1803"/>
              <a:ext cx="1622" cy="0"/>
            </a:xfrm>
            <a:prstGeom prst="line">
              <a:avLst/>
            </a:prstGeom>
            <a:noFill/>
            <a:ln w="9525">
              <a:solidFill>
                <a:srgbClr val="FF0000"/>
              </a:solidFill>
              <a:round/>
              <a:headEnd/>
              <a:tailEnd type="triangle" w="med" len="med"/>
            </a:ln>
          </p:spPr>
          <p:txBody>
            <a:bodyPr/>
            <a:lstStyle/>
            <a:p>
              <a:endParaRPr lang="ru-RU"/>
            </a:p>
          </p:txBody>
        </p:sp>
        <p:sp>
          <p:nvSpPr>
            <p:cNvPr id="9246" name="Line 6"/>
            <p:cNvSpPr>
              <a:spLocks noChangeShapeType="1"/>
            </p:cNvSpPr>
            <p:nvPr/>
          </p:nvSpPr>
          <p:spPr bwMode="auto">
            <a:xfrm>
              <a:off x="538" y="1280"/>
              <a:ext cx="1378" cy="5"/>
            </a:xfrm>
            <a:prstGeom prst="line">
              <a:avLst/>
            </a:prstGeom>
            <a:noFill/>
            <a:ln w="28575">
              <a:solidFill>
                <a:srgbClr val="FF0000"/>
              </a:solidFill>
              <a:round/>
              <a:headEnd/>
              <a:tailEnd/>
            </a:ln>
          </p:spPr>
          <p:txBody>
            <a:bodyPr/>
            <a:lstStyle/>
            <a:p>
              <a:endParaRPr lang="ru-RU"/>
            </a:p>
          </p:txBody>
        </p:sp>
        <p:sp>
          <p:nvSpPr>
            <p:cNvPr id="9247" name="Line 7"/>
            <p:cNvSpPr>
              <a:spLocks noChangeShapeType="1"/>
            </p:cNvSpPr>
            <p:nvPr/>
          </p:nvSpPr>
          <p:spPr bwMode="auto">
            <a:xfrm>
              <a:off x="546" y="1298"/>
              <a:ext cx="1374" cy="0"/>
            </a:xfrm>
            <a:prstGeom prst="line">
              <a:avLst/>
            </a:prstGeom>
            <a:noFill/>
            <a:ln w="28575">
              <a:solidFill>
                <a:schemeClr val="accent2"/>
              </a:solidFill>
              <a:round/>
              <a:headEnd/>
              <a:tailEnd/>
            </a:ln>
          </p:spPr>
          <p:txBody>
            <a:bodyPr/>
            <a:lstStyle/>
            <a:p>
              <a:endParaRPr lang="ru-RU"/>
            </a:p>
          </p:txBody>
        </p:sp>
        <p:sp>
          <p:nvSpPr>
            <p:cNvPr id="9248" name="Rectangle 9"/>
            <p:cNvSpPr>
              <a:spLocks noChangeArrowheads="1"/>
            </p:cNvSpPr>
            <p:nvPr/>
          </p:nvSpPr>
          <p:spPr bwMode="auto">
            <a:xfrm>
              <a:off x="2018" y="1599"/>
              <a:ext cx="252" cy="169"/>
            </a:xfrm>
            <a:prstGeom prst="rect">
              <a:avLst/>
            </a:prstGeom>
            <a:solidFill>
              <a:srgbClr val="FFFFFF">
                <a:alpha val="0"/>
              </a:srgbClr>
            </a:solidFill>
            <a:ln w="9525">
              <a:noFill/>
              <a:miter lim="800000"/>
              <a:headEnd/>
              <a:tailEnd/>
            </a:ln>
          </p:spPr>
          <p:txBody>
            <a:bodyPr lIns="54864" tIns="27432" rIns="54864" bIns="27432"/>
            <a:lstStyle/>
            <a:p>
              <a:pPr eaLnBrk="1" hangingPunct="1"/>
              <a:r>
                <a:rPr lang="en-US" altLang="ru-RU" sz="1600"/>
                <a:t>Q</a:t>
              </a:r>
              <a:endParaRPr lang="ru-RU" altLang="ru-RU" sz="1600" baseline="30000"/>
            </a:p>
          </p:txBody>
        </p:sp>
        <p:sp>
          <p:nvSpPr>
            <p:cNvPr id="9249" name="Rectangle 10"/>
            <p:cNvSpPr>
              <a:spLocks noChangeArrowheads="1"/>
            </p:cNvSpPr>
            <p:nvPr/>
          </p:nvSpPr>
          <p:spPr bwMode="auto">
            <a:xfrm>
              <a:off x="580" y="798"/>
              <a:ext cx="505" cy="169"/>
            </a:xfrm>
            <a:prstGeom prst="rect">
              <a:avLst/>
            </a:prstGeom>
            <a:solidFill>
              <a:srgbClr val="FFFFFF">
                <a:alpha val="0"/>
              </a:srgbClr>
            </a:solidFill>
            <a:ln w="9525">
              <a:noFill/>
              <a:miter lim="800000"/>
              <a:headEnd/>
              <a:tailEnd/>
            </a:ln>
          </p:spPr>
          <p:txBody>
            <a:bodyPr lIns="54864" tIns="27432" rIns="54864" bIns="27432"/>
            <a:lstStyle/>
            <a:p>
              <a:pPr eaLnBrk="1" hangingPunct="1"/>
              <a:r>
                <a:rPr lang="en-US" altLang="ru-RU" sz="1600"/>
                <a:t>P, MR</a:t>
              </a:r>
              <a:endParaRPr lang="ru-RU" altLang="ru-RU" sz="1600" baseline="30000"/>
            </a:p>
          </p:txBody>
        </p:sp>
        <p:sp>
          <p:nvSpPr>
            <p:cNvPr id="9250" name="Rectangle 11"/>
            <p:cNvSpPr>
              <a:spLocks noChangeArrowheads="1"/>
            </p:cNvSpPr>
            <p:nvPr/>
          </p:nvSpPr>
          <p:spPr bwMode="auto">
            <a:xfrm>
              <a:off x="1261" y="1064"/>
              <a:ext cx="621" cy="169"/>
            </a:xfrm>
            <a:prstGeom prst="rect">
              <a:avLst/>
            </a:prstGeom>
            <a:solidFill>
              <a:srgbClr val="FFFFFF">
                <a:alpha val="0"/>
              </a:srgbClr>
            </a:solidFill>
            <a:ln w="9525">
              <a:noFill/>
              <a:miter lim="800000"/>
              <a:headEnd/>
              <a:tailEnd/>
            </a:ln>
          </p:spPr>
          <p:txBody>
            <a:bodyPr lIns="54864" tIns="27432" rIns="54864" bIns="27432"/>
            <a:lstStyle/>
            <a:p>
              <a:pPr eaLnBrk="1" hangingPunct="1"/>
              <a:r>
                <a:rPr lang="en-US" altLang="ru-RU" sz="1600">
                  <a:solidFill>
                    <a:srgbClr val="FF0000"/>
                  </a:solidFill>
                </a:rPr>
                <a:t>Demand</a:t>
              </a:r>
              <a:endParaRPr lang="ru-RU" altLang="ru-RU" sz="1600" baseline="30000">
                <a:solidFill>
                  <a:srgbClr val="FF0000"/>
                </a:solidFill>
              </a:endParaRPr>
            </a:p>
          </p:txBody>
        </p:sp>
        <p:sp>
          <p:nvSpPr>
            <p:cNvPr id="9251" name="Rectangle 12"/>
            <p:cNvSpPr>
              <a:spLocks noChangeArrowheads="1"/>
            </p:cNvSpPr>
            <p:nvPr/>
          </p:nvSpPr>
          <p:spPr bwMode="auto">
            <a:xfrm>
              <a:off x="1545" y="1310"/>
              <a:ext cx="329" cy="169"/>
            </a:xfrm>
            <a:prstGeom prst="rect">
              <a:avLst/>
            </a:prstGeom>
            <a:solidFill>
              <a:srgbClr val="FFFFFF">
                <a:alpha val="0"/>
              </a:srgbClr>
            </a:solidFill>
            <a:ln w="9525">
              <a:noFill/>
              <a:miter lim="800000"/>
              <a:headEnd/>
              <a:tailEnd/>
            </a:ln>
          </p:spPr>
          <p:txBody>
            <a:bodyPr lIns="54864" tIns="27432" rIns="54864" bIns="27432"/>
            <a:lstStyle/>
            <a:p>
              <a:pPr eaLnBrk="1" hangingPunct="1"/>
              <a:r>
                <a:rPr lang="en-US" altLang="ru-RU" sz="1600">
                  <a:solidFill>
                    <a:schemeClr val="accent2"/>
                  </a:solidFill>
                </a:rPr>
                <a:t>MR</a:t>
              </a:r>
              <a:endParaRPr lang="ru-RU" altLang="ru-RU" sz="1600" baseline="30000">
                <a:solidFill>
                  <a:schemeClr val="accent2"/>
                </a:solidFill>
              </a:endParaRPr>
            </a:p>
          </p:txBody>
        </p:sp>
        <p:sp>
          <p:nvSpPr>
            <p:cNvPr id="9252" name="Rectangle 14"/>
            <p:cNvSpPr>
              <a:spLocks noChangeArrowheads="1"/>
            </p:cNvSpPr>
            <p:nvPr/>
          </p:nvSpPr>
          <p:spPr bwMode="auto">
            <a:xfrm>
              <a:off x="839" y="1797"/>
              <a:ext cx="166" cy="169"/>
            </a:xfrm>
            <a:prstGeom prst="rect">
              <a:avLst/>
            </a:prstGeom>
            <a:solidFill>
              <a:srgbClr val="FFFFFF">
                <a:alpha val="0"/>
              </a:srgbClr>
            </a:solidFill>
            <a:ln w="9525">
              <a:noFill/>
              <a:miter lim="800000"/>
              <a:headEnd/>
              <a:tailEnd/>
            </a:ln>
          </p:spPr>
          <p:txBody>
            <a:bodyPr lIns="54864" tIns="27432" rIns="54864" bIns="27432"/>
            <a:lstStyle/>
            <a:p>
              <a:pPr eaLnBrk="1" hangingPunct="1"/>
              <a:r>
                <a:rPr lang="en-US" altLang="ru-RU" sz="1600"/>
                <a:t>3</a:t>
              </a:r>
              <a:endParaRPr lang="ru-RU" altLang="ru-RU" sz="1600" baseline="30000"/>
            </a:p>
          </p:txBody>
        </p:sp>
        <p:sp>
          <p:nvSpPr>
            <p:cNvPr id="9253" name="Rectangle 15"/>
            <p:cNvSpPr>
              <a:spLocks noChangeArrowheads="1"/>
            </p:cNvSpPr>
            <p:nvPr/>
          </p:nvSpPr>
          <p:spPr bwMode="auto">
            <a:xfrm>
              <a:off x="1066" y="1797"/>
              <a:ext cx="166" cy="169"/>
            </a:xfrm>
            <a:prstGeom prst="rect">
              <a:avLst/>
            </a:prstGeom>
            <a:solidFill>
              <a:srgbClr val="FFFFFF">
                <a:alpha val="0"/>
              </a:srgbClr>
            </a:solidFill>
            <a:ln w="9525">
              <a:noFill/>
              <a:miter lim="800000"/>
              <a:headEnd/>
              <a:tailEnd/>
            </a:ln>
          </p:spPr>
          <p:txBody>
            <a:bodyPr lIns="54864" tIns="27432" rIns="54864" bIns="27432"/>
            <a:lstStyle/>
            <a:p>
              <a:pPr eaLnBrk="1" hangingPunct="1"/>
              <a:r>
                <a:rPr lang="en-US" altLang="ru-RU" sz="1600"/>
                <a:t>4</a:t>
              </a:r>
              <a:endParaRPr lang="ru-RU" altLang="ru-RU" sz="1600" baseline="30000"/>
            </a:p>
          </p:txBody>
        </p:sp>
        <p:sp>
          <p:nvSpPr>
            <p:cNvPr id="9254" name="Line 16"/>
            <p:cNvSpPr>
              <a:spLocks noChangeShapeType="1"/>
            </p:cNvSpPr>
            <p:nvPr/>
          </p:nvSpPr>
          <p:spPr bwMode="auto">
            <a:xfrm flipV="1">
              <a:off x="930" y="1298"/>
              <a:ext cx="0" cy="499"/>
            </a:xfrm>
            <a:prstGeom prst="line">
              <a:avLst/>
            </a:prstGeom>
            <a:noFill/>
            <a:ln w="9525">
              <a:solidFill>
                <a:schemeClr val="tx1"/>
              </a:solidFill>
              <a:prstDash val="dash"/>
              <a:round/>
              <a:headEnd/>
              <a:tailEnd/>
            </a:ln>
          </p:spPr>
          <p:txBody>
            <a:bodyPr/>
            <a:lstStyle/>
            <a:p>
              <a:endParaRPr lang="ru-RU"/>
            </a:p>
          </p:txBody>
        </p:sp>
        <p:sp>
          <p:nvSpPr>
            <p:cNvPr id="9255" name="Line 17"/>
            <p:cNvSpPr>
              <a:spLocks noChangeShapeType="1"/>
            </p:cNvSpPr>
            <p:nvPr/>
          </p:nvSpPr>
          <p:spPr bwMode="auto">
            <a:xfrm flipV="1">
              <a:off x="1111" y="1298"/>
              <a:ext cx="0" cy="499"/>
            </a:xfrm>
            <a:prstGeom prst="line">
              <a:avLst/>
            </a:prstGeom>
            <a:noFill/>
            <a:ln w="9525">
              <a:solidFill>
                <a:schemeClr val="tx1"/>
              </a:solidFill>
              <a:prstDash val="dash"/>
              <a:round/>
              <a:headEnd/>
              <a:tailEnd/>
            </a:ln>
          </p:spPr>
          <p:txBody>
            <a:bodyPr/>
            <a:lstStyle/>
            <a:p>
              <a:endParaRPr lang="ru-RU"/>
            </a:p>
          </p:txBody>
        </p:sp>
      </p:grpSp>
      <p:sp>
        <p:nvSpPr>
          <p:cNvPr id="396320" name="Rectangle 32"/>
          <p:cNvSpPr>
            <a:spLocks noChangeArrowheads="1"/>
          </p:cNvSpPr>
          <p:nvPr/>
        </p:nvSpPr>
        <p:spPr bwMode="auto">
          <a:xfrm>
            <a:off x="4500563" y="3716338"/>
            <a:ext cx="4460875" cy="2943225"/>
          </a:xfrm>
          <a:prstGeom prst="rect">
            <a:avLst/>
          </a:prstGeom>
          <a:noFill/>
          <a:ln w="9525">
            <a:noFill/>
            <a:miter lim="800000"/>
            <a:headEnd/>
            <a:tailEnd/>
          </a:ln>
        </p:spPr>
        <p:txBody>
          <a:bodyPr/>
          <a:lstStyle/>
          <a:p>
            <a:pPr marL="342900" indent="-342900" eaLnBrk="1" hangingPunct="1">
              <a:spcBef>
                <a:spcPct val="20000"/>
              </a:spcBef>
            </a:pPr>
            <a:r>
              <a:rPr lang="ru-RU" altLang="ru-RU" sz="2800"/>
              <a:t>Рост продаж снижает рыночную цену</a:t>
            </a:r>
            <a:endParaRPr lang="en-US" altLang="ru-RU" sz="2800"/>
          </a:p>
          <a:p>
            <a:pPr marL="342900" indent="-342900" eaLnBrk="1" hangingPunct="1">
              <a:spcBef>
                <a:spcPct val="20000"/>
              </a:spcBef>
            </a:pPr>
            <a:r>
              <a:rPr lang="en-US" altLang="ru-RU" sz="2800"/>
              <a:t>TR(3)=3</a:t>
            </a:r>
            <a:r>
              <a:rPr lang="ru-RU" altLang="ru-RU" sz="2800"/>
              <a:t>6</a:t>
            </a:r>
            <a:r>
              <a:rPr lang="en-US" altLang="ru-RU" sz="2800"/>
              <a:t>0</a:t>
            </a:r>
          </a:p>
          <a:p>
            <a:pPr marL="342900" indent="-342900" eaLnBrk="1" hangingPunct="1">
              <a:spcBef>
                <a:spcPct val="20000"/>
              </a:spcBef>
            </a:pPr>
            <a:r>
              <a:rPr lang="en-US" altLang="ru-RU" sz="2800"/>
              <a:t>TR(4)=400</a:t>
            </a:r>
          </a:p>
          <a:p>
            <a:pPr marL="342900" indent="-342900" eaLnBrk="1" hangingPunct="1">
              <a:spcBef>
                <a:spcPct val="20000"/>
              </a:spcBef>
            </a:pPr>
            <a:r>
              <a:rPr lang="en-US" altLang="ru-RU" sz="2800"/>
              <a:t>MR(4)= </a:t>
            </a:r>
            <a:r>
              <a:rPr lang="en-US" altLang="ru-RU" sz="2800">
                <a:solidFill>
                  <a:schemeClr val="accent2"/>
                </a:solidFill>
              </a:rPr>
              <a:t>+100</a:t>
            </a:r>
            <a:r>
              <a:rPr lang="ru-RU" altLang="ru-RU" sz="2800"/>
              <a:t> </a:t>
            </a:r>
            <a:r>
              <a:rPr lang="en-US" altLang="ru-RU" sz="2800"/>
              <a:t>= </a:t>
            </a:r>
            <a:r>
              <a:rPr lang="ru-RU" altLang="ru-RU" sz="2800"/>
              <a:t>40 </a:t>
            </a:r>
            <a:r>
              <a:rPr lang="en-US" altLang="ru-RU" sz="2800">
                <a:solidFill>
                  <a:srgbClr val="FF0000"/>
                </a:solidFill>
              </a:rPr>
              <a:t>&lt;</a:t>
            </a:r>
            <a:r>
              <a:rPr lang="en-US" altLang="ru-RU" sz="2800"/>
              <a:t>  P(4)</a:t>
            </a:r>
          </a:p>
          <a:p>
            <a:pPr marL="342900" indent="-342900" eaLnBrk="1" hangingPunct="1">
              <a:spcBef>
                <a:spcPct val="20000"/>
              </a:spcBef>
            </a:pPr>
            <a:r>
              <a:rPr lang="en-US" altLang="ru-RU" sz="2800"/>
              <a:t>             </a:t>
            </a:r>
            <a:r>
              <a:rPr lang="en-US" altLang="ru-RU" sz="2800">
                <a:solidFill>
                  <a:schemeClr val="accent2"/>
                </a:solidFill>
              </a:rPr>
              <a:t>-3∙20</a:t>
            </a:r>
          </a:p>
        </p:txBody>
      </p:sp>
      <p:grpSp>
        <p:nvGrpSpPr>
          <p:cNvPr id="3" name="Group 41"/>
          <p:cNvGrpSpPr>
            <a:grpSpLocks/>
          </p:cNvGrpSpPr>
          <p:nvPr/>
        </p:nvGrpSpPr>
        <p:grpSpPr bwMode="auto">
          <a:xfrm>
            <a:off x="4692650" y="1196975"/>
            <a:ext cx="4054475" cy="2519363"/>
            <a:chOff x="2956" y="754"/>
            <a:chExt cx="2554" cy="1587"/>
          </a:xfrm>
        </p:grpSpPr>
        <p:sp>
          <p:nvSpPr>
            <p:cNvPr id="9224" name="Rectangle 24"/>
            <p:cNvSpPr>
              <a:spLocks noChangeArrowheads="1"/>
            </p:cNvSpPr>
            <p:nvPr/>
          </p:nvSpPr>
          <p:spPr bwMode="auto">
            <a:xfrm>
              <a:off x="5187" y="1842"/>
              <a:ext cx="323" cy="230"/>
            </a:xfrm>
            <a:prstGeom prst="rect">
              <a:avLst/>
            </a:prstGeom>
            <a:solidFill>
              <a:srgbClr val="FFFFFF">
                <a:alpha val="0"/>
              </a:srgbClr>
            </a:solidFill>
            <a:ln w="9525">
              <a:noFill/>
              <a:miter lim="800000"/>
              <a:headEnd/>
              <a:tailEnd/>
            </a:ln>
          </p:spPr>
          <p:txBody>
            <a:bodyPr lIns="54864" tIns="27432" rIns="54864" bIns="27432"/>
            <a:lstStyle/>
            <a:p>
              <a:pPr eaLnBrk="1" hangingPunct="1"/>
              <a:r>
                <a:rPr lang="en-US" altLang="ru-RU" sz="1600"/>
                <a:t>Q</a:t>
              </a:r>
              <a:endParaRPr lang="ru-RU" altLang="ru-RU" sz="1600" baseline="30000"/>
            </a:p>
          </p:txBody>
        </p:sp>
        <p:grpSp>
          <p:nvGrpSpPr>
            <p:cNvPr id="9225" name="Group 40"/>
            <p:cNvGrpSpPr>
              <a:grpSpLocks/>
            </p:cNvGrpSpPr>
            <p:nvPr/>
          </p:nvGrpSpPr>
          <p:grpSpPr bwMode="auto">
            <a:xfrm>
              <a:off x="2956" y="754"/>
              <a:ext cx="2413" cy="1587"/>
              <a:chOff x="2956" y="754"/>
              <a:chExt cx="2413" cy="1587"/>
            </a:xfrm>
          </p:grpSpPr>
          <p:sp>
            <p:nvSpPr>
              <p:cNvPr id="9226" name="Rectangle 28"/>
              <p:cNvSpPr>
                <a:spLocks noChangeArrowheads="1"/>
              </p:cNvSpPr>
              <p:nvPr/>
            </p:nvSpPr>
            <p:spPr bwMode="auto">
              <a:xfrm>
                <a:off x="3674" y="2111"/>
                <a:ext cx="213" cy="230"/>
              </a:xfrm>
              <a:prstGeom prst="rect">
                <a:avLst/>
              </a:prstGeom>
              <a:solidFill>
                <a:srgbClr val="FFFFFF">
                  <a:alpha val="0"/>
                </a:srgbClr>
              </a:solidFill>
              <a:ln w="9525">
                <a:noFill/>
                <a:miter lim="800000"/>
                <a:headEnd/>
                <a:tailEnd/>
              </a:ln>
            </p:spPr>
            <p:txBody>
              <a:bodyPr lIns="54864" tIns="27432" rIns="54864" bIns="27432"/>
              <a:lstStyle/>
              <a:p>
                <a:pPr eaLnBrk="1" hangingPunct="1"/>
                <a:r>
                  <a:rPr lang="en-US" altLang="ru-RU" sz="1600"/>
                  <a:t>3</a:t>
                </a:r>
                <a:endParaRPr lang="ru-RU" altLang="ru-RU" sz="1600" baseline="30000"/>
              </a:p>
            </p:txBody>
          </p:sp>
          <p:sp>
            <p:nvSpPr>
              <p:cNvPr id="9227" name="Rectangle 29"/>
              <p:cNvSpPr>
                <a:spLocks noChangeArrowheads="1"/>
              </p:cNvSpPr>
              <p:nvPr/>
            </p:nvSpPr>
            <p:spPr bwMode="auto">
              <a:xfrm>
                <a:off x="3965" y="2111"/>
                <a:ext cx="213" cy="230"/>
              </a:xfrm>
              <a:prstGeom prst="rect">
                <a:avLst/>
              </a:prstGeom>
              <a:solidFill>
                <a:srgbClr val="FFFFFF">
                  <a:alpha val="0"/>
                </a:srgbClr>
              </a:solidFill>
              <a:ln w="9525">
                <a:noFill/>
                <a:miter lim="800000"/>
                <a:headEnd/>
                <a:tailEnd/>
              </a:ln>
            </p:spPr>
            <p:txBody>
              <a:bodyPr lIns="54864" tIns="27432" rIns="54864" bIns="27432"/>
              <a:lstStyle/>
              <a:p>
                <a:pPr eaLnBrk="1" hangingPunct="1"/>
                <a:r>
                  <a:rPr lang="en-US" altLang="ru-RU" sz="1600"/>
                  <a:t>4</a:t>
                </a:r>
                <a:endParaRPr lang="ru-RU" altLang="ru-RU" sz="1600" baseline="30000"/>
              </a:p>
            </p:txBody>
          </p:sp>
          <p:grpSp>
            <p:nvGrpSpPr>
              <p:cNvPr id="9228" name="Group 39"/>
              <p:cNvGrpSpPr>
                <a:grpSpLocks/>
              </p:cNvGrpSpPr>
              <p:nvPr/>
            </p:nvGrpSpPr>
            <p:grpSpPr bwMode="auto">
              <a:xfrm>
                <a:off x="2956" y="754"/>
                <a:ext cx="2413" cy="1366"/>
                <a:chOff x="2956" y="754"/>
                <a:chExt cx="2413" cy="1366"/>
              </a:xfrm>
            </p:grpSpPr>
            <p:sp>
              <p:nvSpPr>
                <p:cNvPr id="9229" name="Line 20"/>
                <p:cNvSpPr>
                  <a:spLocks noChangeShapeType="1"/>
                </p:cNvSpPr>
                <p:nvPr/>
              </p:nvSpPr>
              <p:spPr bwMode="auto">
                <a:xfrm flipV="1">
                  <a:off x="3288" y="800"/>
                  <a:ext cx="0" cy="1320"/>
                </a:xfrm>
                <a:prstGeom prst="line">
                  <a:avLst/>
                </a:prstGeom>
                <a:noFill/>
                <a:ln w="9525">
                  <a:solidFill>
                    <a:srgbClr val="FF0000"/>
                  </a:solidFill>
                  <a:round/>
                  <a:headEnd/>
                  <a:tailEnd type="triangle" w="med" len="med"/>
                </a:ln>
              </p:spPr>
              <p:txBody>
                <a:bodyPr/>
                <a:lstStyle/>
                <a:p>
                  <a:endParaRPr lang="ru-RU"/>
                </a:p>
              </p:txBody>
            </p:sp>
            <p:sp>
              <p:nvSpPr>
                <p:cNvPr id="9230" name="Line 21"/>
                <p:cNvSpPr>
                  <a:spLocks noChangeShapeType="1"/>
                </p:cNvSpPr>
                <p:nvPr/>
              </p:nvSpPr>
              <p:spPr bwMode="auto">
                <a:xfrm>
                  <a:off x="3288" y="2120"/>
                  <a:ext cx="2081" cy="0"/>
                </a:xfrm>
                <a:prstGeom prst="line">
                  <a:avLst/>
                </a:prstGeom>
                <a:noFill/>
                <a:ln w="9525">
                  <a:solidFill>
                    <a:srgbClr val="FF0000"/>
                  </a:solidFill>
                  <a:round/>
                  <a:headEnd/>
                  <a:tailEnd type="triangle" w="med" len="med"/>
                </a:ln>
              </p:spPr>
              <p:txBody>
                <a:bodyPr/>
                <a:lstStyle/>
                <a:p>
                  <a:endParaRPr lang="ru-RU"/>
                </a:p>
              </p:txBody>
            </p:sp>
            <p:sp>
              <p:nvSpPr>
                <p:cNvPr id="9231" name="Line 22"/>
                <p:cNvSpPr>
                  <a:spLocks noChangeShapeType="1"/>
                </p:cNvSpPr>
                <p:nvPr/>
              </p:nvSpPr>
              <p:spPr bwMode="auto">
                <a:xfrm>
                  <a:off x="3288" y="981"/>
                  <a:ext cx="1905" cy="1134"/>
                </a:xfrm>
                <a:prstGeom prst="line">
                  <a:avLst/>
                </a:prstGeom>
                <a:noFill/>
                <a:ln w="28575">
                  <a:solidFill>
                    <a:srgbClr val="FF0000"/>
                  </a:solidFill>
                  <a:round/>
                  <a:headEnd/>
                  <a:tailEnd/>
                </a:ln>
              </p:spPr>
              <p:txBody>
                <a:bodyPr/>
                <a:lstStyle/>
                <a:p>
                  <a:endParaRPr lang="ru-RU"/>
                </a:p>
              </p:txBody>
            </p:sp>
            <p:sp>
              <p:nvSpPr>
                <p:cNvPr id="9232" name="Line 23"/>
                <p:cNvSpPr>
                  <a:spLocks noChangeShapeType="1"/>
                </p:cNvSpPr>
                <p:nvPr/>
              </p:nvSpPr>
              <p:spPr bwMode="auto">
                <a:xfrm>
                  <a:off x="3288" y="981"/>
                  <a:ext cx="907" cy="1088"/>
                </a:xfrm>
                <a:prstGeom prst="line">
                  <a:avLst/>
                </a:prstGeom>
                <a:noFill/>
                <a:ln w="28575">
                  <a:solidFill>
                    <a:schemeClr val="accent2"/>
                  </a:solidFill>
                  <a:round/>
                  <a:headEnd/>
                  <a:tailEnd/>
                </a:ln>
              </p:spPr>
              <p:txBody>
                <a:bodyPr/>
                <a:lstStyle/>
                <a:p>
                  <a:endParaRPr lang="ru-RU"/>
                </a:p>
              </p:txBody>
            </p:sp>
            <p:sp>
              <p:nvSpPr>
                <p:cNvPr id="9233" name="Rectangle 25"/>
                <p:cNvSpPr>
                  <a:spLocks noChangeArrowheads="1"/>
                </p:cNvSpPr>
                <p:nvPr/>
              </p:nvSpPr>
              <p:spPr bwMode="auto">
                <a:xfrm>
                  <a:off x="3342" y="754"/>
                  <a:ext cx="648" cy="230"/>
                </a:xfrm>
                <a:prstGeom prst="rect">
                  <a:avLst/>
                </a:prstGeom>
                <a:solidFill>
                  <a:srgbClr val="FFFFFF">
                    <a:alpha val="0"/>
                  </a:srgbClr>
                </a:solidFill>
                <a:ln w="9525">
                  <a:noFill/>
                  <a:miter lim="800000"/>
                  <a:headEnd/>
                  <a:tailEnd/>
                </a:ln>
              </p:spPr>
              <p:txBody>
                <a:bodyPr lIns="54864" tIns="27432" rIns="54864" bIns="27432"/>
                <a:lstStyle/>
                <a:p>
                  <a:pPr eaLnBrk="1" hangingPunct="1"/>
                  <a:r>
                    <a:rPr lang="en-US" altLang="ru-RU" sz="1600"/>
                    <a:t>P, MR</a:t>
                  </a:r>
                  <a:endParaRPr lang="ru-RU" altLang="ru-RU" sz="1600" baseline="30000"/>
                </a:p>
              </p:txBody>
            </p:sp>
            <p:sp>
              <p:nvSpPr>
                <p:cNvPr id="9234" name="Rectangle 26"/>
                <p:cNvSpPr>
                  <a:spLocks noChangeArrowheads="1"/>
                </p:cNvSpPr>
                <p:nvPr/>
              </p:nvSpPr>
              <p:spPr bwMode="auto">
                <a:xfrm>
                  <a:off x="4468" y="1525"/>
                  <a:ext cx="796" cy="230"/>
                </a:xfrm>
                <a:prstGeom prst="rect">
                  <a:avLst/>
                </a:prstGeom>
                <a:solidFill>
                  <a:srgbClr val="FFFFFF">
                    <a:alpha val="0"/>
                  </a:srgbClr>
                </a:solidFill>
                <a:ln w="9525">
                  <a:noFill/>
                  <a:miter lim="800000"/>
                  <a:headEnd/>
                  <a:tailEnd/>
                </a:ln>
              </p:spPr>
              <p:txBody>
                <a:bodyPr lIns="54864" tIns="27432" rIns="54864" bIns="27432"/>
                <a:lstStyle/>
                <a:p>
                  <a:pPr eaLnBrk="1" hangingPunct="1"/>
                  <a:r>
                    <a:rPr lang="en-US" altLang="ru-RU" sz="1600">
                      <a:solidFill>
                        <a:srgbClr val="FF0000"/>
                      </a:solidFill>
                    </a:rPr>
                    <a:t>Demand</a:t>
                  </a:r>
                  <a:endParaRPr lang="ru-RU" altLang="ru-RU" sz="1600" baseline="30000">
                    <a:solidFill>
                      <a:srgbClr val="FF0000"/>
                    </a:solidFill>
                  </a:endParaRPr>
                </a:p>
              </p:txBody>
            </p:sp>
            <p:sp>
              <p:nvSpPr>
                <p:cNvPr id="9235" name="Rectangle 27"/>
                <p:cNvSpPr>
                  <a:spLocks noChangeArrowheads="1"/>
                </p:cNvSpPr>
                <p:nvPr/>
              </p:nvSpPr>
              <p:spPr bwMode="auto">
                <a:xfrm>
                  <a:off x="4195" y="1888"/>
                  <a:ext cx="422" cy="138"/>
                </a:xfrm>
                <a:prstGeom prst="rect">
                  <a:avLst/>
                </a:prstGeom>
                <a:solidFill>
                  <a:srgbClr val="FFFFFF">
                    <a:alpha val="0"/>
                  </a:srgbClr>
                </a:solidFill>
                <a:ln w="9525">
                  <a:noFill/>
                  <a:miter lim="800000"/>
                  <a:headEnd/>
                  <a:tailEnd/>
                </a:ln>
              </p:spPr>
              <p:txBody>
                <a:bodyPr lIns="54864" tIns="27432" rIns="54864" bIns="27432"/>
                <a:lstStyle/>
                <a:p>
                  <a:pPr eaLnBrk="1" hangingPunct="1"/>
                  <a:r>
                    <a:rPr lang="en-US" altLang="ru-RU" sz="1600">
                      <a:solidFill>
                        <a:schemeClr val="accent2"/>
                      </a:solidFill>
                    </a:rPr>
                    <a:t>MR</a:t>
                  </a:r>
                  <a:endParaRPr lang="ru-RU" altLang="ru-RU" sz="1600" baseline="30000">
                    <a:solidFill>
                      <a:schemeClr val="accent2"/>
                    </a:solidFill>
                  </a:endParaRPr>
                </a:p>
              </p:txBody>
            </p:sp>
            <p:sp>
              <p:nvSpPr>
                <p:cNvPr id="9236" name="Line 30"/>
                <p:cNvSpPr>
                  <a:spLocks noChangeShapeType="1"/>
                </p:cNvSpPr>
                <p:nvPr/>
              </p:nvSpPr>
              <p:spPr bwMode="auto">
                <a:xfrm flipH="1" flipV="1">
                  <a:off x="3787" y="1253"/>
                  <a:ext cx="4" cy="858"/>
                </a:xfrm>
                <a:prstGeom prst="line">
                  <a:avLst/>
                </a:prstGeom>
                <a:noFill/>
                <a:ln w="9525">
                  <a:solidFill>
                    <a:schemeClr val="tx1"/>
                  </a:solidFill>
                  <a:prstDash val="dash"/>
                  <a:round/>
                  <a:headEnd/>
                  <a:tailEnd/>
                </a:ln>
              </p:spPr>
              <p:txBody>
                <a:bodyPr/>
                <a:lstStyle/>
                <a:p>
                  <a:endParaRPr lang="ru-RU"/>
                </a:p>
              </p:txBody>
            </p:sp>
            <p:sp>
              <p:nvSpPr>
                <p:cNvPr id="9237" name="Line 31"/>
                <p:cNvSpPr>
                  <a:spLocks noChangeShapeType="1"/>
                </p:cNvSpPr>
                <p:nvPr/>
              </p:nvSpPr>
              <p:spPr bwMode="auto">
                <a:xfrm flipV="1">
                  <a:off x="4023" y="1433"/>
                  <a:ext cx="0" cy="678"/>
                </a:xfrm>
                <a:prstGeom prst="line">
                  <a:avLst/>
                </a:prstGeom>
                <a:noFill/>
                <a:ln w="9525">
                  <a:solidFill>
                    <a:schemeClr val="tx1"/>
                  </a:solidFill>
                  <a:prstDash val="dash"/>
                  <a:round/>
                  <a:headEnd/>
                  <a:tailEnd/>
                </a:ln>
              </p:spPr>
              <p:txBody>
                <a:bodyPr/>
                <a:lstStyle/>
                <a:p>
                  <a:endParaRPr lang="ru-RU"/>
                </a:p>
              </p:txBody>
            </p:sp>
            <p:sp>
              <p:nvSpPr>
                <p:cNvPr id="9238" name="Line 33"/>
                <p:cNvSpPr>
                  <a:spLocks noChangeShapeType="1"/>
                </p:cNvSpPr>
                <p:nvPr/>
              </p:nvSpPr>
              <p:spPr bwMode="auto">
                <a:xfrm>
                  <a:off x="3288" y="1434"/>
                  <a:ext cx="726" cy="0"/>
                </a:xfrm>
                <a:prstGeom prst="line">
                  <a:avLst/>
                </a:prstGeom>
                <a:noFill/>
                <a:ln w="9525">
                  <a:solidFill>
                    <a:schemeClr val="tx1"/>
                  </a:solidFill>
                  <a:prstDash val="dash"/>
                  <a:round/>
                  <a:headEnd/>
                  <a:tailEnd/>
                </a:ln>
              </p:spPr>
              <p:txBody>
                <a:bodyPr/>
                <a:lstStyle/>
                <a:p>
                  <a:endParaRPr lang="ru-RU"/>
                </a:p>
              </p:txBody>
            </p:sp>
            <p:sp>
              <p:nvSpPr>
                <p:cNvPr id="9239" name="Rectangle 34"/>
                <p:cNvSpPr>
                  <a:spLocks noChangeArrowheads="1"/>
                </p:cNvSpPr>
                <p:nvPr/>
              </p:nvSpPr>
              <p:spPr bwMode="auto">
                <a:xfrm>
                  <a:off x="2971" y="1383"/>
                  <a:ext cx="328" cy="169"/>
                </a:xfrm>
                <a:prstGeom prst="rect">
                  <a:avLst/>
                </a:prstGeom>
                <a:solidFill>
                  <a:srgbClr val="FFFFFF">
                    <a:alpha val="0"/>
                  </a:srgbClr>
                </a:solidFill>
                <a:ln w="9525">
                  <a:noFill/>
                  <a:miter lim="800000"/>
                  <a:headEnd/>
                  <a:tailEnd/>
                </a:ln>
              </p:spPr>
              <p:txBody>
                <a:bodyPr lIns="54864" tIns="27432" rIns="54864" bIns="27432"/>
                <a:lstStyle/>
                <a:p>
                  <a:pPr eaLnBrk="1" hangingPunct="1"/>
                  <a:r>
                    <a:rPr lang="en-US" altLang="ru-RU" sz="1600"/>
                    <a:t>100</a:t>
                  </a:r>
                  <a:endParaRPr lang="ru-RU" altLang="ru-RU" sz="1600" baseline="30000"/>
                </a:p>
              </p:txBody>
            </p:sp>
            <p:sp>
              <p:nvSpPr>
                <p:cNvPr id="9240" name="Rectangle 35"/>
                <p:cNvSpPr>
                  <a:spLocks noChangeArrowheads="1"/>
                </p:cNvSpPr>
                <p:nvPr/>
              </p:nvSpPr>
              <p:spPr bwMode="auto">
                <a:xfrm>
                  <a:off x="2956" y="1124"/>
                  <a:ext cx="328" cy="169"/>
                </a:xfrm>
                <a:prstGeom prst="rect">
                  <a:avLst/>
                </a:prstGeom>
                <a:solidFill>
                  <a:srgbClr val="FFFFFF">
                    <a:alpha val="0"/>
                  </a:srgbClr>
                </a:solidFill>
                <a:ln w="9525">
                  <a:noFill/>
                  <a:miter lim="800000"/>
                  <a:headEnd/>
                  <a:tailEnd/>
                </a:ln>
              </p:spPr>
              <p:txBody>
                <a:bodyPr lIns="54864" tIns="27432" rIns="54864" bIns="27432"/>
                <a:lstStyle/>
                <a:p>
                  <a:pPr eaLnBrk="1" hangingPunct="1"/>
                  <a:r>
                    <a:rPr lang="en-US" altLang="ru-RU" sz="1600"/>
                    <a:t>1</a:t>
                  </a:r>
                  <a:r>
                    <a:rPr lang="ru-RU" altLang="ru-RU" sz="1600"/>
                    <a:t>2</a:t>
                  </a:r>
                  <a:r>
                    <a:rPr lang="en-US" altLang="ru-RU" sz="1600"/>
                    <a:t>0</a:t>
                  </a:r>
                  <a:endParaRPr lang="ru-RU" altLang="ru-RU" sz="1600" baseline="30000"/>
                </a:p>
              </p:txBody>
            </p:sp>
            <p:sp>
              <p:nvSpPr>
                <p:cNvPr id="9241" name="Line 36"/>
                <p:cNvSpPr>
                  <a:spLocks noChangeShapeType="1"/>
                </p:cNvSpPr>
                <p:nvPr/>
              </p:nvSpPr>
              <p:spPr bwMode="auto">
                <a:xfrm>
                  <a:off x="3281" y="1261"/>
                  <a:ext cx="499" cy="0"/>
                </a:xfrm>
                <a:prstGeom prst="line">
                  <a:avLst/>
                </a:prstGeom>
                <a:noFill/>
                <a:ln w="9525">
                  <a:solidFill>
                    <a:schemeClr val="tx1"/>
                  </a:solidFill>
                  <a:prstDash val="dash"/>
                  <a:round/>
                  <a:headEnd/>
                  <a:tailEnd/>
                </a:ln>
              </p:spPr>
              <p:txBody>
                <a:bodyPr/>
                <a:lstStyle/>
                <a:p>
                  <a:endParaRPr lang="ru-RU"/>
                </a:p>
              </p:txBody>
            </p:sp>
            <p:sp>
              <p:nvSpPr>
                <p:cNvPr id="9242" name="Line 37"/>
                <p:cNvSpPr>
                  <a:spLocks noChangeShapeType="1"/>
                </p:cNvSpPr>
                <p:nvPr/>
              </p:nvSpPr>
              <p:spPr bwMode="auto">
                <a:xfrm>
                  <a:off x="3301" y="1862"/>
                  <a:ext cx="726" cy="0"/>
                </a:xfrm>
                <a:prstGeom prst="line">
                  <a:avLst/>
                </a:prstGeom>
                <a:noFill/>
                <a:ln w="9525">
                  <a:solidFill>
                    <a:schemeClr val="tx1"/>
                  </a:solidFill>
                  <a:prstDash val="dash"/>
                  <a:round/>
                  <a:headEnd/>
                  <a:tailEnd/>
                </a:ln>
              </p:spPr>
              <p:txBody>
                <a:bodyPr/>
                <a:lstStyle/>
                <a:p>
                  <a:endParaRPr lang="ru-RU"/>
                </a:p>
              </p:txBody>
            </p:sp>
            <p:sp>
              <p:nvSpPr>
                <p:cNvPr id="9243" name="Rectangle 38"/>
                <p:cNvSpPr>
                  <a:spLocks noChangeArrowheads="1"/>
                </p:cNvSpPr>
                <p:nvPr/>
              </p:nvSpPr>
              <p:spPr bwMode="auto">
                <a:xfrm>
                  <a:off x="3046" y="1772"/>
                  <a:ext cx="229" cy="169"/>
                </a:xfrm>
                <a:prstGeom prst="rect">
                  <a:avLst/>
                </a:prstGeom>
                <a:solidFill>
                  <a:srgbClr val="FFFFFF">
                    <a:alpha val="0"/>
                  </a:srgbClr>
                </a:solidFill>
                <a:ln w="9525">
                  <a:noFill/>
                  <a:miter lim="800000"/>
                  <a:headEnd/>
                  <a:tailEnd/>
                </a:ln>
              </p:spPr>
              <p:txBody>
                <a:bodyPr lIns="54864" tIns="27432" rIns="54864" bIns="27432"/>
                <a:lstStyle/>
                <a:p>
                  <a:pPr eaLnBrk="1" hangingPunct="1"/>
                  <a:r>
                    <a:rPr lang="en-US" altLang="ru-RU" sz="1600"/>
                    <a:t>40</a:t>
                  </a:r>
                  <a:endParaRPr lang="ru-RU" altLang="ru-RU" sz="1600" baseline="30000"/>
                </a:p>
              </p:txBody>
            </p:sp>
          </p:gr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96291">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6291">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96320">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96320">
                                            <p:txEl>
                                              <p:pRg st="1" end="1"/>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96320">
                                            <p:txEl>
                                              <p:pRg st="2" end="2"/>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96320">
                                            <p:txEl>
                                              <p:pRg st="3" end="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9632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629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166688" y="273050"/>
            <a:ext cx="8799512" cy="1163638"/>
          </a:xfrm>
        </p:spPr>
        <p:txBody>
          <a:bodyPr/>
          <a:lstStyle/>
          <a:p>
            <a:pPr eaLnBrk="1" hangingPunct="1"/>
            <a:r>
              <a:rPr lang="ru-RU" altLang="ru-RU" sz="2800" smtClean="0"/>
              <a:t>Какой тип рыночной структуры на следующих рынках? Почему, по вашему мнению, на них сложился именно такой тип рыночной структуры?</a:t>
            </a:r>
            <a:endParaRPr lang="ru-RU" altLang="ru-RU" sz="4000" smtClean="0"/>
          </a:p>
        </p:txBody>
      </p:sp>
      <p:sp>
        <p:nvSpPr>
          <p:cNvPr id="430083" name="Rectangle 3"/>
          <p:cNvSpPr>
            <a:spLocks noGrp="1" noChangeArrowheads="1"/>
          </p:cNvSpPr>
          <p:nvPr>
            <p:ph type="body" idx="4294967295"/>
          </p:nvPr>
        </p:nvSpPr>
        <p:spPr>
          <a:xfrm>
            <a:off x="284163" y="1793875"/>
            <a:ext cx="8596312" cy="4494213"/>
          </a:xfrm>
        </p:spPr>
        <p:txBody>
          <a:bodyPr/>
          <a:lstStyle/>
          <a:p>
            <a:pPr eaLnBrk="1" hangingPunct="1">
              <a:lnSpc>
                <a:spcPct val="90000"/>
              </a:lnSpc>
            </a:pPr>
            <a:r>
              <a:rPr lang="ru-RU" altLang="ru-RU" sz="2800" smtClean="0"/>
              <a:t>Рынок услуг строительных рабочих в г. Москве.</a:t>
            </a:r>
          </a:p>
          <a:p>
            <a:pPr eaLnBrk="1" hangingPunct="1">
              <a:lnSpc>
                <a:spcPct val="90000"/>
              </a:lnSpc>
            </a:pPr>
            <a:r>
              <a:rPr lang="ru-RU" altLang="ru-RU" sz="2800" smtClean="0"/>
              <a:t>Рынок услуг по ксерокопированию в г. Москве.</a:t>
            </a:r>
          </a:p>
          <a:p>
            <a:pPr eaLnBrk="1" hangingPunct="1">
              <a:lnSpc>
                <a:spcPct val="90000"/>
              </a:lnSpc>
            </a:pPr>
            <a:r>
              <a:rPr lang="ru-RU" altLang="ru-RU" sz="2800" smtClean="0"/>
              <a:t>Рынок парикмахерских услуг в г.Париже. </a:t>
            </a:r>
          </a:p>
          <a:p>
            <a:pPr eaLnBrk="1" hangingPunct="1">
              <a:lnSpc>
                <a:spcPct val="90000"/>
              </a:lnSpc>
            </a:pPr>
            <a:r>
              <a:rPr lang="ru-RU" altLang="ru-RU" sz="2800" smtClean="0"/>
              <a:t>Рынок услуг сотовой связи в г. Москве.</a:t>
            </a:r>
          </a:p>
          <a:p>
            <a:pPr eaLnBrk="1" hangingPunct="1">
              <a:lnSpc>
                <a:spcPct val="90000"/>
              </a:lnSpc>
            </a:pPr>
            <a:r>
              <a:rPr lang="ru-RU" altLang="ru-RU" sz="2800" smtClean="0"/>
              <a:t>Рынок услуг стационарной телефонной связи в г. Москве.</a:t>
            </a:r>
          </a:p>
          <a:p>
            <a:pPr eaLnBrk="1" hangingPunct="1">
              <a:lnSpc>
                <a:spcPct val="90000"/>
              </a:lnSpc>
            </a:pPr>
            <a:r>
              <a:rPr lang="ru-RU" altLang="ru-RU" sz="2800" smtClean="0"/>
              <a:t>Рынок услуг междугородной телефонной связи в г. Москве.</a:t>
            </a:r>
          </a:p>
          <a:p>
            <a:pPr eaLnBrk="1" hangingPunct="1">
              <a:lnSpc>
                <a:spcPct val="90000"/>
              </a:lnSpc>
            </a:pPr>
            <a:r>
              <a:rPr lang="ru-RU" altLang="ru-RU" sz="2800" smtClean="0"/>
              <a:t>Мировой рынок туристических услуг (а конкретно космический туризм)</a:t>
            </a:r>
          </a:p>
          <a:p>
            <a:pPr eaLnBrk="1" hangingPunct="1">
              <a:lnSpc>
                <a:spcPct val="90000"/>
              </a:lnSpc>
            </a:pPr>
            <a:endParaRPr lang="ru-RU" altLang="ru-RU" sz="2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300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300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3008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3008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3008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3008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43008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457200" y="209550"/>
            <a:ext cx="8229600" cy="777875"/>
          </a:xfrm>
        </p:spPr>
        <p:txBody>
          <a:bodyPr/>
          <a:lstStyle/>
          <a:p>
            <a:pPr eaLnBrk="1" hangingPunct="1"/>
            <a:r>
              <a:rPr lang="ru-RU" altLang="ru-RU" sz="4000" smtClean="0"/>
              <a:t>Сравнение рыночных структур</a:t>
            </a:r>
            <a:r>
              <a:rPr lang="en-US" altLang="ru-RU" sz="4000" smtClean="0"/>
              <a:t> 2</a:t>
            </a:r>
            <a:endParaRPr lang="ru-RU" altLang="ru-RU" sz="4000" smtClean="0"/>
          </a:p>
        </p:txBody>
      </p:sp>
      <p:graphicFrame>
        <p:nvGraphicFramePr>
          <p:cNvPr id="389256" name="Group 136"/>
          <p:cNvGraphicFramePr>
            <a:graphicFrameLocks noGrp="1"/>
          </p:cNvGraphicFramePr>
          <p:nvPr>
            <p:ph idx="4294967295"/>
          </p:nvPr>
        </p:nvGraphicFramePr>
        <p:xfrm>
          <a:off x="250825" y="987425"/>
          <a:ext cx="8709025" cy="5686425"/>
        </p:xfrm>
        <a:graphic>
          <a:graphicData uri="http://schemas.openxmlformats.org/drawingml/2006/table">
            <a:tbl>
              <a:tblPr/>
              <a:tblGrid>
                <a:gridCol w="1800225"/>
                <a:gridCol w="1584325"/>
                <a:gridCol w="1584325"/>
                <a:gridCol w="1800225"/>
                <a:gridCol w="1939925"/>
              </a:tblGrid>
              <a:tr h="518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400" b="0" i="0" u="none" strike="noStrike" cap="none" normalizeH="0" baseline="0" smtClean="0">
                          <a:ln>
                            <a:noFill/>
                          </a:ln>
                          <a:solidFill>
                            <a:schemeClr val="tx1"/>
                          </a:solidFill>
                          <a:effectLst/>
                          <a:latin typeface="Arial" charset="0"/>
                        </a:rPr>
                        <a:t>Сов.конк</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400" b="0" i="0" u="none" strike="noStrike" cap="none" normalizeH="0" baseline="0" smtClean="0">
                          <a:ln>
                            <a:noFill/>
                          </a:ln>
                          <a:solidFill>
                            <a:schemeClr val="tx1"/>
                          </a:solidFill>
                          <a:effectLst/>
                          <a:latin typeface="Arial" charset="0"/>
                        </a:rPr>
                        <a:t>Мон.конк</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400" b="0" i="0" u="none" strike="noStrike" cap="none" normalizeH="0" baseline="0" smtClean="0">
                          <a:ln>
                            <a:noFill/>
                          </a:ln>
                          <a:solidFill>
                            <a:schemeClr val="tx1"/>
                          </a:solidFill>
                          <a:effectLst/>
                          <a:latin typeface="Arial" charset="0"/>
                        </a:rPr>
                        <a:t>Олигоп.</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400" b="0" i="0" u="none" strike="noStrike" cap="none" normalizeH="0" baseline="0" smtClean="0">
                          <a:ln>
                            <a:noFill/>
                          </a:ln>
                          <a:solidFill>
                            <a:schemeClr val="tx1"/>
                          </a:solidFill>
                          <a:effectLst/>
                          <a:latin typeface="Arial" charset="0"/>
                        </a:rPr>
                        <a:t>Моноп.</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39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400" b="0" i="0" u="none" strike="noStrike" cap="none" normalizeH="0" baseline="0" smtClean="0">
                          <a:ln>
                            <a:noFill/>
                          </a:ln>
                          <a:solidFill>
                            <a:schemeClr val="tx1"/>
                          </a:solidFill>
                          <a:effectLst/>
                          <a:latin typeface="Arial" charset="0"/>
                        </a:rPr>
                        <a:t>Рын.спрос глазами одной фирмы</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4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4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4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4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300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400" b="0" i="0" u="none" strike="noStrike" cap="none" normalizeH="0" baseline="0" smtClean="0">
                          <a:ln>
                            <a:noFill/>
                          </a:ln>
                          <a:solidFill>
                            <a:schemeClr val="tx1"/>
                          </a:solidFill>
                          <a:effectLst/>
                          <a:latin typeface="Arial" charset="0"/>
                        </a:rPr>
                        <a:t>Соотноше</a:t>
                      </a:r>
                      <a:r>
                        <a:rPr kumimoji="0" lang="en-US" sz="2400" b="0" i="0" u="none" strike="noStrike" cap="none" normalizeH="0" baseline="0" smtClean="0">
                          <a:ln>
                            <a:noFill/>
                          </a:ln>
                          <a:solidFill>
                            <a:schemeClr val="tx1"/>
                          </a:solidFill>
                          <a:effectLst/>
                          <a:latin typeface="Arial" charset="0"/>
                        </a:rPr>
                        <a:t>-</a:t>
                      </a:r>
                      <a:r>
                        <a:rPr kumimoji="0" lang="ru-RU" sz="2400" b="0" i="0" u="none" strike="noStrike" cap="none" normalizeH="0" baseline="0" smtClean="0">
                          <a:ln>
                            <a:noFill/>
                          </a:ln>
                          <a:solidFill>
                            <a:schemeClr val="tx1"/>
                          </a:solidFill>
                          <a:effectLst/>
                          <a:latin typeface="Arial" charset="0"/>
                        </a:rPr>
                        <a:t>ние </a:t>
                      </a:r>
                      <a:r>
                        <a:rPr kumimoji="0" lang="en-US" sz="2400" b="0" i="0" u="none" strike="noStrike" cap="none" normalizeH="0" baseline="0" smtClean="0">
                          <a:ln>
                            <a:noFill/>
                          </a:ln>
                          <a:solidFill>
                            <a:srgbClr val="FF0000"/>
                          </a:solidFill>
                          <a:effectLst/>
                          <a:latin typeface="Arial" charset="0"/>
                        </a:rPr>
                        <a:t>P</a:t>
                      </a:r>
                      <a:r>
                        <a:rPr kumimoji="0" lang="ru-RU" sz="2400" b="0" i="0" u="none" strike="noStrike" cap="none" normalizeH="0" baseline="0" smtClean="0">
                          <a:ln>
                            <a:noFill/>
                          </a:ln>
                          <a:solidFill>
                            <a:schemeClr val="tx1"/>
                          </a:solidFill>
                          <a:effectLst/>
                          <a:latin typeface="Arial" charset="0"/>
                        </a:rPr>
                        <a:t> и</a:t>
                      </a:r>
                      <a:r>
                        <a:rPr kumimoji="0" lang="en-US" sz="2400" b="0" i="0" u="none" strike="noStrike" cap="none" normalizeH="0" baseline="0" smtClean="0">
                          <a:ln>
                            <a:noFill/>
                          </a:ln>
                          <a:solidFill>
                            <a:schemeClr val="tx1"/>
                          </a:solidFill>
                          <a:effectLst/>
                          <a:latin typeface="Arial" charset="0"/>
                        </a:rPr>
                        <a:t> </a:t>
                      </a:r>
                      <a:r>
                        <a:rPr kumimoji="0" lang="en-US" sz="2400" b="0" i="0" u="none" strike="noStrike" cap="none" normalizeH="0" baseline="0" smtClean="0">
                          <a:ln>
                            <a:noFill/>
                          </a:ln>
                          <a:solidFill>
                            <a:srgbClr val="FF0000"/>
                          </a:solidFill>
                          <a:effectLst/>
                          <a:latin typeface="Arial" charset="0"/>
                        </a:rPr>
                        <a:t>MR</a:t>
                      </a:r>
                      <a:r>
                        <a:rPr kumimoji="0" lang="ru-RU" sz="2400" b="0" i="0" u="none" strike="noStrike" cap="none" normalizeH="0" baseline="0" smtClean="0">
                          <a:ln>
                            <a:noFill/>
                          </a:ln>
                          <a:solidFill>
                            <a:schemeClr val="tx1"/>
                          </a:solidFill>
                          <a:effectLst/>
                          <a:latin typeface="Arial" charset="0"/>
                        </a:rPr>
                        <a:t> </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MR=P</a:t>
                      </a:r>
                      <a:endParaRPr kumimoji="0" lang="ru-RU" sz="28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MR&lt;P</a:t>
                      </a:r>
                      <a:endParaRPr kumimoji="0" lang="ru-RU" sz="28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r>
              <a:tr h="198131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400" b="0" i="0" u="none" strike="noStrike" cap="none" normalizeH="0" baseline="0" smtClean="0">
                          <a:ln>
                            <a:noFill/>
                          </a:ln>
                          <a:solidFill>
                            <a:schemeClr val="tx1"/>
                          </a:solidFill>
                          <a:effectLst/>
                          <a:latin typeface="Arial" charset="0"/>
                        </a:rPr>
                        <a:t>Дополни-тельно </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400" b="0" i="0" u="none" strike="noStrike" cap="none" normalizeH="0" baseline="0" smtClean="0">
                          <a:ln>
                            <a:noFill/>
                          </a:ln>
                          <a:solidFill>
                            <a:schemeClr val="tx1"/>
                          </a:solidFill>
                          <a:effectLst/>
                          <a:latin typeface="Arial" charset="0"/>
                        </a:rPr>
                        <a:t>Стандар-тизированный товар</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400" b="0" i="0" u="none" strike="noStrike" cap="none" normalizeH="0" baseline="0" smtClean="0">
                          <a:ln>
                            <a:noFill/>
                          </a:ln>
                          <a:solidFill>
                            <a:schemeClr val="tx1"/>
                          </a:solidFill>
                          <a:effectLst/>
                          <a:latin typeface="Arial" charset="0"/>
                        </a:rPr>
                        <a:t>Диффе-ренциро-ванный товар </a:t>
                      </a:r>
                      <a:r>
                        <a:rPr kumimoji="0" lang="ru-RU" sz="1400" b="0" i="0" u="none" strike="noStrike" cap="none" normalizeH="0" baseline="0" smtClean="0">
                          <a:ln>
                            <a:noFill/>
                          </a:ln>
                          <a:solidFill>
                            <a:schemeClr val="tx1"/>
                          </a:solidFill>
                          <a:effectLst/>
                          <a:latin typeface="Arial" charset="0"/>
                        </a:rPr>
                        <a:t>(ка-чество, бренд, расположение)</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400" b="0" i="0" u="none" strike="noStrike" cap="none" normalizeH="0" baseline="0" smtClean="0">
                          <a:ln>
                            <a:noFill/>
                          </a:ln>
                          <a:solidFill>
                            <a:schemeClr val="tx1"/>
                          </a:solidFill>
                          <a:effectLst/>
                          <a:latin typeface="Arial" charset="0"/>
                        </a:rPr>
                        <a:t>Олигоп.за-висимость и стратеги-ческое по-ведение</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400" b="0" i="0" u="none" strike="noStrike" cap="none" normalizeH="0" baseline="0" smtClean="0">
                          <a:ln>
                            <a:noFill/>
                          </a:ln>
                          <a:solidFill>
                            <a:schemeClr val="tx1"/>
                          </a:solidFill>
                          <a:effectLst/>
                          <a:latin typeface="Arial" charset="0"/>
                        </a:rPr>
                        <a:t>Под контро-лем анти-монополь-ных органов</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9" name="Line 106"/>
          <p:cNvSpPr>
            <a:spLocks noChangeShapeType="1"/>
          </p:cNvSpPr>
          <p:nvPr/>
        </p:nvSpPr>
        <p:spPr bwMode="auto">
          <a:xfrm flipV="1">
            <a:off x="7308850" y="1773238"/>
            <a:ext cx="0" cy="1943100"/>
          </a:xfrm>
          <a:prstGeom prst="line">
            <a:avLst/>
          </a:prstGeom>
          <a:noFill/>
          <a:ln w="9525">
            <a:solidFill>
              <a:srgbClr val="FF0000"/>
            </a:solidFill>
            <a:round/>
            <a:headEnd/>
            <a:tailEnd type="triangle" w="med" len="med"/>
          </a:ln>
        </p:spPr>
        <p:txBody>
          <a:bodyPr/>
          <a:lstStyle/>
          <a:p>
            <a:endParaRPr lang="ru-RU"/>
          </a:p>
        </p:txBody>
      </p:sp>
      <p:sp>
        <p:nvSpPr>
          <p:cNvPr id="11300" name="Line 107"/>
          <p:cNvSpPr>
            <a:spLocks noChangeShapeType="1"/>
          </p:cNvSpPr>
          <p:nvPr/>
        </p:nvSpPr>
        <p:spPr bwMode="auto">
          <a:xfrm>
            <a:off x="7308850" y="3716338"/>
            <a:ext cx="1511300" cy="0"/>
          </a:xfrm>
          <a:prstGeom prst="line">
            <a:avLst/>
          </a:prstGeom>
          <a:noFill/>
          <a:ln w="9525">
            <a:solidFill>
              <a:srgbClr val="FF0000"/>
            </a:solidFill>
            <a:round/>
            <a:headEnd/>
            <a:tailEnd type="triangle" w="med" len="med"/>
          </a:ln>
        </p:spPr>
        <p:txBody>
          <a:bodyPr/>
          <a:lstStyle/>
          <a:p>
            <a:endParaRPr lang="ru-RU"/>
          </a:p>
        </p:txBody>
      </p:sp>
      <p:sp>
        <p:nvSpPr>
          <p:cNvPr id="11301" name="Line 108"/>
          <p:cNvSpPr>
            <a:spLocks noChangeShapeType="1"/>
          </p:cNvSpPr>
          <p:nvPr/>
        </p:nvSpPr>
        <p:spPr bwMode="auto">
          <a:xfrm>
            <a:off x="7308850" y="1989138"/>
            <a:ext cx="1295400" cy="1655762"/>
          </a:xfrm>
          <a:prstGeom prst="line">
            <a:avLst/>
          </a:prstGeom>
          <a:noFill/>
          <a:ln w="28575">
            <a:solidFill>
              <a:srgbClr val="FF0000"/>
            </a:solidFill>
            <a:round/>
            <a:headEnd/>
            <a:tailEnd/>
          </a:ln>
        </p:spPr>
        <p:txBody>
          <a:bodyPr/>
          <a:lstStyle/>
          <a:p>
            <a:endParaRPr lang="ru-RU"/>
          </a:p>
        </p:txBody>
      </p:sp>
      <p:sp>
        <p:nvSpPr>
          <p:cNvPr id="11302" name="Line 109"/>
          <p:cNvSpPr>
            <a:spLocks noChangeShapeType="1"/>
          </p:cNvSpPr>
          <p:nvPr/>
        </p:nvSpPr>
        <p:spPr bwMode="auto">
          <a:xfrm flipV="1">
            <a:off x="5364163" y="1773238"/>
            <a:ext cx="0" cy="1943100"/>
          </a:xfrm>
          <a:prstGeom prst="line">
            <a:avLst/>
          </a:prstGeom>
          <a:noFill/>
          <a:ln w="9525">
            <a:solidFill>
              <a:srgbClr val="FF0000"/>
            </a:solidFill>
            <a:round/>
            <a:headEnd/>
            <a:tailEnd type="triangle" w="med" len="med"/>
          </a:ln>
        </p:spPr>
        <p:txBody>
          <a:bodyPr/>
          <a:lstStyle/>
          <a:p>
            <a:endParaRPr lang="ru-RU"/>
          </a:p>
        </p:txBody>
      </p:sp>
      <p:sp>
        <p:nvSpPr>
          <p:cNvPr id="11303" name="Line 110"/>
          <p:cNvSpPr>
            <a:spLocks noChangeShapeType="1"/>
          </p:cNvSpPr>
          <p:nvPr/>
        </p:nvSpPr>
        <p:spPr bwMode="auto">
          <a:xfrm>
            <a:off x="5364163" y="3716338"/>
            <a:ext cx="1511300" cy="0"/>
          </a:xfrm>
          <a:prstGeom prst="line">
            <a:avLst/>
          </a:prstGeom>
          <a:noFill/>
          <a:ln w="9525">
            <a:solidFill>
              <a:srgbClr val="FF0000"/>
            </a:solidFill>
            <a:round/>
            <a:headEnd/>
            <a:tailEnd type="triangle" w="med" len="med"/>
          </a:ln>
        </p:spPr>
        <p:txBody>
          <a:bodyPr/>
          <a:lstStyle/>
          <a:p>
            <a:endParaRPr lang="ru-RU"/>
          </a:p>
        </p:txBody>
      </p:sp>
      <p:sp>
        <p:nvSpPr>
          <p:cNvPr id="11304" name="Line 111"/>
          <p:cNvSpPr>
            <a:spLocks noChangeShapeType="1"/>
          </p:cNvSpPr>
          <p:nvPr/>
        </p:nvSpPr>
        <p:spPr bwMode="auto">
          <a:xfrm>
            <a:off x="5364163" y="2565400"/>
            <a:ext cx="1079500" cy="936625"/>
          </a:xfrm>
          <a:prstGeom prst="line">
            <a:avLst/>
          </a:prstGeom>
          <a:noFill/>
          <a:ln w="28575">
            <a:solidFill>
              <a:srgbClr val="FF0000"/>
            </a:solidFill>
            <a:round/>
            <a:headEnd/>
            <a:tailEnd/>
          </a:ln>
        </p:spPr>
        <p:txBody>
          <a:bodyPr/>
          <a:lstStyle/>
          <a:p>
            <a:endParaRPr lang="ru-RU"/>
          </a:p>
        </p:txBody>
      </p:sp>
      <p:sp>
        <p:nvSpPr>
          <p:cNvPr id="11305" name="Line 115"/>
          <p:cNvSpPr>
            <a:spLocks noChangeShapeType="1"/>
          </p:cNvSpPr>
          <p:nvPr/>
        </p:nvSpPr>
        <p:spPr bwMode="auto">
          <a:xfrm flipV="1">
            <a:off x="3779838" y="1773238"/>
            <a:ext cx="0" cy="1943100"/>
          </a:xfrm>
          <a:prstGeom prst="line">
            <a:avLst/>
          </a:prstGeom>
          <a:noFill/>
          <a:ln w="9525">
            <a:solidFill>
              <a:srgbClr val="FF0000"/>
            </a:solidFill>
            <a:round/>
            <a:headEnd/>
            <a:tailEnd type="triangle" w="med" len="med"/>
          </a:ln>
        </p:spPr>
        <p:txBody>
          <a:bodyPr/>
          <a:lstStyle/>
          <a:p>
            <a:endParaRPr lang="ru-RU"/>
          </a:p>
        </p:txBody>
      </p:sp>
      <p:sp>
        <p:nvSpPr>
          <p:cNvPr id="11306" name="Line 116"/>
          <p:cNvSpPr>
            <a:spLocks noChangeShapeType="1"/>
          </p:cNvSpPr>
          <p:nvPr/>
        </p:nvSpPr>
        <p:spPr bwMode="auto">
          <a:xfrm>
            <a:off x="3779838" y="3716338"/>
            <a:ext cx="1296987" cy="0"/>
          </a:xfrm>
          <a:prstGeom prst="line">
            <a:avLst/>
          </a:prstGeom>
          <a:noFill/>
          <a:ln w="9525">
            <a:solidFill>
              <a:srgbClr val="FF0000"/>
            </a:solidFill>
            <a:round/>
            <a:headEnd/>
            <a:tailEnd type="triangle" w="med" len="med"/>
          </a:ln>
        </p:spPr>
        <p:txBody>
          <a:bodyPr/>
          <a:lstStyle/>
          <a:p>
            <a:endParaRPr lang="ru-RU"/>
          </a:p>
        </p:txBody>
      </p:sp>
      <p:sp>
        <p:nvSpPr>
          <p:cNvPr id="11307" name="Line 117"/>
          <p:cNvSpPr>
            <a:spLocks noChangeShapeType="1"/>
          </p:cNvSpPr>
          <p:nvPr/>
        </p:nvSpPr>
        <p:spPr bwMode="auto">
          <a:xfrm>
            <a:off x="3779838" y="2781300"/>
            <a:ext cx="792162" cy="288925"/>
          </a:xfrm>
          <a:prstGeom prst="line">
            <a:avLst/>
          </a:prstGeom>
          <a:noFill/>
          <a:ln w="28575">
            <a:solidFill>
              <a:srgbClr val="FF0000"/>
            </a:solidFill>
            <a:round/>
            <a:headEnd/>
            <a:tailEnd/>
          </a:ln>
        </p:spPr>
        <p:txBody>
          <a:bodyPr/>
          <a:lstStyle/>
          <a:p>
            <a:endParaRPr lang="ru-RU"/>
          </a:p>
        </p:txBody>
      </p:sp>
      <p:sp>
        <p:nvSpPr>
          <p:cNvPr id="11308" name="Line 118"/>
          <p:cNvSpPr>
            <a:spLocks noChangeShapeType="1"/>
          </p:cNvSpPr>
          <p:nvPr/>
        </p:nvSpPr>
        <p:spPr bwMode="auto">
          <a:xfrm flipV="1">
            <a:off x="2195513" y="1773238"/>
            <a:ext cx="0" cy="1943100"/>
          </a:xfrm>
          <a:prstGeom prst="line">
            <a:avLst/>
          </a:prstGeom>
          <a:noFill/>
          <a:ln w="9525">
            <a:solidFill>
              <a:srgbClr val="FF0000"/>
            </a:solidFill>
            <a:round/>
            <a:headEnd/>
            <a:tailEnd type="triangle" w="med" len="med"/>
          </a:ln>
        </p:spPr>
        <p:txBody>
          <a:bodyPr/>
          <a:lstStyle/>
          <a:p>
            <a:endParaRPr lang="ru-RU"/>
          </a:p>
        </p:txBody>
      </p:sp>
      <p:sp>
        <p:nvSpPr>
          <p:cNvPr id="11309" name="Line 119"/>
          <p:cNvSpPr>
            <a:spLocks noChangeShapeType="1"/>
          </p:cNvSpPr>
          <p:nvPr/>
        </p:nvSpPr>
        <p:spPr bwMode="auto">
          <a:xfrm>
            <a:off x="2195513" y="3716338"/>
            <a:ext cx="1368425" cy="0"/>
          </a:xfrm>
          <a:prstGeom prst="line">
            <a:avLst/>
          </a:prstGeom>
          <a:noFill/>
          <a:ln w="9525">
            <a:solidFill>
              <a:srgbClr val="FF0000"/>
            </a:solidFill>
            <a:round/>
            <a:headEnd/>
            <a:tailEnd type="triangle" w="med" len="med"/>
          </a:ln>
        </p:spPr>
        <p:txBody>
          <a:bodyPr/>
          <a:lstStyle/>
          <a:p>
            <a:endParaRPr lang="ru-RU"/>
          </a:p>
        </p:txBody>
      </p:sp>
      <p:sp>
        <p:nvSpPr>
          <p:cNvPr id="11310" name="Line 120"/>
          <p:cNvSpPr>
            <a:spLocks noChangeShapeType="1"/>
          </p:cNvSpPr>
          <p:nvPr/>
        </p:nvSpPr>
        <p:spPr bwMode="auto">
          <a:xfrm>
            <a:off x="2195513" y="3068638"/>
            <a:ext cx="504825" cy="0"/>
          </a:xfrm>
          <a:prstGeom prst="line">
            <a:avLst/>
          </a:prstGeom>
          <a:noFill/>
          <a:ln w="28575">
            <a:solidFill>
              <a:srgbClr val="FF0000"/>
            </a:solidFill>
            <a:round/>
            <a:headEnd/>
            <a:tailEnd/>
          </a:ln>
        </p:spPr>
        <p:txBody>
          <a:bodyPr/>
          <a:lstStyle/>
          <a:p>
            <a:endParaRPr lang="ru-RU"/>
          </a:p>
        </p:txBody>
      </p:sp>
      <p:sp>
        <p:nvSpPr>
          <p:cNvPr id="11311" name="Line 121"/>
          <p:cNvSpPr>
            <a:spLocks noChangeShapeType="1"/>
          </p:cNvSpPr>
          <p:nvPr/>
        </p:nvSpPr>
        <p:spPr bwMode="auto">
          <a:xfrm>
            <a:off x="2195513" y="3089275"/>
            <a:ext cx="504825" cy="0"/>
          </a:xfrm>
          <a:prstGeom prst="line">
            <a:avLst/>
          </a:prstGeom>
          <a:noFill/>
          <a:ln w="19050">
            <a:solidFill>
              <a:schemeClr val="accent2"/>
            </a:solidFill>
            <a:prstDash val="sysDot"/>
            <a:round/>
            <a:headEnd/>
            <a:tailEnd/>
          </a:ln>
        </p:spPr>
        <p:txBody>
          <a:bodyPr/>
          <a:lstStyle/>
          <a:p>
            <a:endParaRPr lang="ru-RU"/>
          </a:p>
        </p:txBody>
      </p:sp>
      <p:sp>
        <p:nvSpPr>
          <p:cNvPr id="11312" name="Line 122"/>
          <p:cNvSpPr>
            <a:spLocks noChangeShapeType="1"/>
          </p:cNvSpPr>
          <p:nvPr/>
        </p:nvSpPr>
        <p:spPr bwMode="auto">
          <a:xfrm>
            <a:off x="3779838" y="2781300"/>
            <a:ext cx="431800" cy="360363"/>
          </a:xfrm>
          <a:prstGeom prst="line">
            <a:avLst/>
          </a:prstGeom>
          <a:noFill/>
          <a:ln w="9525">
            <a:solidFill>
              <a:schemeClr val="accent2"/>
            </a:solidFill>
            <a:prstDash val="dash"/>
            <a:round/>
            <a:headEnd/>
            <a:tailEnd/>
          </a:ln>
        </p:spPr>
        <p:txBody>
          <a:bodyPr/>
          <a:lstStyle/>
          <a:p>
            <a:endParaRPr lang="ru-RU"/>
          </a:p>
        </p:txBody>
      </p:sp>
      <p:sp>
        <p:nvSpPr>
          <p:cNvPr id="11313" name="Line 123"/>
          <p:cNvSpPr>
            <a:spLocks noChangeShapeType="1"/>
          </p:cNvSpPr>
          <p:nvPr/>
        </p:nvSpPr>
        <p:spPr bwMode="auto">
          <a:xfrm>
            <a:off x="5364163" y="2565400"/>
            <a:ext cx="503237" cy="863600"/>
          </a:xfrm>
          <a:prstGeom prst="line">
            <a:avLst/>
          </a:prstGeom>
          <a:noFill/>
          <a:ln w="9525">
            <a:solidFill>
              <a:schemeClr val="accent2"/>
            </a:solidFill>
            <a:prstDash val="dash"/>
            <a:round/>
            <a:headEnd/>
            <a:tailEnd/>
          </a:ln>
        </p:spPr>
        <p:txBody>
          <a:bodyPr/>
          <a:lstStyle/>
          <a:p>
            <a:endParaRPr lang="ru-RU"/>
          </a:p>
        </p:txBody>
      </p:sp>
      <p:sp>
        <p:nvSpPr>
          <p:cNvPr id="11314" name="Line 124"/>
          <p:cNvSpPr>
            <a:spLocks noChangeShapeType="1"/>
          </p:cNvSpPr>
          <p:nvPr/>
        </p:nvSpPr>
        <p:spPr bwMode="auto">
          <a:xfrm>
            <a:off x="7308850" y="1989138"/>
            <a:ext cx="647700" cy="1584325"/>
          </a:xfrm>
          <a:prstGeom prst="line">
            <a:avLst/>
          </a:prstGeom>
          <a:noFill/>
          <a:ln w="9525">
            <a:solidFill>
              <a:schemeClr val="accent2"/>
            </a:solidFill>
            <a:prstDash val="dash"/>
            <a:round/>
            <a:headEnd/>
            <a:tailEnd/>
          </a:ln>
        </p:spPr>
        <p:txBody>
          <a:bodyPr/>
          <a:lstStyle/>
          <a:p>
            <a:endParaRPr lang="ru-RU"/>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1591</Words>
  <Application>Microsoft Office PowerPoint</Application>
  <PresentationFormat>Экран (4:3)</PresentationFormat>
  <Paragraphs>404</Paragraphs>
  <Slides>43</Slides>
  <Notes>0</Notes>
  <HiddenSlides>0</HiddenSlides>
  <MMClips>0</MMClips>
  <ScaleCrop>false</ScaleCrop>
  <HeadingPairs>
    <vt:vector size="8" baseType="variant">
      <vt:variant>
        <vt:lpstr>Использованные шрифты</vt:lpstr>
      </vt:variant>
      <vt:variant>
        <vt:i4>4</vt:i4>
      </vt:variant>
      <vt:variant>
        <vt:lpstr>Тема</vt:lpstr>
      </vt:variant>
      <vt:variant>
        <vt:i4>1</vt:i4>
      </vt:variant>
      <vt:variant>
        <vt:lpstr>Внедренные серверы OLE</vt:lpstr>
      </vt:variant>
      <vt:variant>
        <vt:i4>2</vt:i4>
      </vt:variant>
      <vt:variant>
        <vt:lpstr>Заголовки слайдов</vt:lpstr>
      </vt:variant>
      <vt:variant>
        <vt:i4>43</vt:i4>
      </vt:variant>
    </vt:vector>
  </HeadingPairs>
  <TitlesOfParts>
    <vt:vector size="50" baseType="lpstr">
      <vt:lpstr>Arial</vt:lpstr>
      <vt:lpstr>Calibri</vt:lpstr>
      <vt:lpstr>Wingdings</vt:lpstr>
      <vt:lpstr>Times New Roman</vt:lpstr>
      <vt:lpstr>Office Theme</vt:lpstr>
      <vt:lpstr>Equation</vt:lpstr>
      <vt:lpstr>Microsoft Word Picture</vt:lpstr>
      <vt:lpstr>Тема « Рынок совершенной конкуренции» </vt:lpstr>
      <vt:lpstr>Типы рыночных структур</vt:lpstr>
      <vt:lpstr>Сравнение рыночных структур</vt:lpstr>
      <vt:lpstr>Слайд 4</vt:lpstr>
      <vt:lpstr>Источники дифференциации продукта</vt:lpstr>
      <vt:lpstr>Входные барьеры</vt:lpstr>
      <vt:lpstr>Price-taker   vs.   Price-maker</vt:lpstr>
      <vt:lpstr>Какой тип рыночной структуры на следующих рынках? Почему, по вашему мнению, на них сложился именно такой тип рыночной структуры?</vt:lpstr>
      <vt:lpstr>Сравнение рыночных структур 2</vt:lpstr>
      <vt:lpstr>Модель совершенной конкуренции </vt:lpstr>
      <vt:lpstr>Слайд 11</vt:lpstr>
      <vt:lpstr>Слайд 12</vt:lpstr>
      <vt:lpstr>Слайд 13</vt:lpstr>
      <vt:lpstr>Слайд 14</vt:lpstr>
      <vt:lpstr>Слайд 15</vt:lpstr>
      <vt:lpstr>Слайд 16</vt:lpstr>
      <vt:lpstr>Максимизация прибыли фирмы</vt:lpstr>
      <vt:lpstr>Правило максимизации прибыли</vt:lpstr>
      <vt:lpstr>Слайд 19</vt:lpstr>
      <vt:lpstr>Слайд 20</vt:lpstr>
      <vt:lpstr>Слайд 21</vt:lpstr>
      <vt:lpstr>Как получить максимальную прибыль/минимальный убыток?</vt:lpstr>
      <vt:lpstr>Какие издержки должны быть учтены при принятии решения?</vt:lpstr>
      <vt:lpstr>Слайд 24</vt:lpstr>
      <vt:lpstr>Предложение фирмы в условиях совершенной конкуренции в краткосрочном периоде</vt:lpstr>
      <vt:lpstr>Слайд 26</vt:lpstr>
      <vt:lpstr>Слайд 27</vt:lpstr>
      <vt:lpstr>Равновесие фирмы в  краткосрочном периоде</vt:lpstr>
      <vt:lpstr>Предельная выручка и предельные издержки для совершенной конкуренции</vt:lpstr>
      <vt:lpstr>Типы фирм в краткосрочном периоде</vt:lpstr>
      <vt:lpstr>Слайд 31</vt:lpstr>
      <vt:lpstr>Слайд 32</vt:lpstr>
      <vt:lpstr>Слайд 33</vt:lpstr>
      <vt:lpstr>Слайд 34</vt:lpstr>
      <vt:lpstr>Слайд 35</vt:lpstr>
      <vt:lpstr>Проверьте себя:</vt:lpstr>
      <vt:lpstr>Проверьте себя:</vt:lpstr>
      <vt:lpstr>Проверьте себя:</vt:lpstr>
      <vt:lpstr>Совершенная и монополистическая конкуренция в долгосрочном периоде</vt:lpstr>
      <vt:lpstr>Совершенная и монополистическая конкуренция в долгосрочном периоде</vt:lpstr>
      <vt:lpstr>Совершенная конкуренция в долгосрочном периоде</vt:lpstr>
      <vt:lpstr>Проверьте себя</vt:lpstr>
      <vt:lpstr>Условие максимизации прибыли (MR=MC)  -  продолжение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 Рынок совершенной конкуренции»</dc:title>
  <dc:creator>Ирина</dc:creator>
  <cp:lastModifiedBy>Света</cp:lastModifiedBy>
  <cp:revision>11</cp:revision>
  <dcterms:created xsi:type="dcterms:W3CDTF">2006-08-16T00:00:00Z</dcterms:created>
  <dcterms:modified xsi:type="dcterms:W3CDTF">2020-09-11T10:38:55Z</dcterms:modified>
</cp:coreProperties>
</file>