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sldIdLst>
    <p:sldId id="256" r:id="rId2"/>
    <p:sldId id="377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09" r:id="rId26"/>
    <p:sldId id="41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с Рыжинский" initials="СР" lastIdx="1" clrIdx="0">
    <p:extLst>
      <p:ext uri="{19B8F6BF-5375-455C-9EA6-DF929625EA0E}">
        <p15:presenceInfo xmlns:p15="http://schemas.microsoft.com/office/powerpoint/2012/main" xmlns="" userId="d4f0eca39f7e88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12" autoAdjust="0"/>
    <p:restoredTop sz="80387" autoAdjust="0"/>
  </p:normalViewPr>
  <p:slideViewPr>
    <p:cSldViewPr>
      <p:cViewPr varScale="1">
        <p:scale>
          <a:sx n="88" d="100"/>
          <a:sy n="88" d="100"/>
        </p:scale>
        <p:origin x="-130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1B12-76B6-4839-B77F-2EB26A7054B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4A91C-F9AF-45CB-AEAE-00A7D5168B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63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9865-CCF4-4678-9925-00AE8805D15C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E4E6-E8B6-4C8E-8B7A-7699C966E822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95F-1B13-4F82-ADC8-A48E255F85FE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0C62E-E482-4444-829F-21E5A93F1AB1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7E72-0CB3-4556-B641-F6B7A61E79CA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38E3-A534-4146-B01A-A798FF6A2ED5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C634-2C8F-4962-98A9-572081AD3F5F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40C6-0A46-454D-9F96-8C125ECB5F5B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BA11-52F9-49F1-BCD8-8A5D9F48DC17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8D8C-73FE-4341-BE5B-85BECF52A100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FC92-A69D-4F21-9BC1-E086924509A2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C2A263-7CD8-465D-85D2-DD7F1CD34AE7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800"/>
            <a:ext cx="8568952" cy="216024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ДИСЦИПЛИНА: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ЭКОЛОГИЧЕСКАЯ БЕЗОПАСНОСТЬ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 ОРГАНИЗАЦИИ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Лекция 3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385" y="188640"/>
            <a:ext cx="85689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РФ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«Сибирский государственный автомобильно-дорожный университет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СибАДИ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836712"/>
            <a:ext cx="85675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Институт «Автомобильный транспорт, нефтегазовая и строительная техника»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Кафедра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Техносферная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экологическая безопасность»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08304" y="609329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Промышленное производство и окружающая среда - Лабораторные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861048"/>
            <a:ext cx="44644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990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снижения шума от автотранспорта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6166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Полосы зеленых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насаждений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Механизм шумоподавления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деревья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кустарники снижают уровень шума за счет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рассеивания и поглощения звуковой энергии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всей кроной и поверхностью почвы.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полосе озеленения: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Ширина: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10…15 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оптимально —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30…50 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ширине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снижение уровня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транспортного шума на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8…10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дБА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Плотность посадки: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Деревья должны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образовывать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густую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стену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счет наличия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подлеска из кустарников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(«живой забор»).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высокие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деревья, средний ярус (подлесок) 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газон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(трава поглощает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 лучше, чем асфальт или голый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грунт).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пород: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породы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густой и мягкой листвой (липа, клен, вяз)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хвойные деревья (ель, пихта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сохраняют свои свойства круглый год.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10</a:t>
            </a:fld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охране водных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ресурсов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загрязнения сточными водами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методов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зависит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состава стоков (бытовые или промышленные), требуемой степени очистки и назначения водоема-приемника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методов: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механические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биологические,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- физико-химические,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дезинфекция (обеззараживание).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применяются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единого технологического цикла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очистных сооружениях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11</a:t>
            </a:fld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Механическая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очистка сточных 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036496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Удаляются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воды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нерастворенные грубодисперсные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примеси – взвешенные вещества.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Процеживание: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Удаление крупных плавающих предметов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(мусор, ветки)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решеток и сеток.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Отстаивание: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Осаждение тяжелых частиц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(песок, взвеси)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действием силы тяжести в специальных отстойниках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(песколовках, первичных отстойниках).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Фильтрование: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Пропускание воды через пористый материал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(песок, керамзит, сетки)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улавливания более мелких взвешенных веществ.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Снижение содержания взвешенных веществ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60…70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становится прозрачнее, но все еще содержит большое количество органических и растворенных загрязнений.</a:t>
            </a:r>
          </a:p>
          <a:p>
            <a:pPr>
              <a:buNone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12</a:t>
            </a:fld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Биологическая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очистка сточных 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Удаляются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растворенные органические соединения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являются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продуктами жизнедеятельности человека или отходами производств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способности микроорганизмов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использовать эти вещества в качестве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источника питания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Аэротенки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Огромные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резервуары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куда подается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сточная вода и активный ил (смесь микроорганизмов).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смесь интенсивно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продувается воздух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(аэрация), обеспечивая микроорганизмы кислородом.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Бактерии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активно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поглощают органику,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очищая воду.</a:t>
            </a:r>
          </a:p>
          <a:p>
            <a:pPr lvl="0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Биофильтры: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Вода пропускается через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загрузочный материал (щебень, пластиковые элементы)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покрытый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биопленкой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 колоний микроорганизмов.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Очистка происходит по мере прохождения воды через этот слой.</a:t>
            </a:r>
          </a:p>
          <a:p>
            <a:pPr lvl="0"/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Метантенки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сбраживания сырого осадка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выпадающего при механической очистке,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бескислородной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результате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образуется метан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(который можно использовать как топливо) и стабилизированный осадок.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Глубокое удаление органических загрязнений (до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90…95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%). Вода освобождается от основной массы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вызывающих гниение и истощение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кислорода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водоемах.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13</a:t>
            </a:fld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Физико-химическая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очистка сточных 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Удаляются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мелкодисперсные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растворенные неорганические примеси - глубокая доочистка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воды. </a:t>
            </a: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Коагуляция и </a:t>
            </a:r>
            <a:r>
              <a:rPr lang="ru-RU" sz="22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флокуляция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воду добавляют специальные реагенты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(коагулянты, например, соли алюминия или железа).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заставляют мельчайшие частицы загрязнений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слипаться в крупные хлопья,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затем легко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осаждаются.</a:t>
            </a:r>
          </a:p>
          <a:p>
            <a:pPr lvl="0"/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Адсорбция: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Извлечение растворенных органических веществ и некоторых газов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помощью сорбентов (чаще всего активированного угля),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имеют огромную поверхность пор.</a:t>
            </a:r>
          </a:p>
          <a:p>
            <a:pPr lvl="0"/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Ионный обмен:</a:t>
            </a:r>
            <a:r>
              <a:rPr lang="ru-RU" sz="2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Замещение вредных ионов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воде (например, тяжелых металлов)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безвредные ионы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ионообменных смол.</a:t>
            </a:r>
          </a:p>
          <a:p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Экстракция, флотация, обратный осмос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Более сложные методы, применяемые для специфических задач, например, обессоливания воды или извлечения ценных компонентов.</a:t>
            </a:r>
            <a:endParaRPr lang="ru-RU" sz="2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14</a:t>
            </a:fld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4. Дезинфекция (обеззараживание</a:t>
            </a:r>
            <a:r>
              <a:rPr lang="ru-RU" sz="2400" b="1" dirty="0" smtClean="0"/>
              <a:t>) сточных вод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уничтожение патогенных бактерий, вирусов и других микроорганизмов.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Хлорирование: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Обработка воды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газообразным хлором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его соединениями. Самый распространенный и надежный метод.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Озонирование: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Обработка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озоном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O₃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Озон является сильным окислителем и эффективно убивает микрофлору, при этом быстро разлагаясь на кислород, не оставляя токсичных побочных продуктов.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Ультрафиолетовое обеззараживание: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Облучение воды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УФ-лампами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Ультрафиолет разрушает ДНК микроорганизмов, лишая их способности к размножению.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прохождения всех этапов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очищенная вода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безопасно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возвращена в природный цикл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извлеченный осадок — утилизирован или использован, например, в качестве удобрения после компостирования.</a:t>
            </a:r>
          </a:p>
          <a:p>
            <a:pPr lvl="0">
              <a:buNone/>
            </a:pP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>
                <a:solidFill>
                  <a:schemeClr val="tx1"/>
                </a:solidFill>
              </a:rPr>
              <a:pPr/>
              <a:t>15</a:t>
            </a:fld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охране почв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земель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предотвращение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деградации, загрязнения и уничтожения почвенного покрова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восстановление нарушенных земель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Почва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невосполнимым или медленно восполняемым природным ресурсом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(формирование 1 см плодородного слоя занимает от 100 до 1000 лет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Противоэрозионные мероприятия</a:t>
            </a:r>
          </a:p>
          <a:p>
            <a:pPr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Эрозия (разрушение почвы водой 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ветром.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Агротехнические методы: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Безотвальная и плоскорезная обработка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почвы.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Поперечная вспашка склонов.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Посев многолетних трав для создания дернины.</a:t>
            </a:r>
          </a:p>
          <a:p>
            <a:pPr lvl="1"/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Щелевание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лункование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зяби.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Лесомелиоративные методы: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Создание защитных лесных полос (полезащитных, приовражных,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прибалочных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Лесополосы снижают скорость ветра, задерживают снег и регулируют сток талых вод.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Гидротехнические сооружения: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Строительство водоотводных канав, лотков, запруд в оврагах для регулирования поверхностного стока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16</a:t>
            </a:fld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охране почв и земель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12068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Рекультивация нарушенных земель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комплекс работ по восстановлению продуктивности и народно-хозяйственной ценности территорий, нарушенных промышленной деятельностью (карьеры, отвалы, терриконы) или строительством.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рекультивации делится на два этапа: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Технический этап: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Планировка территории, нанесение плодородного слоя почвы (если он был снят и сохранен), строительство дорог, мелиоративных систем.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Биологический этап: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Восстановление плодородия. Включает внесение удобрений, посев многолетних трав, посадку деревьев и кустарников для возвращения земли в сельскохозяйственный или лесной фонд.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76456" y="6356350"/>
            <a:ext cx="428797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17</a:t>
            </a:fld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охране почв и земель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949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Охрана почв от загрязнения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Предотвращение попадания в почву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различных источников.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за промышленными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выбросами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Безопасное обращение с пестицидами и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агрохимикатами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Соблюдение норм и сроков внесения удобрений.</a:t>
            </a: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Переход на менее токсичные препараты.</a:t>
            </a: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Утилизация тары из-под химикатов.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Обустройство полигонов ТБО и очистных сооружений: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Изоляция оснований и стенок полигонов специальными экранами для предотвращения фильтрации ядовитого "компота" (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фильтрата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в грунтовые воды.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18</a:t>
            </a:fld>
            <a:endParaRPr lang="ru-RU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охране почв и земель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Санитарная охрана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 - з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ащита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земель, особенно в черте населенных пунктов,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бытового и биологического загрязнения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Благоустройство территорий: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Своевременный вывоз твердых коммунальных отходов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(ТКО).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Оборудование санкционированных свалок: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Запрет стихийных свалок мусора в лесах, оврагах и полях.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Рекультивация мусорных полигонов: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После закрытия полигона его засыпают грунтом и озеленяют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Организационно-правовые и экономические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системы контроля и стимулирования бережного отношения к земле.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мониторинг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кадастр и контроль: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Учет всех земель, установление категорий и видов разрешенного использования.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нормирование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19</a:t>
            </a:fld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2768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Лекция 3 - Тема лекции: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Анализ эффективности выполнения мероприятий по охране окружающей среды, предусмотренных планом Организации, и программой производственного экологического контроля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988840"/>
            <a:ext cx="8856984" cy="47251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 Мероприятия по охране атмосферного воздуха: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защита атмосферы от стационарных и передвижных источников загрязнения;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санитарно-защитных зон;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зеленое строительство.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направлены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снижение концентрации ЗВ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уровней, не превышающих гигиенические нормативы 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ПДК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следовательно, на предотвращение вредного воздействия на человека и экосистемы.  </a:t>
            </a:r>
          </a:p>
          <a:p>
            <a:pPr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</a:t>
            </a:fld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0" y="6858000"/>
            <a:ext cx="1836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Классификация экологической документации Организации: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по обращению с опасными отходами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7"/>
            <a:ext cx="8964488" cy="616530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Инвентаризация и паспортизация: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каждого вида отхода I–IV классов опасности должен быть разработан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паспорт отхода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основании данных о его составе и свойствах.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Лицензирование: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Деятельность по сбору, транспортированию, обработке, утилизации, обезвреживанию и размещению отходов подлежит обязательному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лицензированию (лицензию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Росприроднадзора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 и накопление: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отходы собираются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раздельно по видам и классам опасности. Накопление допускается только в специально оборудованных местах (площадках)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более чем на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месяцев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Транспортировка: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Перевозка осуществляется специализированным транспортом, имеющим лицензию и специальное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оборудование.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Обработка и утилизация: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Обезвреживание: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класса опасности или массы отхода (например, термическое уничтожение).</a:t>
            </a:r>
          </a:p>
          <a:p>
            <a:pPr lvl="1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Утилизация: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отходов для производства товаров, выполнения работ или получения энергии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рециклинг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регенерация).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Размещение: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захоронению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специализированных полигонах, обеспечивающих изоляцию от окружающей среды.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20</a:t>
            </a:fld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Анализ </a:t>
            </a:r>
            <a:r>
              <a:rPr lang="ru-RU" sz="2400" b="1" dirty="0" smtClean="0"/>
              <a:t>эффективности Плана мероприятий по охране окружающей </a:t>
            </a:r>
            <a:r>
              <a:rPr lang="ru-RU" sz="2400" b="1" dirty="0" smtClean="0"/>
              <a:t>среды (ООС)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877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по ООС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разрабатывается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проектной документации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в рамках получения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КЭР;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содержит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сроки их выполнения, ответственных лиц и ожидаемый экологический эффект.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анализа эффективности Плана: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в срок: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(отсутствие финансирования, технические сложности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Достижение целевых показателей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Установка нового фильтра привела к снижению выбросов диоксида серы на 20% от планового значения?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Экономическая эффективность: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Соотношение затрат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мероприятие и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полученного экологического эффекта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Соответствие наилучшим доступным технологиям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(НДТ).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оценки: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Анализируется отчетная документация, акты выполненных работ, данные мониторинга до и после внедрения мероприятия.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76456" y="6356350"/>
            <a:ext cx="428797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21</a:t>
            </a:fld>
            <a:endParaRPr 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Анализ эффективности Программы производственного экологического контроля (ПЭК)</a:t>
            </a:r>
            <a:br>
              <a:rPr lang="ru-RU" sz="2400" b="1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832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 на оценку того, насколько качественно и полно предприятие контролирует собственное воздействие на природу.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Ключевые направления анализа: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 Оценка полноты и периодичности наблюдений</a:t>
            </a:r>
          </a:p>
          <a:p>
            <a:pPr lvl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Соответствуют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 фактические точки отбора проб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замеров, указанным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ПЭК? Соблюдается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 утвержденная периодичность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контроля?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Сравнительный анализ результатов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контроля -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сопоставление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данных: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Факт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Норматив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Факт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Динамика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времени: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Наблюдается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 тенденция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улучшению или ухудшению качества окружающей среды под влиянием деятельности предприятия?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 Оценка работы очистных сооружений и оборудования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Фактическая эффективность работы газоочистных установок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очистных сооружений соответствует паспортным данным?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Проводится ли своевременное техническое обслуживание этого оборудования?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76456" y="6356350"/>
            <a:ext cx="428797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22</a:t>
            </a:fld>
            <a:endParaRPr lang="ru-RU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Анализ эффективности Программы производственного экологического контроля (ПЭК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анализа и последующие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итогам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формируется итоговый документ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он содержит: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о соответствии: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Выполняет ли предприятие требования законодательства и собственные внутренние программы?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Выявленные несоответствия: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Перечень нарушений, превышений нормативов, невыполненных в срок мероприятий.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Причины неэффективности: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выявленных проблем (износ оборудования, человеческий фактор, несовершенство технологии).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Корректирующие мероприятия: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 действий по устранению выявленных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недостатков (пересмотр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ПЭК, закупку нового оборудования, дополнительное обучение персонала, ужесточение внутренних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процедур).</a:t>
            </a:r>
          </a:p>
          <a:p>
            <a:pPr lvl="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Регулярный и объективный анализ эффективности является основой для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непрерывного совершенствования системы экологического менеджмента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(СЭМ)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предприятии и минимизации рисков наложения штрафных санкций со стороны государства.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23</a:t>
            </a:fld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Значение Плана мероприятий 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ООС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функционирования системы экологического менеджмента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(СЭМ) Организа</a:t>
            </a:r>
            <a:r>
              <a:rPr lang="ru-RU" sz="2400" b="1" dirty="0" smtClean="0"/>
              <a:t>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выполняет функцию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стратегического вектора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инструмента реализации экологической политики компании.</a:t>
            </a:r>
          </a:p>
          <a:p>
            <a:pPr lvl="0"/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декомпозиция задач: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 переводит общие декларации из экологической политики («мы стремимся к снижению воздействия») в конкретные, измеримые действия. Он определяет, </a:t>
            </a: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какие сроки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нужно сделать для достижения поставленных целей (например, снизить выбросы на 20% за 5 лет).</a:t>
            </a:r>
          </a:p>
          <a:p>
            <a:pPr lvl="0"/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 для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бюджетирования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Без четкого плана невозможно обосновать перед руководством выделение средств на природоохранные цели. План позволяет рассчитать необходимые инвестиции в модернизацию оборудования, строительство очистных сооружений или внедрение новых технологий.</a:t>
            </a:r>
          </a:p>
          <a:p>
            <a:pPr lvl="0"/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рисками: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 включает мероприятия по предотвращению аварийных сбросов и выбросов, что напрямую снижает риски штрафов, приостановки деятельности и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репутационного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ущерба.</a:t>
            </a:r>
          </a:p>
          <a:p>
            <a:pPr lvl="0"/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соответствия (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Compliance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Выполнение плана гарантирует соблюдение требований законодательства, что является базовой обязанностью любой СЭМ. Это основа для получения разрешений и лицензий.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сути,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— это дорожная карта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 показывает, как организация будет двигаться от своего текущего состояния к желаемому уровню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экологической безопасности.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24</a:t>
            </a:fld>
            <a:endParaRPr lang="ru-RU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Значение Программы </a:t>
            </a:r>
            <a:r>
              <a:rPr lang="ru-RU" sz="2400" b="1" dirty="0" smtClean="0"/>
              <a:t>ПЭК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функционирования системы экологического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менеджмента (СЭМ)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8772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ПЭК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отвечает на вопросы «Как мы следим за тем, что происходит?» и «Достигаем ли мы своих целей?». Она выполняет роль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информационно-аналитической подсистемы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СЭМ.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объективных данных: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ПЭК обеспечивает регулярный поток достоверной информации о реальном воздействии предприятия на компоненты окружающей среды (воздух, воду,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почву) для управления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экологическими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аспектами.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 обратной связи и мониторинга: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Результаты контроля позволяют оценить эффективность выполнения Плана мероприятий.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установки нового фильтра данные ПЭК показывают снижение концентрации загрязняющих веществ, значит, мероприятие было эффективным. Если нет — требуется анализ причин и корректировка действий.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Оперативное реагирование: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Данные ПЭК позволяют выявлять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негативные тенденции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ранней стадии (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постепенный рост выбросов), что дает возможность принять меры до того, как произойдет серьезное нарушение нормативов или авария.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 для отчетности и взаимодействия с государством: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Программа ПЭК является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базой для подготовки обязательной ежегодной отчетности в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Росприроднадзор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упрощает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прохождение проверок надзорными органами.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25</a:t>
            </a:fld>
            <a:endParaRPr lang="ru-RU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Интеграция в систему экологического менеджмента (на примере стандартов ISO 14001)</a:t>
            </a:r>
            <a:br>
              <a:rPr lang="ru-RU" sz="2400" b="1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Рассмотренные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и Программа ПЭК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неразрывно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образуют цикл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Планируй – Делай – Проверяй – Действуй" (PDCA):</a:t>
            </a:r>
          </a:p>
          <a:p>
            <a:pPr lvl="0"/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(Планируй):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анализа рисков и возможностей формируются экологические цели и разрабатывается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по ООС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(Делай):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реализуется: закупается оборудование, модернизируются процессы.</a:t>
            </a:r>
          </a:p>
          <a:p>
            <a:pPr lvl="0"/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Check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(Проверяй):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Реализуется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ПЭК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собираются данные о результатах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Организации,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оценивается их соответствие плану и нормативам.</a:t>
            </a:r>
          </a:p>
          <a:p>
            <a:pPr lvl="0"/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(Действуй):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данных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ПЭК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проводится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со стороны руководства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Выявляются проблемы, принимаются решения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корректировке целей и разработке нового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Плана мероприятий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мероприятий и Программа ПЭК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ключевыми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рабочими инструментами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превращают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формальную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СЭМ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эффективный механизм управления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позволяющий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снижать свое воздействие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окружающую среду 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76456" y="6356350"/>
            <a:ext cx="428797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26</a:t>
            </a:fld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Защита атмосферы от стационарных источников загрязнения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507288" cy="5289451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Технологические мероприятия: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наилучших доступных технологий (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НДТ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Замена устаревшего оборудования на современные аналоги с более высоким КПД и меньшими удельными выбросами.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Изменение технологии производства: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Переход на менее токсичное сырье или топливо (например, с мазута на природный газ).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замкнутых циклов водоснабжения: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Снижение потребности в заборе воды и, как следствие, уменьшение объемов сбросов и испарений.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Герметизация оборудования: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Устранение утечек газов и пыли через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неплотности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соединениях.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3</a:t>
            </a:fld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Защита атмосферы от стационарных источников загрязнения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6192688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Санитарно-технические мероприятия (очистка выбросов):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Установка газоочистного и пылеулавливающего оборудования: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Это основной метод улавливания загрязняющих веществ непосредственно перед их выбросом в атмосферу.</a:t>
            </a:r>
          </a:p>
          <a:p>
            <a:pPr lvl="2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твердых частиц (пыли, золы):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Циклоны, рукавные фильтры, электрофильтры, скрубберы.</a:t>
            </a:r>
          </a:p>
          <a:p>
            <a:pPr lvl="2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газообразных веществ: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Абсорбция (промывка газа жидкостью), адсорбция (поглощение поверхностью твердого тела, например, активированным углем), каталитическое и термическое обезвреживание.</a:t>
            </a:r>
          </a:p>
          <a:p>
            <a:pPr lvl="1"/>
            <a:endParaRPr lang="ru-RU" sz="2400" dirty="0" smtClean="0"/>
          </a:p>
          <a:p>
            <a:pPr lvl="1">
              <a:buNone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4</a:t>
            </a:fld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Защита атмосферы от стационарных источников загрязнения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Организационно-планировочные мероприятия: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Рациональное размещение источников: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Расположение наиболее "грязных" цехов с подветренной стороны по отношению к жилой застройке с учетом розы ветров.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высоты дымовых труб: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Увеличивает начальную высоту выброса, что способствует лучшему рассеиванию загрязняющих веществ в верхних слоях атмосферы и снижению приземных концентраций.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20472" y="6356350"/>
            <a:ext cx="284781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5</a:t>
            </a:fld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171400"/>
            <a:ext cx="9252520" cy="12961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2. Защита атмосферы </a:t>
            </a:r>
            <a:br>
              <a:rPr lang="ru-RU" sz="2400" b="1" dirty="0" smtClean="0"/>
            </a:br>
            <a:r>
              <a:rPr lang="ru-RU" sz="2400" b="1" dirty="0" smtClean="0"/>
              <a:t>от передвижных источников загрязнения</a:t>
            </a:r>
            <a:br>
              <a:rPr lang="ru-RU" sz="2400" b="1" dirty="0" smtClean="0"/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Передвижные источники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автомобильный транспорт, строительная техника, самолеты, суда.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Технические меры: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Улучшение конструкции двигателей: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Повышение полноты сгорания топлива, установка систем рециркуляции отработавших газов (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EGR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каталитических нейтрализаторов и сажевых фильтров: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Обязательное требование для современных автомобилей, которое значительно снижает выбросы оксидов азота, углеводородов и сажи.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Переход на альтернативные виды топлива: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Электричество, сжатый (компримированный) природный газ (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КПГ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водород.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Организационные меры: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Ограничение въезда транспорта в жилые районы и центры городов: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Введение зон с низким уровнем выбросов (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LEZ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общественного электротранспорта: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Трамваи, троллейбусы, электробусы.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логистики: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Сокращение пробега грузового транспорта за счет грамотного планирования маршрутов.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6</a:t>
            </a:fld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>3. Организация санитарно-защитных зон (СЗЗ)</a:t>
            </a:r>
            <a:br>
              <a:rPr lang="ru-RU" sz="2400" b="1" dirty="0" smtClean="0"/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6165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комплексный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инструмент, который одновременно является 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планировочным мероприятием, и защитным барьером.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Создание буферной территории между промышленным предприятием и жилой застройкой для обеспечения соблюдения гигиенических нормативов качества воздуха на границе зоны и за ее пределами.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Функции: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Механическое разбавление: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счет расстояния концентрация вредных веществ снижается естественным путем.</a:t>
            </a: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Осаждение взвешенных частиц: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Часть тяжелых загрязнителей оседает на территории СЗЗ.</a:t>
            </a: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защитного озеленения: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Внутри СЗЗ создаются полосы зеленых насаждений, которые дополнительно очищают воздух.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Установленный размер СЗЗ гарантирует, что даже при штатной работе предприятия содержание вредных веществ в воздухе жилых кварталов будет безопасным.</a:t>
            </a: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7</a:t>
            </a:fld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4</a:t>
            </a:r>
            <a:r>
              <a:rPr lang="ru-RU" sz="2400" b="1" dirty="0" smtClean="0"/>
              <a:t>. Зеленое строительство</a:t>
            </a:r>
            <a:br>
              <a:rPr lang="ru-RU" sz="2400" b="1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507288" cy="623731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самый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эффективный естественный метод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очистки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воздуха, при котором обеспечивается;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Фильтрация воздуха: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Листья растений задерживают пыль и аэрозоли на своей поверхности, которую затем смывает дождь.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Газообмен: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Растения поглощают углекислый газ 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выделяют кислород 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Кроме того, они способны усваивать некоторые газообразные загрязнители, такие как диоксид серы 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оксиды азота (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NOx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аммиак 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Шумопоглощение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Зеленые насаждения эффективно снижают уровень шума от автотранспорта и промышленных объектов.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Микроклимат: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Парки и сады создают свой микроклимат, снижая температуру в жаркую погоду и повышая влажность воздуха.</a:t>
            </a:r>
          </a:p>
          <a:p>
            <a:pPr lvl="0">
              <a:buNone/>
            </a:pPr>
            <a:endParaRPr lang="ru-RU" sz="2200" dirty="0" smtClean="0"/>
          </a:p>
          <a:p>
            <a:pPr>
              <a:buNone/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82025" y="6492875"/>
            <a:ext cx="561975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8</a:t>
            </a:fld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Мероприятия снижения шума от автотранспорта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Акустический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экран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специальная конструкция, устанавливаемая вдоль автомобильных дорог, железных дорог или вблизи промышленных объектов для защиты от шума.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экрана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 на создании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акустической тени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Экран является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физическим препятствием на пути звуковой волны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Часть звуковой энергии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отражается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экрана обратно к источнику (дороге), а часть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поглощается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материалом самого экрана. За экраном образуется зона, где уровень шума значительно ниже.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Эффективность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экрана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зависит от его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высоты, длины, расстояния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источника шума и защищаемого объекта, а также от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 материала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9</a:t>
            </a:fld>
            <a:endParaRPr lang="ru-RU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4809</TotalTime>
  <Words>2718</Words>
  <Application>Microsoft Office PowerPoint</Application>
  <PresentationFormat>Экран (4:3)</PresentationFormat>
  <Paragraphs>249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Исполнительная</vt:lpstr>
      <vt:lpstr>          ДИСЦИПЛИНА: ЭКОЛОГИЧЕСКАЯ БЕЗОПАСНОСТЬ  ДЕЯТЕЛЬНОСТИ ОРГАНИЗАЦИИ  Лекция 3 </vt:lpstr>
      <vt:lpstr>Лекция 3 - Тема лекции:  Анализ эффективности выполнения мероприятий по охране окружающей среды, предусмотренных планом Организации, и программой производственного экологического контроля  </vt:lpstr>
      <vt:lpstr>Защита атмосферы от стационарных источников загрязнения</vt:lpstr>
      <vt:lpstr>Защита атмосферы от стационарных источников загрязнения</vt:lpstr>
      <vt:lpstr>Защита атмосферы от стационарных источников загрязнения</vt:lpstr>
      <vt:lpstr>2. Защита атмосферы  от передвижных источников загрязнения </vt:lpstr>
      <vt:lpstr> 3. Организация санитарно-защитных зон (СЗЗ) </vt:lpstr>
      <vt:lpstr>  4. Зеленое строительство </vt:lpstr>
      <vt:lpstr>Мероприятия снижения шума от автотранспорта</vt:lpstr>
      <vt:lpstr>Мероприятия снижения шума от автотранспорта</vt:lpstr>
      <vt:lpstr>Мероприятия по охране водных ресурсов от загрязнения сточными водами </vt:lpstr>
      <vt:lpstr>1. Механическая очистка сточных вод </vt:lpstr>
      <vt:lpstr>2. Биологическая очистка сточных вод </vt:lpstr>
      <vt:lpstr>3. Физико-химическая очистка сточных вод </vt:lpstr>
      <vt:lpstr>4. Дезинфекция (обеззараживание) сточных вод </vt:lpstr>
      <vt:lpstr>Мероприятия по охране почв и земель</vt:lpstr>
      <vt:lpstr>Мероприятия по охране почв и земель</vt:lpstr>
      <vt:lpstr>Мероприятия по охране почв и земель</vt:lpstr>
      <vt:lpstr>Мероприятия по охране почв и земель</vt:lpstr>
      <vt:lpstr>Мероприятия по обращению с опасными отходами</vt:lpstr>
      <vt:lpstr>      Анализ эффективности Плана мероприятий по охране окружающей среды (ООС) </vt:lpstr>
      <vt:lpstr>Анализ эффективности Программы производственного экологического контроля (ПЭК) </vt:lpstr>
      <vt:lpstr>Анализ эффективности Программы производственного экологического контроля (ПЭК</vt:lpstr>
      <vt:lpstr>Значение Плана мероприятий по ООС  для функционирования системы экологического менеджмента (СЭМ) Организации</vt:lpstr>
      <vt:lpstr>Значение Программы ПЭК для функционирования системы экологического менеджмента (СЭМ)  </vt:lpstr>
      <vt:lpstr>Интеграция в систему экологического менеджмента (на примере стандартов ISO 14001)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Обоснование создания экодука на автомобильной дороге Р402</dc:title>
  <dc:creator>КСЮША</dc:creator>
  <cp:lastModifiedBy>Вера</cp:lastModifiedBy>
  <cp:revision>527</cp:revision>
  <dcterms:created xsi:type="dcterms:W3CDTF">2020-06-03T15:14:52Z</dcterms:created>
  <dcterms:modified xsi:type="dcterms:W3CDTF">2026-06-16T15:37:07Z</dcterms:modified>
</cp:coreProperties>
</file>