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404" r:id="rId2"/>
    <p:sldId id="372" r:id="rId3"/>
    <p:sldId id="373" r:id="rId4"/>
    <p:sldId id="374" r:id="rId5"/>
    <p:sldId id="375" r:id="rId6"/>
    <p:sldId id="376" r:id="rId7"/>
    <p:sldId id="367" r:id="rId8"/>
    <p:sldId id="368" r:id="rId9"/>
    <p:sldId id="369" r:id="rId10"/>
    <p:sldId id="370" r:id="rId11"/>
    <p:sldId id="371" r:id="rId12"/>
    <p:sldId id="362" r:id="rId13"/>
    <p:sldId id="363" r:id="rId14"/>
    <p:sldId id="364" r:id="rId15"/>
    <p:sldId id="365" r:id="rId16"/>
    <p:sldId id="366" r:id="rId17"/>
    <p:sldId id="357" r:id="rId18"/>
    <p:sldId id="358" r:id="rId19"/>
    <p:sldId id="359" r:id="rId20"/>
    <p:sldId id="360" r:id="rId21"/>
    <p:sldId id="361" r:id="rId22"/>
    <p:sldId id="355" r:id="rId23"/>
    <p:sldId id="377" r:id="rId24"/>
    <p:sldId id="393" r:id="rId25"/>
    <p:sldId id="394" r:id="rId26"/>
    <p:sldId id="395" r:id="rId27"/>
    <p:sldId id="396" r:id="rId28"/>
    <p:sldId id="397" r:id="rId29"/>
    <p:sldId id="402" r:id="rId30"/>
    <p:sldId id="398" r:id="rId31"/>
    <p:sldId id="403" r:id="rId32"/>
    <p:sldId id="400" r:id="rId33"/>
    <p:sldId id="401" r:id="rId34"/>
    <p:sldId id="381" r:id="rId35"/>
    <p:sldId id="382" r:id="rId36"/>
    <p:sldId id="384" r:id="rId37"/>
    <p:sldId id="385" r:id="rId38"/>
    <p:sldId id="386" r:id="rId39"/>
    <p:sldId id="387" r:id="rId40"/>
    <p:sldId id="388" r:id="rId41"/>
    <p:sldId id="389" r:id="rId42"/>
    <p:sldId id="390" r:id="rId43"/>
    <p:sldId id="378" r:id="rId44"/>
    <p:sldId id="380" r:id="rId45"/>
    <p:sldId id="354" r:id="rId46"/>
  </p:sldIdLst>
  <p:sldSz cx="9144000" cy="6858000" type="screen4x3"/>
  <p:notesSz cx="6858000" cy="9144000"/>
  <p:custShowLst>
    <p:custShow name="Произвольный показ 1" id="0">
      <p:sldLst/>
    </p:custShow>
  </p:custShowLst>
  <p:defaultTextStyle>
    <a:defPPr>
      <a:defRPr lang="ru-RU"/>
    </a:defPPr>
    <a:lvl1pPr algn="ctr" rtl="0" fontAlgn="base">
      <a:spcBef>
        <a:spcPct val="50000"/>
      </a:spcBef>
      <a:spcAft>
        <a:spcPct val="0"/>
      </a:spcAft>
      <a:defRPr b="1" kern="1200">
        <a:solidFill>
          <a:schemeClr val="tx1"/>
        </a:solidFill>
        <a:latin typeface="Times New Roman" pitchFamily="18" charset="0"/>
        <a:ea typeface="+mn-ea"/>
        <a:cs typeface="+mn-cs"/>
      </a:defRPr>
    </a:lvl1pPr>
    <a:lvl2pPr marL="457200" algn="ctr" rtl="0" fontAlgn="base">
      <a:spcBef>
        <a:spcPct val="50000"/>
      </a:spcBef>
      <a:spcAft>
        <a:spcPct val="0"/>
      </a:spcAft>
      <a:defRPr b="1" kern="1200">
        <a:solidFill>
          <a:schemeClr val="tx1"/>
        </a:solidFill>
        <a:latin typeface="Times New Roman" pitchFamily="18" charset="0"/>
        <a:ea typeface="+mn-ea"/>
        <a:cs typeface="+mn-cs"/>
      </a:defRPr>
    </a:lvl2pPr>
    <a:lvl3pPr marL="914400" algn="ctr" rtl="0" fontAlgn="base">
      <a:spcBef>
        <a:spcPct val="50000"/>
      </a:spcBef>
      <a:spcAft>
        <a:spcPct val="0"/>
      </a:spcAft>
      <a:defRPr b="1" kern="1200">
        <a:solidFill>
          <a:schemeClr val="tx1"/>
        </a:solidFill>
        <a:latin typeface="Times New Roman" pitchFamily="18" charset="0"/>
        <a:ea typeface="+mn-ea"/>
        <a:cs typeface="+mn-cs"/>
      </a:defRPr>
    </a:lvl3pPr>
    <a:lvl4pPr marL="1371600" algn="ctr" rtl="0" fontAlgn="base">
      <a:spcBef>
        <a:spcPct val="50000"/>
      </a:spcBef>
      <a:spcAft>
        <a:spcPct val="0"/>
      </a:spcAft>
      <a:defRPr b="1" kern="1200">
        <a:solidFill>
          <a:schemeClr val="tx1"/>
        </a:solidFill>
        <a:latin typeface="Times New Roman" pitchFamily="18" charset="0"/>
        <a:ea typeface="+mn-ea"/>
        <a:cs typeface="+mn-cs"/>
      </a:defRPr>
    </a:lvl4pPr>
    <a:lvl5pPr marL="1828800" algn="ctr" rtl="0" fontAlgn="base">
      <a:spcBef>
        <a:spcPct val="5000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CC"/>
    <a:srgbClr val="3366CC"/>
    <a:srgbClr val="008000"/>
    <a:srgbClr val="FF0066"/>
    <a:srgbClr val="000066"/>
    <a:srgbClr val="6699FF"/>
    <a:srgbClr val="CC33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3" autoAdjust="0"/>
    <p:restoredTop sz="94660"/>
  </p:normalViewPr>
  <p:slideViewPr>
    <p:cSldViewPr>
      <p:cViewPr varScale="1">
        <p:scale>
          <a:sx n="98" d="100"/>
          <a:sy n="98" d="100"/>
        </p:scale>
        <p:origin x="-2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C0801E60-2A5D-4797-8337-8C82066AAEA9}"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6479C168-6140-4330-8CC0-E11537FE4B6C}"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FAD38BD0-189E-4FCC-95F2-0F6D06003915}"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122238"/>
            <a:ext cx="8229600" cy="6008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8400"/>
            <a:ext cx="2133600" cy="457200"/>
          </a:xfrm>
        </p:spPr>
        <p:txBody>
          <a:bodyPr/>
          <a:lstStyle>
            <a:lvl1pPr>
              <a:defRPr/>
            </a:lvl1pPr>
          </a:lstStyle>
          <a:p>
            <a:endParaRPr lang="ru-RU" altLang="en-US"/>
          </a:p>
        </p:txBody>
      </p:sp>
      <p:sp>
        <p:nvSpPr>
          <p:cNvPr id="4" name="Нижний колонтитул 3"/>
          <p:cNvSpPr>
            <a:spLocks noGrp="1"/>
          </p:cNvSpPr>
          <p:nvPr>
            <p:ph type="ftr" sz="quarter" idx="11"/>
          </p:nvPr>
        </p:nvSpPr>
        <p:spPr>
          <a:xfrm>
            <a:off x="3124200" y="6248400"/>
            <a:ext cx="2895600" cy="457200"/>
          </a:xfrm>
        </p:spPr>
        <p:txBody>
          <a:bodyPr/>
          <a:lstStyle>
            <a:lvl1pPr>
              <a:defRPr/>
            </a:lvl1pPr>
          </a:lstStyle>
          <a:p>
            <a:endParaRPr lang="ru-RU" altLang="en-US"/>
          </a:p>
        </p:txBody>
      </p:sp>
      <p:sp>
        <p:nvSpPr>
          <p:cNvPr id="5" name="Номер слайда 4"/>
          <p:cNvSpPr>
            <a:spLocks noGrp="1"/>
          </p:cNvSpPr>
          <p:nvPr>
            <p:ph type="sldNum" sz="quarter" idx="12"/>
          </p:nvPr>
        </p:nvSpPr>
        <p:spPr>
          <a:xfrm>
            <a:off x="6553200" y="6248400"/>
            <a:ext cx="2133600" cy="457200"/>
          </a:xfrm>
        </p:spPr>
        <p:txBody>
          <a:bodyPr/>
          <a:lstStyle>
            <a:lvl1pPr>
              <a:defRPr/>
            </a:lvl1pPr>
          </a:lstStyle>
          <a:p>
            <a:fld id="{69477F0A-1F64-45C1-B51D-CC0C04141CD1}" type="slidenum">
              <a:rPr lang="ru-RU" altLang="en-US"/>
              <a:pPr/>
              <a:t>‹#›</a:t>
            </a:fld>
            <a:endParaRPr lang="ru-RU" altLang="en-US"/>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C6592D3E-9D6E-4608-B02A-9529DF2321C8}"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04ED6E23-A865-469C-8BAC-1E49652933B9}"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ltLang="en-US"/>
          </a:p>
        </p:txBody>
      </p:sp>
      <p:sp>
        <p:nvSpPr>
          <p:cNvPr id="6" name="Нижний колонтитул 5"/>
          <p:cNvSpPr>
            <a:spLocks noGrp="1"/>
          </p:cNvSpPr>
          <p:nvPr>
            <p:ph type="ftr" sz="quarter" idx="11"/>
          </p:nvPr>
        </p:nvSpPr>
        <p:spPr/>
        <p:txBody>
          <a:bodyPr/>
          <a:lstStyle/>
          <a:p>
            <a:endParaRPr lang="ru-RU" altLang="en-US"/>
          </a:p>
        </p:txBody>
      </p:sp>
      <p:sp>
        <p:nvSpPr>
          <p:cNvPr id="7" name="Номер слайда 6"/>
          <p:cNvSpPr>
            <a:spLocks noGrp="1"/>
          </p:cNvSpPr>
          <p:nvPr>
            <p:ph type="sldNum" sz="quarter" idx="12"/>
          </p:nvPr>
        </p:nvSpPr>
        <p:spPr/>
        <p:txBody>
          <a:bodyPr/>
          <a:lstStyle/>
          <a:p>
            <a:fld id="{4A0F9B3D-312F-4DA0-8849-4CD9969E9D91}"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ltLang="en-US"/>
          </a:p>
        </p:txBody>
      </p:sp>
      <p:sp>
        <p:nvSpPr>
          <p:cNvPr id="8" name="Нижний колонтитул 7"/>
          <p:cNvSpPr>
            <a:spLocks noGrp="1"/>
          </p:cNvSpPr>
          <p:nvPr>
            <p:ph type="ftr" sz="quarter" idx="11"/>
          </p:nvPr>
        </p:nvSpPr>
        <p:spPr/>
        <p:txBody>
          <a:bodyPr/>
          <a:lstStyle/>
          <a:p>
            <a:endParaRPr lang="ru-RU" altLang="en-US"/>
          </a:p>
        </p:txBody>
      </p:sp>
      <p:sp>
        <p:nvSpPr>
          <p:cNvPr id="9" name="Номер слайда 8"/>
          <p:cNvSpPr>
            <a:spLocks noGrp="1"/>
          </p:cNvSpPr>
          <p:nvPr>
            <p:ph type="sldNum" sz="quarter" idx="12"/>
          </p:nvPr>
        </p:nvSpPr>
        <p:spPr/>
        <p:txBody>
          <a:bodyPr/>
          <a:lstStyle/>
          <a:p>
            <a:fld id="{4B7A900E-AA3E-437A-B500-22A839EC5183}"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ltLang="en-US"/>
          </a:p>
        </p:txBody>
      </p:sp>
      <p:sp>
        <p:nvSpPr>
          <p:cNvPr id="4" name="Нижний колонтитул 3"/>
          <p:cNvSpPr>
            <a:spLocks noGrp="1"/>
          </p:cNvSpPr>
          <p:nvPr>
            <p:ph type="ftr" sz="quarter" idx="11"/>
          </p:nvPr>
        </p:nvSpPr>
        <p:spPr/>
        <p:txBody>
          <a:bodyPr/>
          <a:lstStyle/>
          <a:p>
            <a:endParaRPr lang="ru-RU" altLang="en-US"/>
          </a:p>
        </p:txBody>
      </p:sp>
      <p:sp>
        <p:nvSpPr>
          <p:cNvPr id="5" name="Номер слайда 4"/>
          <p:cNvSpPr>
            <a:spLocks noGrp="1"/>
          </p:cNvSpPr>
          <p:nvPr>
            <p:ph type="sldNum" sz="quarter" idx="12"/>
          </p:nvPr>
        </p:nvSpPr>
        <p:spPr/>
        <p:txBody>
          <a:bodyPr/>
          <a:lstStyle/>
          <a:p>
            <a:fld id="{A23A99BF-DD73-4683-BCB0-CAAAD168B714}"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ltLang="en-US"/>
          </a:p>
        </p:txBody>
      </p:sp>
      <p:sp>
        <p:nvSpPr>
          <p:cNvPr id="3" name="Нижний колонтитул 2"/>
          <p:cNvSpPr>
            <a:spLocks noGrp="1"/>
          </p:cNvSpPr>
          <p:nvPr>
            <p:ph type="ftr" sz="quarter" idx="11"/>
          </p:nvPr>
        </p:nvSpPr>
        <p:spPr/>
        <p:txBody>
          <a:bodyPr/>
          <a:lstStyle/>
          <a:p>
            <a:endParaRPr lang="ru-RU" altLang="en-US"/>
          </a:p>
        </p:txBody>
      </p:sp>
      <p:sp>
        <p:nvSpPr>
          <p:cNvPr id="4" name="Номер слайда 3"/>
          <p:cNvSpPr>
            <a:spLocks noGrp="1"/>
          </p:cNvSpPr>
          <p:nvPr>
            <p:ph type="sldNum" sz="quarter" idx="12"/>
          </p:nvPr>
        </p:nvSpPr>
        <p:spPr/>
        <p:txBody>
          <a:bodyPr/>
          <a:lstStyle/>
          <a:p>
            <a:fld id="{6CC5B777-874B-471B-960E-5F4B7A00FA84}"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ltLang="en-US"/>
          </a:p>
        </p:txBody>
      </p:sp>
      <p:sp>
        <p:nvSpPr>
          <p:cNvPr id="6" name="Нижний колонтитул 5"/>
          <p:cNvSpPr>
            <a:spLocks noGrp="1"/>
          </p:cNvSpPr>
          <p:nvPr>
            <p:ph type="ftr" sz="quarter" idx="11"/>
          </p:nvPr>
        </p:nvSpPr>
        <p:spPr/>
        <p:txBody>
          <a:bodyPr/>
          <a:lstStyle/>
          <a:p>
            <a:endParaRPr lang="ru-RU" altLang="en-US"/>
          </a:p>
        </p:txBody>
      </p:sp>
      <p:sp>
        <p:nvSpPr>
          <p:cNvPr id="7" name="Номер слайда 6"/>
          <p:cNvSpPr>
            <a:spLocks noGrp="1"/>
          </p:cNvSpPr>
          <p:nvPr>
            <p:ph type="sldNum" sz="quarter" idx="12"/>
          </p:nvPr>
        </p:nvSpPr>
        <p:spPr/>
        <p:txBody>
          <a:bodyPr/>
          <a:lstStyle/>
          <a:p>
            <a:fld id="{2E80BE81-59B5-4B85-A83C-0E8BB0A99E9E}"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ltLang="en-US"/>
          </a:p>
        </p:txBody>
      </p:sp>
      <p:sp>
        <p:nvSpPr>
          <p:cNvPr id="6" name="Нижний колонтитул 5"/>
          <p:cNvSpPr>
            <a:spLocks noGrp="1"/>
          </p:cNvSpPr>
          <p:nvPr>
            <p:ph type="ftr" sz="quarter" idx="11"/>
          </p:nvPr>
        </p:nvSpPr>
        <p:spPr/>
        <p:txBody>
          <a:bodyPr/>
          <a:lstStyle/>
          <a:p>
            <a:endParaRPr lang="ru-RU" altLang="en-US"/>
          </a:p>
        </p:txBody>
      </p:sp>
      <p:sp>
        <p:nvSpPr>
          <p:cNvPr id="7" name="Номер слайда 6"/>
          <p:cNvSpPr>
            <a:spLocks noGrp="1"/>
          </p:cNvSpPr>
          <p:nvPr>
            <p:ph type="sldNum" sz="quarter" idx="12"/>
          </p:nvPr>
        </p:nvSpPr>
        <p:spPr/>
        <p:txBody>
          <a:bodyPr/>
          <a:lstStyle/>
          <a:p>
            <a:fld id="{98B871C7-BF28-4A18-8FFB-F39B51BA7B93}" type="slidenum">
              <a:rPr lang="ru-RU" altLang="en-US" smtClean="0"/>
              <a:pPr/>
              <a:t>‹#›</a:t>
            </a:fld>
            <a:endParaRPr lang="ru-RU" altLang="en-US"/>
          </a:p>
        </p:txBody>
      </p:sp>
    </p:spTree>
  </p:cSld>
  <p:clrMapOvr>
    <a:masterClrMapping/>
  </p:clrMapOvr>
  <p:transition>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lt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lt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6FABA-1D30-4A8F-9851-DF2E96161F42}" type="slidenum">
              <a:rPr lang="ru-RU" altLang="en-US" smtClean="0"/>
              <a:pPr/>
              <a:t>‹#›</a:t>
            </a:fld>
            <a:endParaRPr lang="ru-RU"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ransition>
    <p:diamon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1372" y="3244334"/>
            <a:ext cx="4121256" cy="584775"/>
          </a:xfrm>
          <a:prstGeom prst="rect">
            <a:avLst/>
          </a:prstGeom>
        </p:spPr>
        <p:txBody>
          <a:bodyPr wrap="none">
            <a:spAutoFit/>
          </a:bodyPr>
          <a:lstStyle/>
          <a:p>
            <a:r>
              <a:rPr lang="ru-RU" sz="3200" dirty="0"/>
              <a:t>Тема 12. Олигополия</a:t>
            </a:r>
          </a:p>
        </p:txBody>
      </p:sp>
    </p:spTree>
  </p:cSld>
  <p:clrMapOvr>
    <a:masterClrMapping/>
  </p:clrMapOvr>
  <p:transition>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3714" name="Group 2"/>
          <p:cNvGrpSpPr>
            <a:grpSpLocks/>
          </p:cNvGrpSpPr>
          <p:nvPr/>
        </p:nvGrpSpPr>
        <p:grpSpPr bwMode="auto">
          <a:xfrm>
            <a:off x="1908175" y="260350"/>
            <a:ext cx="5259388" cy="4475163"/>
            <a:chOff x="2058" y="2907"/>
            <a:chExt cx="8283" cy="7047"/>
          </a:xfrm>
        </p:grpSpPr>
        <p:sp>
          <p:nvSpPr>
            <p:cNvPr id="243715" name="Text Box 3"/>
            <p:cNvSpPr txBox="1">
              <a:spLocks noChangeArrowheads="1"/>
            </p:cNvSpPr>
            <p:nvPr/>
          </p:nvSpPr>
          <p:spPr bwMode="auto">
            <a:xfrm>
              <a:off x="9645" y="7767"/>
              <a:ext cx="516" cy="540"/>
            </a:xfrm>
            <a:prstGeom prst="rect">
              <a:avLst/>
            </a:prstGeom>
            <a:noFill/>
            <a:ln w="9525" algn="ctr">
              <a:noFill/>
              <a:miter lim="800000"/>
              <a:headEnd/>
              <a:tailEnd/>
            </a:ln>
            <a:effectLst/>
          </p:spPr>
          <p:txBody>
            <a:bodyPr lIns="18000" tIns="10800" rIns="18000" bIns="10800"/>
            <a:lstStyle/>
            <a:p>
              <a:pPr algn="l"/>
              <a:r>
                <a:rPr lang="en-US" sz="1400"/>
                <a:t>Q</a:t>
              </a:r>
              <a:endParaRPr lang="ru-RU"/>
            </a:p>
          </p:txBody>
        </p:sp>
        <p:sp>
          <p:nvSpPr>
            <p:cNvPr id="243716" name="Line 4"/>
            <p:cNvSpPr>
              <a:spLocks noChangeShapeType="1"/>
            </p:cNvSpPr>
            <p:nvPr/>
          </p:nvSpPr>
          <p:spPr bwMode="auto">
            <a:xfrm flipH="1" flipV="1">
              <a:off x="2933" y="2907"/>
              <a:ext cx="4" cy="486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43717" name="Line 5"/>
            <p:cNvSpPr>
              <a:spLocks noChangeShapeType="1"/>
            </p:cNvSpPr>
            <p:nvPr/>
          </p:nvSpPr>
          <p:spPr bwMode="auto">
            <a:xfrm>
              <a:off x="2937" y="7767"/>
              <a:ext cx="7224"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43718" name="Text Box 6"/>
            <p:cNvSpPr txBox="1">
              <a:spLocks noChangeArrowheads="1"/>
            </p:cNvSpPr>
            <p:nvPr/>
          </p:nvSpPr>
          <p:spPr bwMode="auto">
            <a:xfrm>
              <a:off x="2421" y="2907"/>
              <a:ext cx="516" cy="540"/>
            </a:xfrm>
            <a:prstGeom prst="rect">
              <a:avLst/>
            </a:prstGeom>
            <a:noFill/>
            <a:ln w="9525" algn="ctr">
              <a:noFill/>
              <a:miter lim="800000"/>
              <a:headEnd/>
              <a:tailEnd/>
            </a:ln>
            <a:effectLst/>
          </p:spPr>
          <p:txBody>
            <a:bodyPr lIns="18000" tIns="10800" rIns="18000" bIns="10800"/>
            <a:lstStyle/>
            <a:p>
              <a:pPr algn="l"/>
              <a:r>
                <a:rPr lang="ru-RU" sz="1400"/>
                <a:t>Р</a:t>
              </a:r>
              <a:endParaRPr lang="ru-RU"/>
            </a:p>
          </p:txBody>
        </p:sp>
        <p:sp>
          <p:nvSpPr>
            <p:cNvPr id="243719" name="Text Box 7"/>
            <p:cNvSpPr txBox="1">
              <a:spLocks noChangeArrowheads="1"/>
            </p:cNvSpPr>
            <p:nvPr/>
          </p:nvSpPr>
          <p:spPr bwMode="auto">
            <a:xfrm>
              <a:off x="2679" y="7497"/>
              <a:ext cx="516" cy="540"/>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43720" name="Line 8"/>
            <p:cNvSpPr>
              <a:spLocks noChangeShapeType="1"/>
            </p:cNvSpPr>
            <p:nvPr/>
          </p:nvSpPr>
          <p:spPr bwMode="auto">
            <a:xfrm flipV="1">
              <a:off x="2937" y="2907"/>
              <a:ext cx="4128" cy="4860"/>
            </a:xfrm>
            <a:prstGeom prst="line">
              <a:avLst/>
            </a:prstGeom>
            <a:noFill/>
            <a:ln w="19050">
              <a:solidFill>
                <a:srgbClr val="000000"/>
              </a:solidFill>
              <a:round/>
              <a:headEnd/>
              <a:tailEnd/>
            </a:ln>
            <a:effectLst/>
          </p:spPr>
          <p:txBody>
            <a:bodyPr lIns="18000" tIns="10800" rIns="18000" bIns="10800"/>
            <a:lstStyle/>
            <a:p>
              <a:endParaRPr lang="ru-RU"/>
            </a:p>
          </p:txBody>
        </p:sp>
        <p:sp>
          <p:nvSpPr>
            <p:cNvPr id="243721" name="Line 9"/>
            <p:cNvSpPr>
              <a:spLocks noChangeShapeType="1"/>
            </p:cNvSpPr>
            <p:nvPr/>
          </p:nvSpPr>
          <p:spPr bwMode="auto">
            <a:xfrm>
              <a:off x="3192" y="3717"/>
              <a:ext cx="6450" cy="4050"/>
            </a:xfrm>
            <a:prstGeom prst="line">
              <a:avLst/>
            </a:prstGeom>
            <a:noFill/>
            <a:ln w="19050">
              <a:solidFill>
                <a:srgbClr val="000000"/>
              </a:solidFill>
              <a:round/>
              <a:headEnd/>
              <a:tailEnd/>
            </a:ln>
            <a:effectLst/>
          </p:spPr>
          <p:txBody>
            <a:bodyPr lIns="18000" tIns="10800" rIns="18000" bIns="10800"/>
            <a:lstStyle/>
            <a:p>
              <a:endParaRPr lang="ru-RU"/>
            </a:p>
          </p:txBody>
        </p:sp>
        <p:sp>
          <p:nvSpPr>
            <p:cNvPr id="243722" name="Line 10"/>
            <p:cNvSpPr>
              <a:spLocks noChangeShapeType="1"/>
            </p:cNvSpPr>
            <p:nvPr/>
          </p:nvSpPr>
          <p:spPr bwMode="auto">
            <a:xfrm>
              <a:off x="2937" y="5067"/>
              <a:ext cx="6708" cy="2700"/>
            </a:xfrm>
            <a:prstGeom prst="line">
              <a:avLst/>
            </a:prstGeom>
            <a:noFill/>
            <a:ln w="19050">
              <a:solidFill>
                <a:srgbClr val="000000"/>
              </a:solidFill>
              <a:round/>
              <a:headEnd/>
              <a:tailEnd/>
            </a:ln>
            <a:effectLst/>
          </p:spPr>
          <p:txBody>
            <a:bodyPr lIns="18000" tIns="10800" rIns="18000" bIns="10800"/>
            <a:lstStyle/>
            <a:p>
              <a:endParaRPr lang="ru-RU"/>
            </a:p>
          </p:txBody>
        </p:sp>
        <p:sp>
          <p:nvSpPr>
            <p:cNvPr id="243723" name="Line 11"/>
            <p:cNvSpPr>
              <a:spLocks noChangeShapeType="1"/>
            </p:cNvSpPr>
            <p:nvPr/>
          </p:nvSpPr>
          <p:spPr bwMode="auto">
            <a:xfrm>
              <a:off x="2937" y="5067"/>
              <a:ext cx="3096" cy="2700"/>
            </a:xfrm>
            <a:prstGeom prst="line">
              <a:avLst/>
            </a:prstGeom>
            <a:noFill/>
            <a:ln w="19050">
              <a:solidFill>
                <a:srgbClr val="000000"/>
              </a:solidFill>
              <a:round/>
              <a:headEnd/>
              <a:tailEnd/>
            </a:ln>
            <a:effectLst/>
          </p:spPr>
          <p:txBody>
            <a:bodyPr lIns="18000" tIns="10800" rIns="18000" bIns="10800"/>
            <a:lstStyle/>
            <a:p>
              <a:endParaRPr lang="ru-RU"/>
            </a:p>
          </p:txBody>
        </p:sp>
        <p:sp>
          <p:nvSpPr>
            <p:cNvPr id="243724" name="Line 12"/>
            <p:cNvSpPr>
              <a:spLocks noChangeShapeType="1"/>
            </p:cNvSpPr>
            <p:nvPr/>
          </p:nvSpPr>
          <p:spPr bwMode="auto">
            <a:xfrm flipV="1">
              <a:off x="2937" y="4797"/>
              <a:ext cx="7224" cy="2970"/>
            </a:xfrm>
            <a:prstGeom prst="line">
              <a:avLst/>
            </a:prstGeom>
            <a:noFill/>
            <a:ln w="19050">
              <a:solidFill>
                <a:srgbClr val="000000"/>
              </a:solidFill>
              <a:round/>
              <a:headEnd/>
              <a:tailEnd/>
            </a:ln>
            <a:effectLst/>
          </p:spPr>
          <p:txBody>
            <a:bodyPr lIns="18000" tIns="10800" rIns="18000" bIns="10800"/>
            <a:lstStyle/>
            <a:p>
              <a:endParaRPr lang="ru-RU"/>
            </a:p>
          </p:txBody>
        </p:sp>
        <p:sp>
          <p:nvSpPr>
            <p:cNvPr id="243725" name="Text Box 13"/>
            <p:cNvSpPr txBox="1">
              <a:spLocks noChangeArrowheads="1"/>
            </p:cNvSpPr>
            <p:nvPr/>
          </p:nvSpPr>
          <p:spPr bwMode="auto">
            <a:xfrm>
              <a:off x="3453" y="3177"/>
              <a:ext cx="520" cy="540"/>
            </a:xfrm>
            <a:prstGeom prst="rect">
              <a:avLst/>
            </a:prstGeom>
            <a:noFill/>
            <a:ln w="9525" algn="ctr">
              <a:noFill/>
              <a:miter lim="800000"/>
              <a:headEnd/>
              <a:tailEnd/>
            </a:ln>
            <a:effectLst/>
          </p:spPr>
          <p:txBody>
            <a:bodyPr lIns="18000" tIns="10800" rIns="18000" bIns="10800"/>
            <a:lstStyle/>
            <a:p>
              <a:pPr algn="l"/>
              <a:r>
                <a:rPr lang="ru-RU" sz="1400"/>
                <a:t>D</a:t>
              </a:r>
              <a:endParaRPr lang="ru-RU"/>
            </a:p>
          </p:txBody>
        </p:sp>
        <p:sp>
          <p:nvSpPr>
            <p:cNvPr id="243726" name="Text Box 14"/>
            <p:cNvSpPr txBox="1">
              <a:spLocks noChangeArrowheads="1"/>
            </p:cNvSpPr>
            <p:nvPr/>
          </p:nvSpPr>
          <p:spPr bwMode="auto">
            <a:xfrm>
              <a:off x="7461" y="7074"/>
              <a:ext cx="774" cy="540"/>
            </a:xfrm>
            <a:prstGeom prst="rect">
              <a:avLst/>
            </a:prstGeom>
            <a:noFill/>
            <a:ln w="9525" algn="ctr">
              <a:noFill/>
              <a:miter lim="800000"/>
              <a:headEnd/>
              <a:tailEnd/>
            </a:ln>
            <a:effectLst/>
          </p:spPr>
          <p:txBody>
            <a:bodyPr lIns="18000" tIns="10800" rIns="18000" bIns="10800"/>
            <a:lstStyle/>
            <a:p>
              <a:pPr algn="l"/>
              <a:r>
                <a:rPr lang="en-US" sz="1400"/>
                <a:t>D</a:t>
              </a:r>
              <a:r>
                <a:rPr lang="en-US" sz="1400" baseline="-25000"/>
                <a:t>1</a:t>
              </a:r>
              <a:endParaRPr lang="ru-RU"/>
            </a:p>
          </p:txBody>
        </p:sp>
        <p:sp>
          <p:nvSpPr>
            <p:cNvPr id="243727" name="Text Box 15"/>
            <p:cNvSpPr txBox="1">
              <a:spLocks noChangeArrowheads="1"/>
            </p:cNvSpPr>
            <p:nvPr/>
          </p:nvSpPr>
          <p:spPr bwMode="auto">
            <a:xfrm>
              <a:off x="5661" y="6894"/>
              <a:ext cx="1032" cy="540"/>
            </a:xfrm>
            <a:prstGeom prst="rect">
              <a:avLst/>
            </a:prstGeom>
            <a:noFill/>
            <a:ln w="9525" algn="ctr">
              <a:noFill/>
              <a:miter lim="800000"/>
              <a:headEnd/>
              <a:tailEnd/>
            </a:ln>
            <a:effectLst/>
          </p:spPr>
          <p:txBody>
            <a:bodyPr lIns="18000" tIns="10800" rIns="18000" bIns="10800"/>
            <a:lstStyle/>
            <a:p>
              <a:pPr algn="l"/>
              <a:r>
                <a:rPr lang="en-US" sz="1400"/>
                <a:t>MR</a:t>
              </a:r>
              <a:r>
                <a:rPr lang="en-US" sz="1400" baseline="-25000"/>
                <a:t>1</a:t>
              </a:r>
              <a:endParaRPr lang="ru-RU"/>
            </a:p>
          </p:txBody>
        </p:sp>
        <p:sp>
          <p:nvSpPr>
            <p:cNvPr id="243728" name="Text Box 16"/>
            <p:cNvSpPr txBox="1">
              <a:spLocks noChangeArrowheads="1"/>
            </p:cNvSpPr>
            <p:nvPr/>
          </p:nvSpPr>
          <p:spPr bwMode="auto">
            <a:xfrm>
              <a:off x="6807" y="3177"/>
              <a:ext cx="774" cy="810"/>
            </a:xfrm>
            <a:prstGeom prst="rect">
              <a:avLst/>
            </a:prstGeom>
            <a:noFill/>
            <a:ln w="9525" algn="ctr">
              <a:noFill/>
              <a:miter lim="800000"/>
              <a:headEnd/>
              <a:tailEnd/>
            </a:ln>
            <a:effectLst/>
          </p:spPr>
          <p:txBody>
            <a:bodyPr lIns="18000" tIns="10800" rIns="18000" bIns="10800"/>
            <a:lstStyle/>
            <a:p>
              <a:pPr algn="l"/>
              <a:r>
                <a:rPr lang="en-US" sz="1400"/>
                <a:t>S</a:t>
              </a:r>
              <a:r>
                <a:rPr lang="en-US" sz="1400" baseline="-25000"/>
                <a:t>2</a:t>
              </a:r>
              <a:endParaRPr lang="ru-RU"/>
            </a:p>
          </p:txBody>
        </p:sp>
        <p:sp>
          <p:nvSpPr>
            <p:cNvPr id="243729" name="Text Box 17"/>
            <p:cNvSpPr txBox="1">
              <a:spLocks noChangeArrowheads="1"/>
            </p:cNvSpPr>
            <p:nvPr/>
          </p:nvSpPr>
          <p:spPr bwMode="auto">
            <a:xfrm>
              <a:off x="8613" y="5337"/>
              <a:ext cx="774" cy="540"/>
            </a:xfrm>
            <a:prstGeom prst="rect">
              <a:avLst/>
            </a:prstGeom>
            <a:noFill/>
            <a:ln w="9525" algn="ctr">
              <a:noFill/>
              <a:miter lim="800000"/>
              <a:headEnd/>
              <a:tailEnd/>
            </a:ln>
            <a:effectLst/>
          </p:spPr>
          <p:txBody>
            <a:bodyPr lIns="18000" tIns="10800" rIns="18000" bIns="10800"/>
            <a:lstStyle/>
            <a:p>
              <a:pPr algn="l"/>
              <a:r>
                <a:rPr lang="en-US" sz="1200"/>
                <a:t>MC</a:t>
              </a:r>
              <a:r>
                <a:rPr lang="en-US" sz="1200" baseline="-25000"/>
                <a:t>1</a:t>
              </a:r>
              <a:endParaRPr lang="ru-RU"/>
            </a:p>
          </p:txBody>
        </p:sp>
        <p:sp>
          <p:nvSpPr>
            <p:cNvPr id="243730" name="Line 18"/>
            <p:cNvSpPr>
              <a:spLocks noChangeShapeType="1"/>
            </p:cNvSpPr>
            <p:nvPr/>
          </p:nvSpPr>
          <p:spPr bwMode="auto">
            <a:xfrm flipH="1">
              <a:off x="2937" y="5067"/>
              <a:ext cx="2322"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3731" name="Line 19"/>
            <p:cNvSpPr>
              <a:spLocks noChangeShapeType="1"/>
            </p:cNvSpPr>
            <p:nvPr/>
          </p:nvSpPr>
          <p:spPr bwMode="auto">
            <a:xfrm flipH="1">
              <a:off x="2937" y="5877"/>
              <a:ext cx="3612"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3732" name="Line 20"/>
            <p:cNvSpPr>
              <a:spLocks noChangeShapeType="1"/>
            </p:cNvSpPr>
            <p:nvPr/>
          </p:nvSpPr>
          <p:spPr bwMode="auto">
            <a:xfrm>
              <a:off x="5001" y="5877"/>
              <a:ext cx="0" cy="189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3733" name="Line 21"/>
            <p:cNvSpPr>
              <a:spLocks noChangeShapeType="1"/>
            </p:cNvSpPr>
            <p:nvPr/>
          </p:nvSpPr>
          <p:spPr bwMode="auto">
            <a:xfrm>
              <a:off x="6549" y="5877"/>
              <a:ext cx="0" cy="189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3734" name="Text Box 22"/>
            <p:cNvSpPr txBox="1">
              <a:spLocks noChangeArrowheads="1"/>
            </p:cNvSpPr>
            <p:nvPr/>
          </p:nvSpPr>
          <p:spPr bwMode="auto">
            <a:xfrm>
              <a:off x="2421" y="5607"/>
              <a:ext cx="520" cy="540"/>
            </a:xfrm>
            <a:prstGeom prst="rect">
              <a:avLst/>
            </a:prstGeom>
            <a:noFill/>
            <a:ln w="9525" algn="ctr">
              <a:noFill/>
              <a:miter lim="800000"/>
              <a:headEnd/>
              <a:tailEnd/>
            </a:ln>
            <a:effectLst/>
          </p:spPr>
          <p:txBody>
            <a:bodyPr lIns="18000" tIns="10800" rIns="18000" bIns="10800"/>
            <a:lstStyle/>
            <a:p>
              <a:pPr algn="l"/>
              <a:r>
                <a:rPr lang="en-US" sz="1400"/>
                <a:t>P</a:t>
              </a:r>
              <a:r>
                <a:rPr lang="en-US" sz="1400" baseline="-25000"/>
                <a:t>0</a:t>
              </a:r>
              <a:endParaRPr lang="ru-RU"/>
            </a:p>
          </p:txBody>
        </p:sp>
        <p:sp>
          <p:nvSpPr>
            <p:cNvPr id="243735" name="Text Box 23"/>
            <p:cNvSpPr txBox="1">
              <a:spLocks noChangeArrowheads="1"/>
            </p:cNvSpPr>
            <p:nvPr/>
          </p:nvSpPr>
          <p:spPr bwMode="auto">
            <a:xfrm>
              <a:off x="5001" y="7767"/>
              <a:ext cx="520" cy="540"/>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1</a:t>
              </a:r>
              <a:endParaRPr lang="ru-RU"/>
            </a:p>
          </p:txBody>
        </p:sp>
        <p:sp>
          <p:nvSpPr>
            <p:cNvPr id="243736" name="Text Box 24"/>
            <p:cNvSpPr txBox="1">
              <a:spLocks noChangeArrowheads="1"/>
            </p:cNvSpPr>
            <p:nvPr/>
          </p:nvSpPr>
          <p:spPr bwMode="auto">
            <a:xfrm>
              <a:off x="6549" y="7767"/>
              <a:ext cx="520" cy="540"/>
            </a:xfrm>
            <a:prstGeom prst="rect">
              <a:avLst/>
            </a:prstGeom>
            <a:noFill/>
            <a:ln w="9525" algn="ctr">
              <a:noFill/>
              <a:miter lim="800000"/>
              <a:headEnd/>
              <a:tailEnd/>
            </a:ln>
            <a:effectLst/>
          </p:spPr>
          <p:txBody>
            <a:bodyPr lIns="18000" tIns="10800" rIns="18000" bIns="10800"/>
            <a:lstStyle/>
            <a:p>
              <a:pPr algn="l"/>
              <a:r>
                <a:rPr lang="en-US" sz="1400"/>
                <a:t>Q</a:t>
              </a:r>
              <a:endParaRPr lang="ru-RU"/>
            </a:p>
          </p:txBody>
        </p:sp>
        <p:sp>
          <p:nvSpPr>
            <p:cNvPr id="243737" name="Line 25"/>
            <p:cNvSpPr>
              <a:spLocks noChangeShapeType="1"/>
            </p:cNvSpPr>
            <p:nvPr/>
          </p:nvSpPr>
          <p:spPr bwMode="auto">
            <a:xfrm>
              <a:off x="4485" y="5877"/>
              <a:ext cx="0" cy="189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3738" name="Text Box 26"/>
            <p:cNvSpPr txBox="1">
              <a:spLocks noChangeArrowheads="1"/>
            </p:cNvSpPr>
            <p:nvPr/>
          </p:nvSpPr>
          <p:spPr bwMode="auto">
            <a:xfrm>
              <a:off x="4227" y="7767"/>
              <a:ext cx="520" cy="540"/>
            </a:xfrm>
            <a:prstGeom prst="rect">
              <a:avLst/>
            </a:prstGeom>
            <a:noFill/>
            <a:ln w="9525" algn="ctr">
              <a:noFill/>
              <a:miter lim="800000"/>
              <a:headEnd/>
              <a:tailEnd/>
            </a:ln>
            <a:effectLst/>
          </p:spPr>
          <p:txBody>
            <a:bodyPr lIns="18000" tIns="10800" rIns="18000" bIns="10800"/>
            <a:lstStyle/>
            <a:p>
              <a:pPr algn="l"/>
              <a:r>
                <a:rPr lang="en-US" sz="1400"/>
                <a:t>Q</a:t>
              </a:r>
              <a:r>
                <a:rPr lang="ru-RU" sz="1400" baseline="-25000"/>
                <a:t>2</a:t>
              </a:r>
              <a:endParaRPr lang="ru-RU"/>
            </a:p>
          </p:txBody>
        </p:sp>
        <p:sp>
          <p:nvSpPr>
            <p:cNvPr id="243739" name="Text Box 27"/>
            <p:cNvSpPr txBox="1">
              <a:spLocks noChangeArrowheads="1"/>
            </p:cNvSpPr>
            <p:nvPr/>
          </p:nvSpPr>
          <p:spPr bwMode="auto">
            <a:xfrm>
              <a:off x="2058" y="8514"/>
              <a:ext cx="8283" cy="14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Равновесие в ситуации дуополии с некооперативной стратегией установления цен при последовательной игре  (модель лидерства по ценам)</a:t>
              </a:r>
              <a:endParaRPr lang="ru-RU">
                <a:solidFill>
                  <a:srgbClr val="3366CC"/>
                </a:solidFill>
                <a:latin typeface="Arial" charset="0"/>
              </a:endParaRPr>
            </a:p>
          </p:txBody>
        </p:sp>
        <p:sp>
          <p:nvSpPr>
            <p:cNvPr id="243740" name="Text Box 28"/>
            <p:cNvSpPr txBox="1">
              <a:spLocks noChangeArrowheads="1"/>
            </p:cNvSpPr>
            <p:nvPr/>
          </p:nvSpPr>
          <p:spPr bwMode="auto">
            <a:xfrm>
              <a:off x="2421" y="4914"/>
              <a:ext cx="520" cy="540"/>
            </a:xfrm>
            <a:prstGeom prst="rect">
              <a:avLst/>
            </a:prstGeom>
            <a:noFill/>
            <a:ln w="9525" algn="ctr">
              <a:noFill/>
              <a:miter lim="800000"/>
              <a:headEnd/>
              <a:tailEnd/>
            </a:ln>
            <a:effectLst/>
          </p:spPr>
          <p:txBody>
            <a:bodyPr lIns="18000" tIns="10800" rIns="18000" bIns="10800"/>
            <a:lstStyle/>
            <a:p>
              <a:pPr algn="l"/>
              <a:r>
                <a:rPr lang="en-US" sz="1400"/>
                <a:t>P</a:t>
              </a:r>
              <a:r>
                <a:rPr lang="ru-RU" sz="1400" baseline="-25000"/>
                <a:t>1</a:t>
              </a:r>
              <a:endParaRPr lang="ru-RU"/>
            </a:p>
          </p:txBody>
        </p:sp>
      </p:grpSp>
      <p:sp>
        <p:nvSpPr>
          <p:cNvPr id="243742" name="Text Box 30"/>
          <p:cNvSpPr txBox="1">
            <a:spLocks noChangeArrowheads="1"/>
          </p:cNvSpPr>
          <p:nvPr/>
        </p:nvSpPr>
        <p:spPr bwMode="auto">
          <a:xfrm>
            <a:off x="395288" y="4652963"/>
            <a:ext cx="8353425" cy="2047875"/>
          </a:xfrm>
          <a:prstGeom prst="rect">
            <a:avLst/>
          </a:prstGeom>
          <a:noFill/>
          <a:ln w="9525" algn="ctr">
            <a:noFill/>
            <a:miter lim="800000"/>
            <a:headEnd/>
            <a:tailEnd/>
          </a:ln>
          <a:effectLst/>
        </p:spPr>
        <p:txBody>
          <a:bodyPr>
            <a:spAutoFit/>
          </a:bodyPr>
          <a:lstStyle/>
          <a:p>
            <a:pPr algn="l"/>
            <a:r>
              <a:rPr lang="en-US" sz="1600" i="1">
                <a:solidFill>
                  <a:srgbClr val="CC0000"/>
                </a:solidFill>
              </a:rPr>
              <a:t>D</a:t>
            </a:r>
            <a:r>
              <a:rPr lang="en-US" sz="1600"/>
              <a:t> </a:t>
            </a:r>
            <a:r>
              <a:rPr lang="ru-RU" sz="1600"/>
              <a:t>— кривая рыночного спроса, </a:t>
            </a:r>
            <a:r>
              <a:rPr lang="en-US" sz="1600" i="1">
                <a:solidFill>
                  <a:srgbClr val="CC0000"/>
                </a:solidFill>
              </a:rPr>
              <a:t>S</a:t>
            </a:r>
            <a:r>
              <a:rPr lang="ru-RU" sz="1200" i="1">
                <a:solidFill>
                  <a:srgbClr val="CC0000"/>
                </a:solidFill>
              </a:rPr>
              <a:t>2</a:t>
            </a:r>
            <a:r>
              <a:rPr lang="ru-RU" sz="1600"/>
              <a:t> — кривая предложения товаров фирмой 2, </a:t>
            </a:r>
            <a:r>
              <a:rPr lang="en-US" sz="1600" i="1">
                <a:solidFill>
                  <a:srgbClr val="CC0000"/>
                </a:solidFill>
              </a:rPr>
              <a:t>D</a:t>
            </a:r>
            <a:r>
              <a:rPr lang="ru-RU" sz="1200" i="1">
                <a:solidFill>
                  <a:srgbClr val="CC0000"/>
                </a:solidFill>
              </a:rPr>
              <a:t>1</a:t>
            </a:r>
            <a:r>
              <a:rPr lang="ru-RU" sz="1600"/>
              <a:t> — график спроса на товар фирмы 1 как разница между </a:t>
            </a:r>
            <a:r>
              <a:rPr lang="en-US" sz="1600" i="1">
                <a:solidFill>
                  <a:srgbClr val="CC0000"/>
                </a:solidFill>
              </a:rPr>
              <a:t>D</a:t>
            </a:r>
            <a:r>
              <a:rPr lang="ru-RU" sz="1600">
                <a:solidFill>
                  <a:srgbClr val="CC0000"/>
                </a:solidFill>
              </a:rPr>
              <a:t> </a:t>
            </a:r>
            <a:r>
              <a:rPr lang="ru-RU" sz="1600"/>
              <a:t>и </a:t>
            </a:r>
            <a:r>
              <a:rPr lang="en-US" sz="1600" i="1">
                <a:solidFill>
                  <a:srgbClr val="CC0000"/>
                </a:solidFill>
              </a:rPr>
              <a:t>S</a:t>
            </a:r>
            <a:r>
              <a:rPr lang="ru-RU" sz="1200" i="1">
                <a:solidFill>
                  <a:srgbClr val="CC0000"/>
                </a:solidFill>
              </a:rPr>
              <a:t>2</a:t>
            </a:r>
            <a:r>
              <a:rPr lang="ru-RU" sz="1600"/>
              <a:t>. Фирма 1 (лидер) установит цену </a:t>
            </a:r>
            <a:r>
              <a:rPr lang="en-US" sz="1600" i="1">
                <a:solidFill>
                  <a:srgbClr val="CC0000"/>
                </a:solidFill>
              </a:rPr>
              <a:t>P</a:t>
            </a:r>
            <a:r>
              <a:rPr lang="ru-RU" sz="1200" i="1">
                <a:solidFill>
                  <a:srgbClr val="CC0000"/>
                </a:solidFill>
              </a:rPr>
              <a:t>0</a:t>
            </a:r>
            <a:r>
              <a:rPr lang="ru-RU" sz="1600"/>
              <a:t>, при которой предельный доход </a:t>
            </a:r>
            <a:r>
              <a:rPr lang="en-US" sz="1600" i="1">
                <a:solidFill>
                  <a:srgbClr val="CC0000"/>
                </a:solidFill>
              </a:rPr>
              <a:t>MR</a:t>
            </a:r>
            <a:r>
              <a:rPr lang="ru-RU" sz="1200" i="1">
                <a:solidFill>
                  <a:srgbClr val="CC0000"/>
                </a:solidFill>
              </a:rPr>
              <a:t>1</a:t>
            </a:r>
            <a:r>
              <a:rPr lang="ru-RU" sz="1600"/>
              <a:t> данной фирмы сравняется с ее предельными издержками </a:t>
            </a:r>
            <a:r>
              <a:rPr lang="en-US" sz="1600" i="1">
                <a:solidFill>
                  <a:srgbClr val="CC0000"/>
                </a:solidFill>
              </a:rPr>
              <a:t>MC</a:t>
            </a:r>
            <a:r>
              <a:rPr lang="ru-RU" sz="1200" i="1">
                <a:solidFill>
                  <a:srgbClr val="CC0000"/>
                </a:solidFill>
              </a:rPr>
              <a:t>1</a:t>
            </a:r>
            <a:r>
              <a:rPr lang="ru-RU" sz="1600">
                <a:solidFill>
                  <a:srgbClr val="CC0000"/>
                </a:solidFill>
              </a:rPr>
              <a:t>.</a:t>
            </a:r>
            <a:r>
              <a:rPr lang="ru-RU" sz="1600"/>
              <a:t> Фирма-лидер будет продавать на рынке количество товара </a:t>
            </a:r>
            <a:r>
              <a:rPr lang="en-US" sz="1600" i="1">
                <a:solidFill>
                  <a:srgbClr val="CC0000"/>
                </a:solidFill>
              </a:rPr>
              <a:t>Q</a:t>
            </a:r>
            <a:r>
              <a:rPr lang="ru-RU" sz="1200" i="1">
                <a:solidFill>
                  <a:srgbClr val="CC0000"/>
                </a:solidFill>
              </a:rPr>
              <a:t>1</a:t>
            </a:r>
            <a:r>
              <a:rPr lang="ru-RU" sz="1600"/>
              <a:t>,  фирма-ведомый — </a:t>
            </a:r>
            <a:r>
              <a:rPr lang="ru-RU" sz="1600" i="1">
                <a:solidFill>
                  <a:srgbClr val="CC0000"/>
                </a:solidFill>
              </a:rPr>
              <a:t>Q</a:t>
            </a:r>
            <a:r>
              <a:rPr lang="ru-RU" sz="1200" i="1">
                <a:solidFill>
                  <a:srgbClr val="CC0000"/>
                </a:solidFill>
              </a:rPr>
              <a:t>2</a:t>
            </a:r>
            <a:r>
              <a:rPr lang="ru-RU" sz="1600"/>
              <a:t>, всего на рынке окажется товара </a:t>
            </a:r>
            <a:r>
              <a:rPr lang="ru-RU" sz="1600" i="1">
                <a:solidFill>
                  <a:srgbClr val="CC0000"/>
                </a:solidFill>
              </a:rPr>
              <a:t>Q=Q</a:t>
            </a:r>
            <a:r>
              <a:rPr lang="ru-RU" sz="1200" i="1">
                <a:solidFill>
                  <a:srgbClr val="CC0000"/>
                </a:solidFill>
              </a:rPr>
              <a:t>1</a:t>
            </a:r>
            <a:r>
              <a:rPr lang="ru-RU" sz="1600" i="1">
                <a:solidFill>
                  <a:srgbClr val="CC0000"/>
                </a:solidFill>
              </a:rPr>
              <a:t>+</a:t>
            </a:r>
            <a:r>
              <a:rPr lang="en-US" sz="1600" i="1">
                <a:solidFill>
                  <a:srgbClr val="CC0000"/>
                </a:solidFill>
              </a:rPr>
              <a:t>Q</a:t>
            </a:r>
            <a:r>
              <a:rPr lang="ru-RU" sz="1200" i="1">
                <a:solidFill>
                  <a:srgbClr val="CC0000"/>
                </a:solidFill>
              </a:rPr>
              <a:t>2</a:t>
            </a:r>
            <a:r>
              <a:rPr lang="ru-RU" sz="1600"/>
              <a:t> (отрезок </a:t>
            </a:r>
            <a:r>
              <a:rPr lang="ru-RU" sz="1600">
                <a:solidFill>
                  <a:srgbClr val="CC0000"/>
                </a:solidFill>
              </a:rPr>
              <a:t>0</a:t>
            </a:r>
            <a:r>
              <a:rPr lang="en-US" sz="1600" i="1">
                <a:solidFill>
                  <a:srgbClr val="CC0000"/>
                </a:solidFill>
              </a:rPr>
              <a:t>Q</a:t>
            </a:r>
            <a:r>
              <a:rPr lang="ru-RU" sz="1200" i="1">
                <a:solidFill>
                  <a:srgbClr val="CC0000"/>
                </a:solidFill>
              </a:rPr>
              <a:t>2</a:t>
            </a:r>
            <a:r>
              <a:rPr lang="ru-RU" sz="1600" i="1"/>
              <a:t> </a:t>
            </a:r>
            <a:r>
              <a:rPr lang="ru-RU" sz="1600"/>
              <a:t>равен отрезку </a:t>
            </a:r>
            <a:r>
              <a:rPr lang="ru-RU" sz="1600" i="1">
                <a:solidFill>
                  <a:srgbClr val="CC0000"/>
                </a:solidFill>
              </a:rPr>
              <a:t>Q</a:t>
            </a:r>
            <a:r>
              <a:rPr lang="ru-RU" sz="1200" i="1">
                <a:solidFill>
                  <a:srgbClr val="CC0000"/>
                </a:solidFill>
              </a:rPr>
              <a:t>1</a:t>
            </a:r>
            <a:r>
              <a:rPr lang="ru-RU" sz="1600" i="1">
                <a:solidFill>
                  <a:srgbClr val="CC0000"/>
                </a:solidFill>
              </a:rPr>
              <a:t>Q</a:t>
            </a:r>
            <a:r>
              <a:rPr lang="ru-RU" sz="1600"/>
              <a:t>). При цене, стремящейся к нулю, фирма-ведомый вообще перестанет производить, и весь отраслевой спрос будет покрыт за счет производства лидера. </a:t>
            </a: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684213" y="1268413"/>
            <a:ext cx="7056437" cy="1465262"/>
          </a:xfrm>
          <a:prstGeom prst="rect">
            <a:avLst/>
          </a:prstGeom>
          <a:noFill/>
          <a:ln w="9525" algn="ctr">
            <a:noFill/>
            <a:miter lim="800000"/>
            <a:headEnd/>
            <a:tailEnd/>
          </a:ln>
          <a:effectLst/>
        </p:spPr>
        <p:txBody>
          <a:bodyPr>
            <a:spAutoFit/>
          </a:bodyPr>
          <a:lstStyle/>
          <a:p>
            <a:pPr algn="l"/>
            <a:r>
              <a:rPr lang="be-BY">
                <a:solidFill>
                  <a:srgbClr val="0033CC"/>
                </a:solidFill>
              </a:rPr>
              <a:t>Модель с одновременным установлением объемов выпуска (равновесие Курно)</a:t>
            </a:r>
            <a:r>
              <a:rPr lang="be-BY"/>
              <a:t> соответствует стратегии, при которой каждая из двух фирм (если рассматривать случай дуополии) строит предположения в отношении количества товара, выставляемого на продажу другой фирмой.</a:t>
            </a:r>
            <a:endParaRPr lang="ru-RU"/>
          </a:p>
        </p:txBody>
      </p:sp>
      <p:sp>
        <p:nvSpPr>
          <p:cNvPr id="242744" name="Text Box 56"/>
          <p:cNvSpPr txBox="1">
            <a:spLocks noChangeArrowheads="1"/>
          </p:cNvSpPr>
          <p:nvPr/>
        </p:nvSpPr>
        <p:spPr bwMode="auto">
          <a:xfrm>
            <a:off x="684213" y="3644900"/>
            <a:ext cx="7416800" cy="1739900"/>
          </a:xfrm>
          <a:prstGeom prst="rect">
            <a:avLst/>
          </a:prstGeom>
          <a:noFill/>
          <a:ln w="9525" algn="ctr">
            <a:noFill/>
            <a:miter lim="800000"/>
            <a:headEnd/>
            <a:tailEnd/>
          </a:ln>
          <a:effectLst/>
        </p:spPr>
        <p:txBody>
          <a:bodyPr>
            <a:spAutoFit/>
          </a:bodyPr>
          <a:lstStyle/>
          <a:p>
            <a:pPr algn="l"/>
            <a:r>
              <a:rPr lang="ru-RU"/>
              <a:t>Выбор оптимального объема производства должен удовлетворять системе двух уравнений реакции фирм. На рисунке  это равновесие </a:t>
            </a:r>
            <a:r>
              <a:rPr lang="ru-RU">
                <a:solidFill>
                  <a:srgbClr val="0033CC"/>
                </a:solidFill>
              </a:rPr>
              <a:t>(равновесие Курно)</a:t>
            </a:r>
            <a:r>
              <a:rPr lang="ru-RU"/>
              <a:t> соответствует точке пересечения кривых функций реакции </a:t>
            </a:r>
            <a:r>
              <a:rPr lang="ru-RU" i="1"/>
              <a:t>Х</a:t>
            </a:r>
            <a:r>
              <a:rPr lang="ru-RU"/>
              <a:t>, в которой объем прибыли каждой из фирм максимален при данном ожидаемом объеме продаж конкурирующей фирмой.</a:t>
            </a: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1906" name="Group 2"/>
          <p:cNvGrpSpPr>
            <a:grpSpLocks/>
          </p:cNvGrpSpPr>
          <p:nvPr/>
        </p:nvGrpSpPr>
        <p:grpSpPr bwMode="auto">
          <a:xfrm>
            <a:off x="1403350" y="908050"/>
            <a:ext cx="6048375" cy="4608513"/>
            <a:chOff x="1701" y="1494"/>
            <a:chExt cx="9180" cy="6840"/>
          </a:xfrm>
        </p:grpSpPr>
        <p:sp>
          <p:nvSpPr>
            <p:cNvPr id="251907" name="Text Box 3"/>
            <p:cNvSpPr txBox="1">
              <a:spLocks noChangeArrowheads="1"/>
            </p:cNvSpPr>
            <p:nvPr/>
          </p:nvSpPr>
          <p:spPr bwMode="auto">
            <a:xfrm>
              <a:off x="9597" y="6169"/>
              <a:ext cx="564" cy="519"/>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1</a:t>
              </a:r>
              <a:endParaRPr lang="ru-RU"/>
            </a:p>
          </p:txBody>
        </p:sp>
        <p:sp>
          <p:nvSpPr>
            <p:cNvPr id="251908" name="Line 4"/>
            <p:cNvSpPr>
              <a:spLocks noChangeShapeType="1"/>
            </p:cNvSpPr>
            <p:nvPr/>
          </p:nvSpPr>
          <p:spPr bwMode="auto">
            <a:xfrm flipH="1" flipV="1">
              <a:off x="2260" y="1494"/>
              <a:ext cx="5" cy="4675"/>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51909" name="Line 5"/>
            <p:cNvSpPr>
              <a:spLocks noChangeShapeType="1"/>
            </p:cNvSpPr>
            <p:nvPr/>
          </p:nvSpPr>
          <p:spPr bwMode="auto">
            <a:xfrm>
              <a:off x="2265" y="6169"/>
              <a:ext cx="7896"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51910" name="Text Box 6"/>
            <p:cNvSpPr txBox="1">
              <a:spLocks noChangeArrowheads="1"/>
            </p:cNvSpPr>
            <p:nvPr/>
          </p:nvSpPr>
          <p:spPr bwMode="auto">
            <a:xfrm>
              <a:off x="1701" y="1494"/>
              <a:ext cx="564" cy="519"/>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2</a:t>
              </a:r>
              <a:endParaRPr lang="ru-RU"/>
            </a:p>
          </p:txBody>
        </p:sp>
        <p:sp>
          <p:nvSpPr>
            <p:cNvPr id="251911" name="Text Box 7"/>
            <p:cNvSpPr txBox="1">
              <a:spLocks noChangeArrowheads="1"/>
            </p:cNvSpPr>
            <p:nvPr/>
          </p:nvSpPr>
          <p:spPr bwMode="auto">
            <a:xfrm>
              <a:off x="1983" y="5909"/>
              <a:ext cx="564" cy="519"/>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51912" name="Line 8"/>
            <p:cNvSpPr>
              <a:spLocks noChangeShapeType="1"/>
            </p:cNvSpPr>
            <p:nvPr/>
          </p:nvSpPr>
          <p:spPr bwMode="auto">
            <a:xfrm>
              <a:off x="2262" y="2533"/>
              <a:ext cx="6996" cy="3308"/>
            </a:xfrm>
            <a:prstGeom prst="line">
              <a:avLst/>
            </a:prstGeom>
            <a:noFill/>
            <a:ln w="19050">
              <a:solidFill>
                <a:srgbClr val="000000"/>
              </a:solidFill>
              <a:round/>
              <a:headEnd/>
              <a:tailEnd/>
            </a:ln>
            <a:effectLst/>
          </p:spPr>
          <p:txBody>
            <a:bodyPr lIns="18000" tIns="10800" rIns="18000" bIns="10800"/>
            <a:lstStyle/>
            <a:p>
              <a:endParaRPr lang="ru-RU"/>
            </a:p>
          </p:txBody>
        </p:sp>
        <p:sp>
          <p:nvSpPr>
            <p:cNvPr id="251913" name="Line 9"/>
            <p:cNvSpPr>
              <a:spLocks noChangeShapeType="1"/>
            </p:cNvSpPr>
            <p:nvPr/>
          </p:nvSpPr>
          <p:spPr bwMode="auto">
            <a:xfrm>
              <a:off x="2829" y="1754"/>
              <a:ext cx="3384" cy="4155"/>
            </a:xfrm>
            <a:prstGeom prst="line">
              <a:avLst/>
            </a:prstGeom>
            <a:noFill/>
            <a:ln w="19050">
              <a:solidFill>
                <a:srgbClr val="000000"/>
              </a:solidFill>
              <a:round/>
              <a:headEnd/>
              <a:tailEnd/>
            </a:ln>
            <a:effectLst/>
          </p:spPr>
          <p:txBody>
            <a:bodyPr lIns="18000" tIns="10800" rIns="18000" bIns="10800"/>
            <a:lstStyle/>
            <a:p>
              <a:endParaRPr lang="ru-RU"/>
            </a:p>
          </p:txBody>
        </p:sp>
        <p:sp>
          <p:nvSpPr>
            <p:cNvPr id="251914" name="Text Box 10"/>
            <p:cNvSpPr txBox="1">
              <a:spLocks noChangeArrowheads="1"/>
            </p:cNvSpPr>
            <p:nvPr/>
          </p:nvSpPr>
          <p:spPr bwMode="auto">
            <a:xfrm>
              <a:off x="3393" y="1754"/>
              <a:ext cx="1692" cy="519"/>
            </a:xfrm>
            <a:prstGeom prst="rect">
              <a:avLst/>
            </a:prstGeom>
            <a:noFill/>
            <a:ln w="9525" algn="ctr">
              <a:noFill/>
              <a:miter lim="800000"/>
              <a:headEnd/>
              <a:tailEnd/>
            </a:ln>
            <a:effectLst/>
          </p:spPr>
          <p:txBody>
            <a:bodyPr lIns="18000" tIns="10800" rIns="18000" bIns="10800"/>
            <a:lstStyle/>
            <a:p>
              <a:pPr algn="l"/>
              <a:r>
                <a:rPr lang="ru-RU" sz="1200"/>
                <a:t>Q</a:t>
              </a:r>
              <a:r>
                <a:rPr lang="ru-RU" sz="1200" baseline="-25000"/>
                <a:t>1</a:t>
              </a:r>
              <a:r>
                <a:rPr lang="ru-RU" sz="1200"/>
                <a:t>=</a:t>
              </a:r>
              <a:r>
                <a:rPr lang="en-US" sz="1200"/>
                <a:t>f</a:t>
              </a:r>
              <a:r>
                <a:rPr lang="ru-RU" sz="1200"/>
                <a:t>(</a:t>
              </a:r>
              <a:r>
                <a:rPr lang="en-US" sz="1200"/>
                <a:t>Q</a:t>
              </a:r>
              <a:r>
                <a:rPr lang="ru-RU" sz="1200" baseline="-25000"/>
                <a:t>2</a:t>
              </a:r>
              <a:r>
                <a:rPr lang="en-US" sz="1200" baseline="30000"/>
                <a:t>o</a:t>
              </a:r>
              <a:r>
                <a:rPr lang="ru-RU" sz="1200"/>
                <a:t>)</a:t>
              </a:r>
            </a:p>
            <a:p>
              <a:endParaRPr lang="ru-RU"/>
            </a:p>
          </p:txBody>
        </p:sp>
        <p:sp>
          <p:nvSpPr>
            <p:cNvPr id="251915" name="Freeform 11"/>
            <p:cNvSpPr>
              <a:spLocks/>
            </p:cNvSpPr>
            <p:nvPr/>
          </p:nvSpPr>
          <p:spPr bwMode="auto">
            <a:xfrm>
              <a:off x="2258" y="3512"/>
              <a:ext cx="1983" cy="1"/>
            </a:xfrm>
            <a:custGeom>
              <a:avLst/>
              <a:gdLst/>
              <a:ahLst/>
              <a:cxnLst>
                <a:cxn ang="0">
                  <a:pos x="1983" y="0"/>
                </a:cxn>
                <a:cxn ang="0">
                  <a:pos x="0" y="0"/>
                </a:cxn>
              </a:cxnLst>
              <a:rect l="0" t="0" r="r" b="b"/>
              <a:pathLst>
                <a:path w="1983" h="1">
                  <a:moveTo>
                    <a:pt x="1983" y="0"/>
                  </a:moveTo>
                  <a:lnTo>
                    <a:pt x="0" y="0"/>
                  </a:lnTo>
                </a:path>
              </a:pathLst>
            </a:custGeom>
            <a:noFill/>
            <a:ln w="9525" cap="rnd">
              <a:solidFill>
                <a:srgbClr val="000000"/>
              </a:solidFill>
              <a:prstDash val="sysDot"/>
              <a:round/>
              <a:headEnd/>
              <a:tailEnd/>
            </a:ln>
            <a:effectLst/>
          </p:spPr>
          <p:txBody>
            <a:bodyPr lIns="18000" tIns="10800" rIns="18000" bIns="10800"/>
            <a:lstStyle/>
            <a:p>
              <a:endParaRPr lang="ru-RU"/>
            </a:p>
          </p:txBody>
        </p:sp>
        <p:sp>
          <p:nvSpPr>
            <p:cNvPr id="251916" name="Freeform 12"/>
            <p:cNvSpPr>
              <a:spLocks/>
            </p:cNvSpPr>
            <p:nvPr/>
          </p:nvSpPr>
          <p:spPr bwMode="auto">
            <a:xfrm>
              <a:off x="4240" y="3512"/>
              <a:ext cx="1" cy="2657"/>
            </a:xfrm>
            <a:custGeom>
              <a:avLst/>
              <a:gdLst/>
              <a:ahLst/>
              <a:cxnLst>
                <a:cxn ang="0">
                  <a:pos x="1" y="0"/>
                </a:cxn>
                <a:cxn ang="0">
                  <a:pos x="0" y="2657"/>
                </a:cxn>
              </a:cxnLst>
              <a:rect l="0" t="0" r="r" b="b"/>
              <a:pathLst>
                <a:path w="1" h="2657">
                  <a:moveTo>
                    <a:pt x="1" y="0"/>
                  </a:moveTo>
                  <a:lnTo>
                    <a:pt x="0" y="2657"/>
                  </a:lnTo>
                </a:path>
              </a:pathLst>
            </a:custGeom>
            <a:noFill/>
            <a:ln w="9525" cap="rnd">
              <a:solidFill>
                <a:srgbClr val="000000"/>
              </a:solidFill>
              <a:prstDash val="sysDot"/>
              <a:round/>
              <a:headEnd/>
              <a:tailEnd/>
            </a:ln>
            <a:effectLst/>
          </p:spPr>
          <p:txBody>
            <a:bodyPr lIns="18000" tIns="10800" rIns="18000" bIns="10800"/>
            <a:lstStyle/>
            <a:p>
              <a:endParaRPr lang="ru-RU"/>
            </a:p>
          </p:txBody>
        </p:sp>
        <p:sp>
          <p:nvSpPr>
            <p:cNvPr id="251917" name="Text Box 13"/>
            <p:cNvSpPr txBox="1">
              <a:spLocks noChangeArrowheads="1"/>
            </p:cNvSpPr>
            <p:nvPr/>
          </p:nvSpPr>
          <p:spPr bwMode="auto">
            <a:xfrm>
              <a:off x="1701" y="3312"/>
              <a:ext cx="569" cy="519"/>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2</a:t>
              </a:r>
              <a:endParaRPr lang="ru-RU"/>
            </a:p>
          </p:txBody>
        </p:sp>
        <p:sp>
          <p:nvSpPr>
            <p:cNvPr id="251918" name="Text Box 14"/>
            <p:cNvSpPr txBox="1">
              <a:spLocks noChangeArrowheads="1"/>
            </p:cNvSpPr>
            <p:nvPr/>
          </p:nvSpPr>
          <p:spPr bwMode="auto">
            <a:xfrm>
              <a:off x="3957" y="6169"/>
              <a:ext cx="569" cy="519"/>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1</a:t>
              </a:r>
              <a:endParaRPr lang="ru-RU"/>
            </a:p>
          </p:txBody>
        </p:sp>
        <p:sp>
          <p:nvSpPr>
            <p:cNvPr id="251919" name="Text Box 15"/>
            <p:cNvSpPr txBox="1">
              <a:spLocks noChangeArrowheads="1"/>
            </p:cNvSpPr>
            <p:nvPr/>
          </p:nvSpPr>
          <p:spPr bwMode="auto">
            <a:xfrm>
              <a:off x="8181" y="4941"/>
              <a:ext cx="1692" cy="519"/>
            </a:xfrm>
            <a:prstGeom prst="rect">
              <a:avLst/>
            </a:prstGeom>
            <a:noFill/>
            <a:ln w="9525" algn="ctr">
              <a:noFill/>
              <a:miter lim="800000"/>
              <a:headEnd/>
              <a:tailEnd/>
            </a:ln>
            <a:effectLst/>
          </p:spPr>
          <p:txBody>
            <a:bodyPr lIns="18000" tIns="10800" rIns="18000" bIns="10800"/>
            <a:lstStyle/>
            <a:p>
              <a:pPr algn="l"/>
              <a:r>
                <a:rPr lang="en-US" sz="1400"/>
                <a:t>Q</a:t>
              </a:r>
              <a:r>
                <a:rPr lang="ru-RU" sz="1400" baseline="-25000"/>
                <a:t>2</a:t>
              </a:r>
              <a:r>
                <a:rPr lang="ru-RU" sz="1400"/>
                <a:t>=</a:t>
              </a:r>
              <a:r>
                <a:rPr lang="en-US" sz="1400"/>
                <a:t>f</a:t>
              </a:r>
              <a:r>
                <a:rPr lang="ru-RU" sz="1400"/>
                <a:t>(Q</a:t>
              </a:r>
              <a:r>
                <a:rPr lang="ru-RU" sz="1400" baseline="-25000"/>
                <a:t>1</a:t>
              </a:r>
              <a:r>
                <a:rPr lang="en-US" sz="1400" baseline="30000"/>
                <a:t>o</a:t>
              </a:r>
              <a:r>
                <a:rPr lang="ru-RU" sz="1400"/>
                <a:t>)</a:t>
              </a:r>
              <a:endParaRPr lang="ru-RU"/>
            </a:p>
          </p:txBody>
        </p:sp>
        <p:sp>
          <p:nvSpPr>
            <p:cNvPr id="251920" name="Line 16"/>
            <p:cNvSpPr>
              <a:spLocks noChangeShapeType="1"/>
            </p:cNvSpPr>
            <p:nvPr/>
          </p:nvSpPr>
          <p:spPr bwMode="auto">
            <a:xfrm flipH="1">
              <a:off x="5649" y="5134"/>
              <a:ext cx="1692" cy="0"/>
            </a:xfrm>
            <a:prstGeom prst="line">
              <a:avLst/>
            </a:prstGeom>
            <a:noFill/>
            <a:ln w="9525">
              <a:solidFill>
                <a:srgbClr val="000000"/>
              </a:solidFill>
              <a:prstDash val="dash"/>
              <a:round/>
              <a:headEnd/>
              <a:tailEnd type="stealth" w="sm" len="sm"/>
            </a:ln>
            <a:effectLst/>
          </p:spPr>
          <p:txBody>
            <a:bodyPr lIns="18000" tIns="10800" rIns="18000" bIns="10800"/>
            <a:lstStyle/>
            <a:p>
              <a:endParaRPr lang="ru-RU"/>
            </a:p>
          </p:txBody>
        </p:sp>
        <p:sp>
          <p:nvSpPr>
            <p:cNvPr id="251921" name="Line 17"/>
            <p:cNvSpPr>
              <a:spLocks noChangeShapeType="1"/>
            </p:cNvSpPr>
            <p:nvPr/>
          </p:nvSpPr>
          <p:spPr bwMode="auto">
            <a:xfrm flipV="1">
              <a:off x="5649" y="4351"/>
              <a:ext cx="0" cy="779"/>
            </a:xfrm>
            <a:prstGeom prst="line">
              <a:avLst/>
            </a:prstGeom>
            <a:noFill/>
            <a:ln w="9525">
              <a:solidFill>
                <a:srgbClr val="000000"/>
              </a:solidFill>
              <a:round/>
              <a:headEnd/>
              <a:tailEnd type="stealth" w="sm" len="sm"/>
            </a:ln>
            <a:effectLst/>
          </p:spPr>
          <p:txBody>
            <a:bodyPr lIns="18000" tIns="10800" rIns="18000" bIns="10800"/>
            <a:lstStyle/>
            <a:p>
              <a:endParaRPr lang="ru-RU"/>
            </a:p>
          </p:txBody>
        </p:sp>
        <p:sp>
          <p:nvSpPr>
            <p:cNvPr id="251922" name="Line 18"/>
            <p:cNvSpPr>
              <a:spLocks noChangeShapeType="1"/>
            </p:cNvSpPr>
            <p:nvPr/>
          </p:nvSpPr>
          <p:spPr bwMode="auto">
            <a:xfrm flipH="1">
              <a:off x="5080" y="4351"/>
              <a:ext cx="564" cy="0"/>
            </a:xfrm>
            <a:prstGeom prst="line">
              <a:avLst/>
            </a:prstGeom>
            <a:noFill/>
            <a:ln w="9525">
              <a:solidFill>
                <a:srgbClr val="000000"/>
              </a:solidFill>
              <a:prstDash val="dash"/>
              <a:round/>
              <a:headEnd/>
              <a:tailEnd type="stealth" w="sm" len="sm"/>
            </a:ln>
            <a:effectLst/>
          </p:spPr>
          <p:txBody>
            <a:bodyPr lIns="18000" tIns="10800" rIns="18000" bIns="10800"/>
            <a:lstStyle/>
            <a:p>
              <a:endParaRPr lang="ru-RU"/>
            </a:p>
          </p:txBody>
        </p:sp>
        <p:sp>
          <p:nvSpPr>
            <p:cNvPr id="251923" name="Freeform 19"/>
            <p:cNvSpPr>
              <a:spLocks/>
            </p:cNvSpPr>
            <p:nvPr/>
          </p:nvSpPr>
          <p:spPr bwMode="auto">
            <a:xfrm>
              <a:off x="5063" y="3886"/>
              <a:ext cx="22" cy="465"/>
            </a:xfrm>
            <a:custGeom>
              <a:avLst/>
              <a:gdLst/>
              <a:ahLst/>
              <a:cxnLst>
                <a:cxn ang="0">
                  <a:pos x="22" y="465"/>
                </a:cxn>
                <a:cxn ang="0">
                  <a:pos x="0" y="0"/>
                </a:cxn>
              </a:cxnLst>
              <a:rect l="0" t="0" r="r" b="b"/>
              <a:pathLst>
                <a:path w="22" h="465">
                  <a:moveTo>
                    <a:pt x="22" y="465"/>
                  </a:moveTo>
                  <a:lnTo>
                    <a:pt x="0" y="0"/>
                  </a:lnTo>
                </a:path>
              </a:pathLst>
            </a:custGeom>
            <a:noFill/>
            <a:ln w="9525">
              <a:solidFill>
                <a:srgbClr val="000000"/>
              </a:solidFill>
              <a:prstDash val="dash"/>
              <a:round/>
              <a:headEnd/>
              <a:tailEnd type="stealth" w="sm" len="sm"/>
            </a:ln>
            <a:effectLst/>
          </p:spPr>
          <p:txBody>
            <a:bodyPr lIns="18000" tIns="10800" rIns="18000" bIns="10800"/>
            <a:lstStyle/>
            <a:p>
              <a:endParaRPr lang="ru-RU"/>
            </a:p>
          </p:txBody>
        </p:sp>
        <p:sp>
          <p:nvSpPr>
            <p:cNvPr id="251924" name="Line 20"/>
            <p:cNvSpPr>
              <a:spLocks noChangeShapeType="1"/>
            </p:cNvSpPr>
            <p:nvPr/>
          </p:nvSpPr>
          <p:spPr bwMode="auto">
            <a:xfrm flipH="1">
              <a:off x="4521" y="3831"/>
              <a:ext cx="564" cy="0"/>
            </a:xfrm>
            <a:prstGeom prst="line">
              <a:avLst/>
            </a:prstGeom>
            <a:noFill/>
            <a:ln w="9525">
              <a:solidFill>
                <a:srgbClr val="000000"/>
              </a:solidFill>
              <a:prstDash val="dash"/>
              <a:round/>
              <a:headEnd/>
              <a:tailEnd type="stealth" w="sm" len="sm"/>
            </a:ln>
            <a:effectLst/>
          </p:spPr>
          <p:txBody>
            <a:bodyPr lIns="18000" tIns="10800" rIns="18000" bIns="10800"/>
            <a:lstStyle/>
            <a:p>
              <a:endParaRPr lang="ru-RU"/>
            </a:p>
          </p:txBody>
        </p:sp>
        <p:sp>
          <p:nvSpPr>
            <p:cNvPr id="251925" name="Text Box 21"/>
            <p:cNvSpPr txBox="1">
              <a:spLocks noChangeArrowheads="1"/>
            </p:cNvSpPr>
            <p:nvPr/>
          </p:nvSpPr>
          <p:spPr bwMode="auto">
            <a:xfrm>
              <a:off x="5649" y="3831"/>
              <a:ext cx="282" cy="520"/>
            </a:xfrm>
            <a:prstGeom prst="rect">
              <a:avLst/>
            </a:prstGeom>
            <a:noFill/>
            <a:ln w="9525" algn="ctr">
              <a:noFill/>
              <a:miter lim="800000"/>
              <a:headEnd/>
              <a:tailEnd/>
            </a:ln>
            <a:effectLst/>
          </p:spPr>
          <p:txBody>
            <a:bodyPr lIns="18000" tIns="10800" rIns="18000" bIns="10800"/>
            <a:lstStyle/>
            <a:p>
              <a:pPr algn="l"/>
              <a:r>
                <a:rPr lang="en-US" sz="1400"/>
                <a:t>3</a:t>
              </a:r>
              <a:endParaRPr lang="ru-RU"/>
            </a:p>
          </p:txBody>
        </p:sp>
        <p:sp>
          <p:nvSpPr>
            <p:cNvPr id="251926" name="Text Box 22"/>
            <p:cNvSpPr txBox="1">
              <a:spLocks noChangeArrowheads="1"/>
            </p:cNvSpPr>
            <p:nvPr/>
          </p:nvSpPr>
          <p:spPr bwMode="auto">
            <a:xfrm>
              <a:off x="5085" y="3572"/>
              <a:ext cx="282" cy="519"/>
            </a:xfrm>
            <a:prstGeom prst="rect">
              <a:avLst/>
            </a:prstGeom>
            <a:noFill/>
            <a:ln w="9525" algn="ctr">
              <a:noFill/>
              <a:miter lim="800000"/>
              <a:headEnd/>
              <a:tailEnd/>
            </a:ln>
            <a:effectLst/>
          </p:spPr>
          <p:txBody>
            <a:bodyPr lIns="18000" tIns="10800" rIns="18000" bIns="10800"/>
            <a:lstStyle/>
            <a:p>
              <a:pPr algn="l"/>
              <a:r>
                <a:rPr lang="en-US" sz="1400"/>
                <a:t>5</a:t>
              </a:r>
              <a:endParaRPr lang="ru-RU"/>
            </a:p>
          </p:txBody>
        </p:sp>
        <p:sp>
          <p:nvSpPr>
            <p:cNvPr id="251927" name="Text Box 23"/>
            <p:cNvSpPr txBox="1">
              <a:spLocks noChangeArrowheads="1"/>
            </p:cNvSpPr>
            <p:nvPr/>
          </p:nvSpPr>
          <p:spPr bwMode="auto">
            <a:xfrm>
              <a:off x="4803" y="4351"/>
              <a:ext cx="282" cy="519"/>
            </a:xfrm>
            <a:prstGeom prst="rect">
              <a:avLst/>
            </a:prstGeom>
            <a:noFill/>
            <a:ln w="9525" algn="ctr">
              <a:noFill/>
              <a:miter lim="800000"/>
              <a:headEnd/>
              <a:tailEnd/>
            </a:ln>
            <a:effectLst/>
          </p:spPr>
          <p:txBody>
            <a:bodyPr lIns="18000" tIns="10800" rIns="18000" bIns="10800"/>
            <a:lstStyle/>
            <a:p>
              <a:pPr algn="l"/>
              <a:r>
                <a:rPr lang="en-US" sz="1400"/>
                <a:t>4</a:t>
              </a:r>
              <a:endParaRPr lang="ru-RU"/>
            </a:p>
          </p:txBody>
        </p:sp>
        <p:sp>
          <p:nvSpPr>
            <p:cNvPr id="251928" name="Text Box 24"/>
            <p:cNvSpPr txBox="1">
              <a:spLocks noChangeArrowheads="1"/>
            </p:cNvSpPr>
            <p:nvPr/>
          </p:nvSpPr>
          <p:spPr bwMode="auto">
            <a:xfrm>
              <a:off x="5367" y="5130"/>
              <a:ext cx="282" cy="519"/>
            </a:xfrm>
            <a:prstGeom prst="rect">
              <a:avLst/>
            </a:prstGeom>
            <a:noFill/>
            <a:ln w="9525" algn="ctr">
              <a:noFill/>
              <a:miter lim="800000"/>
              <a:headEnd/>
              <a:tailEnd/>
            </a:ln>
            <a:effectLst/>
          </p:spPr>
          <p:txBody>
            <a:bodyPr lIns="18000" tIns="10800" rIns="18000" bIns="10800"/>
            <a:lstStyle/>
            <a:p>
              <a:pPr algn="l"/>
              <a:r>
                <a:rPr lang="en-US" sz="1400"/>
                <a:t>2</a:t>
              </a:r>
              <a:endParaRPr lang="ru-RU"/>
            </a:p>
          </p:txBody>
        </p:sp>
        <p:sp>
          <p:nvSpPr>
            <p:cNvPr id="251929" name="Text Box 25"/>
            <p:cNvSpPr txBox="1">
              <a:spLocks noChangeArrowheads="1"/>
            </p:cNvSpPr>
            <p:nvPr/>
          </p:nvSpPr>
          <p:spPr bwMode="auto">
            <a:xfrm>
              <a:off x="7341" y="4610"/>
              <a:ext cx="282" cy="520"/>
            </a:xfrm>
            <a:prstGeom prst="rect">
              <a:avLst/>
            </a:prstGeom>
            <a:noFill/>
            <a:ln w="9525" algn="ctr">
              <a:noFill/>
              <a:miter lim="800000"/>
              <a:headEnd/>
              <a:tailEnd/>
            </a:ln>
            <a:effectLst/>
          </p:spPr>
          <p:txBody>
            <a:bodyPr lIns="18000" tIns="10800" rIns="18000" bIns="10800"/>
            <a:lstStyle/>
            <a:p>
              <a:pPr algn="l"/>
              <a:r>
                <a:rPr lang="en-US" sz="1400"/>
                <a:t>1</a:t>
              </a:r>
              <a:endParaRPr lang="ru-RU"/>
            </a:p>
          </p:txBody>
        </p:sp>
        <p:sp>
          <p:nvSpPr>
            <p:cNvPr id="251930" name="Text Box 26"/>
            <p:cNvSpPr txBox="1">
              <a:spLocks noChangeArrowheads="1"/>
            </p:cNvSpPr>
            <p:nvPr/>
          </p:nvSpPr>
          <p:spPr bwMode="auto">
            <a:xfrm>
              <a:off x="4239" y="3052"/>
              <a:ext cx="282" cy="520"/>
            </a:xfrm>
            <a:prstGeom prst="rect">
              <a:avLst/>
            </a:prstGeom>
            <a:noFill/>
            <a:ln w="9525" algn="ctr">
              <a:noFill/>
              <a:miter lim="800000"/>
              <a:headEnd/>
              <a:tailEnd/>
            </a:ln>
            <a:effectLst/>
          </p:spPr>
          <p:txBody>
            <a:bodyPr lIns="18000" tIns="10800" rIns="18000" bIns="10800"/>
            <a:lstStyle/>
            <a:p>
              <a:pPr algn="l"/>
              <a:r>
                <a:rPr lang="en-US" sz="1400"/>
                <a:t>X</a:t>
              </a:r>
              <a:endParaRPr lang="ru-RU"/>
            </a:p>
          </p:txBody>
        </p:sp>
        <p:sp>
          <p:nvSpPr>
            <p:cNvPr id="251931" name="Text Box 27"/>
            <p:cNvSpPr txBox="1">
              <a:spLocks noChangeArrowheads="1"/>
            </p:cNvSpPr>
            <p:nvPr/>
          </p:nvSpPr>
          <p:spPr bwMode="auto">
            <a:xfrm>
              <a:off x="1701" y="6894"/>
              <a:ext cx="9180" cy="14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Равновесие в ситуации дуополии с некооперативной стратегией установления объемов производства при одновременной игре </a:t>
              </a:r>
            </a:p>
            <a:p>
              <a:r>
                <a:rPr lang="ru-RU" sz="1400">
                  <a:solidFill>
                    <a:srgbClr val="3366CC"/>
                  </a:solidFill>
                  <a:latin typeface="Arial" charset="0"/>
                </a:rPr>
                <a:t>(модель Курно)</a:t>
              </a:r>
              <a:endParaRPr lang="ru-RU">
                <a:solidFill>
                  <a:srgbClr val="3366CC"/>
                </a:solidFill>
                <a:latin typeface="Arial" charset="0"/>
              </a:endParaRPr>
            </a:p>
          </p:txBody>
        </p:sp>
      </p:gr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900113" y="1700213"/>
            <a:ext cx="7272337" cy="2563812"/>
          </a:xfrm>
          <a:prstGeom prst="rect">
            <a:avLst/>
          </a:prstGeom>
          <a:noFill/>
          <a:ln w="9525" algn="ctr">
            <a:noFill/>
            <a:miter lim="800000"/>
            <a:headEnd/>
            <a:tailEnd/>
          </a:ln>
          <a:effectLst/>
        </p:spPr>
        <p:txBody>
          <a:bodyPr>
            <a:spAutoFit/>
          </a:bodyPr>
          <a:lstStyle/>
          <a:p>
            <a:pPr algn="l"/>
            <a:r>
              <a:rPr lang="ru-RU">
                <a:solidFill>
                  <a:srgbClr val="0033CC"/>
                </a:solidFill>
              </a:rPr>
              <a:t>Модель Чемберлина</a:t>
            </a:r>
            <a:r>
              <a:rPr lang="ru-RU"/>
              <a:t> исходит из предположения о большей рациональности рыночных субъектов. В модели Курно олигополисты  действовали, ориентируясь на поведение конкурентов. По Чемберлину, они способны пойти дальше и учесть не только предполагаемый объем производства конкурента, но и возможность изменения выпуска продукта последним в ответ на свои действия. Фирмы могут, не заключая формальных соглашений, так устанавливать объемы выпуска, чтобы максимизировать прибыль всей отрасли. </a:t>
            </a: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ext Box 2"/>
          <p:cNvSpPr txBox="1">
            <a:spLocks noChangeArrowheads="1"/>
          </p:cNvSpPr>
          <p:nvPr/>
        </p:nvSpPr>
        <p:spPr bwMode="auto">
          <a:xfrm>
            <a:off x="395288" y="404813"/>
            <a:ext cx="7345362" cy="1190625"/>
          </a:xfrm>
          <a:prstGeom prst="rect">
            <a:avLst/>
          </a:prstGeom>
          <a:noFill/>
          <a:ln w="9525" algn="ctr">
            <a:noFill/>
            <a:miter lim="800000"/>
            <a:headEnd/>
            <a:tailEnd/>
          </a:ln>
          <a:effectLst/>
        </p:spPr>
        <p:txBody>
          <a:bodyPr>
            <a:spAutoFit/>
          </a:bodyPr>
          <a:lstStyle/>
          <a:p>
            <a:pPr algn="l"/>
            <a:r>
              <a:rPr lang="ru-RU"/>
              <a:t>Фирмы могут устанавливать цены своих товаров, оставляя установление объема продаж рынку. Такую ситуацию описывает </a:t>
            </a:r>
            <a:r>
              <a:rPr lang="ru-RU">
                <a:solidFill>
                  <a:srgbClr val="0033CC"/>
                </a:solidFill>
              </a:rPr>
              <a:t>модель Бертрана</a:t>
            </a:r>
            <a:r>
              <a:rPr lang="ru-RU"/>
              <a:t>. В данном случае фирмы максимизируют прибыль, принимая цены конкурентов заданными. </a:t>
            </a:r>
          </a:p>
        </p:txBody>
      </p:sp>
      <p:grpSp>
        <p:nvGrpSpPr>
          <p:cNvPr id="249859" name="Group 3"/>
          <p:cNvGrpSpPr>
            <a:grpSpLocks/>
          </p:cNvGrpSpPr>
          <p:nvPr/>
        </p:nvGrpSpPr>
        <p:grpSpPr bwMode="auto">
          <a:xfrm>
            <a:off x="1547813" y="1989138"/>
            <a:ext cx="5829300" cy="4000500"/>
            <a:chOff x="1701" y="7794"/>
            <a:chExt cx="9180" cy="6300"/>
          </a:xfrm>
        </p:grpSpPr>
        <p:sp>
          <p:nvSpPr>
            <p:cNvPr id="249860" name="Line 4"/>
            <p:cNvSpPr>
              <a:spLocks noChangeShapeType="1"/>
            </p:cNvSpPr>
            <p:nvPr/>
          </p:nvSpPr>
          <p:spPr bwMode="auto">
            <a:xfrm flipV="1">
              <a:off x="2781" y="7974"/>
              <a:ext cx="0" cy="41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49861" name="Line 5"/>
            <p:cNvSpPr>
              <a:spLocks noChangeShapeType="1"/>
            </p:cNvSpPr>
            <p:nvPr/>
          </p:nvSpPr>
          <p:spPr bwMode="auto">
            <a:xfrm>
              <a:off x="2781" y="12114"/>
              <a:ext cx="666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49862" name="Freeform 6"/>
            <p:cNvSpPr>
              <a:spLocks/>
            </p:cNvSpPr>
            <p:nvPr/>
          </p:nvSpPr>
          <p:spPr bwMode="auto">
            <a:xfrm>
              <a:off x="3141" y="10317"/>
              <a:ext cx="5251" cy="1317"/>
            </a:xfrm>
            <a:custGeom>
              <a:avLst/>
              <a:gdLst/>
              <a:ahLst/>
              <a:cxnLst>
                <a:cxn ang="0">
                  <a:pos x="0" y="0"/>
                </a:cxn>
                <a:cxn ang="0">
                  <a:pos x="540" y="720"/>
                </a:cxn>
                <a:cxn ang="0">
                  <a:pos x="1604" y="1253"/>
                </a:cxn>
                <a:cxn ang="0">
                  <a:pos x="3231" y="1103"/>
                </a:cxn>
                <a:cxn ang="0">
                  <a:pos x="4391" y="673"/>
                </a:cxn>
                <a:cxn ang="0">
                  <a:pos x="5251" y="224"/>
                </a:cxn>
              </a:cxnLst>
              <a:rect l="0" t="0" r="r" b="b"/>
              <a:pathLst>
                <a:path w="5251" h="1317">
                  <a:moveTo>
                    <a:pt x="0" y="0"/>
                  </a:moveTo>
                  <a:cubicBezTo>
                    <a:pt x="150" y="255"/>
                    <a:pt x="273" y="511"/>
                    <a:pt x="540" y="720"/>
                  </a:cubicBezTo>
                  <a:cubicBezTo>
                    <a:pt x="807" y="929"/>
                    <a:pt x="1156" y="1189"/>
                    <a:pt x="1604" y="1253"/>
                  </a:cubicBezTo>
                  <a:cubicBezTo>
                    <a:pt x="2052" y="1317"/>
                    <a:pt x="2767" y="1200"/>
                    <a:pt x="3231" y="1103"/>
                  </a:cubicBezTo>
                  <a:cubicBezTo>
                    <a:pt x="3695" y="1006"/>
                    <a:pt x="4055" y="819"/>
                    <a:pt x="4391" y="673"/>
                  </a:cubicBezTo>
                  <a:cubicBezTo>
                    <a:pt x="4727" y="527"/>
                    <a:pt x="5072" y="318"/>
                    <a:pt x="5251" y="224"/>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9863" name="Freeform 7"/>
            <p:cNvSpPr>
              <a:spLocks/>
            </p:cNvSpPr>
            <p:nvPr/>
          </p:nvSpPr>
          <p:spPr bwMode="auto">
            <a:xfrm>
              <a:off x="3498" y="9594"/>
              <a:ext cx="5040" cy="1262"/>
            </a:xfrm>
            <a:custGeom>
              <a:avLst/>
              <a:gdLst/>
              <a:ahLst/>
              <a:cxnLst>
                <a:cxn ang="0">
                  <a:pos x="0" y="0"/>
                </a:cxn>
                <a:cxn ang="0">
                  <a:pos x="534" y="664"/>
                </a:cxn>
                <a:cxn ang="0">
                  <a:pos x="1338" y="1169"/>
                </a:cxn>
                <a:cxn ang="0">
                  <a:pos x="2853" y="1187"/>
                </a:cxn>
                <a:cxn ang="0">
                  <a:pos x="4320" y="720"/>
                </a:cxn>
                <a:cxn ang="0">
                  <a:pos x="5040" y="360"/>
                </a:cxn>
              </a:cxnLst>
              <a:rect l="0" t="0" r="r" b="b"/>
              <a:pathLst>
                <a:path w="5040" h="1262">
                  <a:moveTo>
                    <a:pt x="0" y="0"/>
                  </a:moveTo>
                  <a:cubicBezTo>
                    <a:pt x="89" y="111"/>
                    <a:pt x="311" y="469"/>
                    <a:pt x="534" y="664"/>
                  </a:cubicBezTo>
                  <a:cubicBezTo>
                    <a:pt x="757" y="859"/>
                    <a:pt x="952" y="1082"/>
                    <a:pt x="1338" y="1169"/>
                  </a:cubicBezTo>
                  <a:cubicBezTo>
                    <a:pt x="1724" y="1256"/>
                    <a:pt x="2356" y="1262"/>
                    <a:pt x="2853" y="1187"/>
                  </a:cubicBezTo>
                  <a:cubicBezTo>
                    <a:pt x="3350" y="1112"/>
                    <a:pt x="3955" y="858"/>
                    <a:pt x="4320" y="720"/>
                  </a:cubicBezTo>
                  <a:cubicBezTo>
                    <a:pt x="4685" y="582"/>
                    <a:pt x="4860" y="465"/>
                    <a:pt x="5040" y="3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9864" name="Freeform 8"/>
            <p:cNvSpPr>
              <a:spLocks/>
            </p:cNvSpPr>
            <p:nvPr/>
          </p:nvSpPr>
          <p:spPr bwMode="auto">
            <a:xfrm>
              <a:off x="3681" y="8874"/>
              <a:ext cx="5040" cy="1272"/>
            </a:xfrm>
            <a:custGeom>
              <a:avLst/>
              <a:gdLst/>
              <a:ahLst/>
              <a:cxnLst>
                <a:cxn ang="0">
                  <a:pos x="0" y="0"/>
                </a:cxn>
                <a:cxn ang="0">
                  <a:pos x="466" y="692"/>
                </a:cxn>
                <a:cxn ang="0">
                  <a:pos x="1326" y="1197"/>
                </a:cxn>
                <a:cxn ang="0">
                  <a:pos x="3047" y="1141"/>
                </a:cxn>
                <a:cxn ang="0">
                  <a:pos x="4320" y="720"/>
                </a:cxn>
                <a:cxn ang="0">
                  <a:pos x="5040" y="360"/>
                </a:cxn>
              </a:cxnLst>
              <a:rect l="0" t="0" r="r" b="b"/>
              <a:pathLst>
                <a:path w="5040" h="1272">
                  <a:moveTo>
                    <a:pt x="0" y="0"/>
                  </a:moveTo>
                  <a:cubicBezTo>
                    <a:pt x="78" y="115"/>
                    <a:pt x="245" y="492"/>
                    <a:pt x="466" y="692"/>
                  </a:cubicBezTo>
                  <a:cubicBezTo>
                    <a:pt x="687" y="892"/>
                    <a:pt x="896" y="1122"/>
                    <a:pt x="1326" y="1197"/>
                  </a:cubicBezTo>
                  <a:cubicBezTo>
                    <a:pt x="1756" y="1272"/>
                    <a:pt x="2548" y="1220"/>
                    <a:pt x="3047" y="1141"/>
                  </a:cubicBezTo>
                  <a:cubicBezTo>
                    <a:pt x="3546" y="1062"/>
                    <a:pt x="3988" y="850"/>
                    <a:pt x="4320" y="720"/>
                  </a:cubicBezTo>
                  <a:cubicBezTo>
                    <a:pt x="4652" y="590"/>
                    <a:pt x="4860" y="465"/>
                    <a:pt x="5040" y="3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9865" name="Freeform 9"/>
            <p:cNvSpPr>
              <a:spLocks/>
            </p:cNvSpPr>
            <p:nvPr/>
          </p:nvSpPr>
          <p:spPr bwMode="auto">
            <a:xfrm>
              <a:off x="4041" y="8154"/>
              <a:ext cx="5024" cy="1250"/>
            </a:xfrm>
            <a:custGeom>
              <a:avLst/>
              <a:gdLst/>
              <a:ahLst/>
              <a:cxnLst>
                <a:cxn ang="0">
                  <a:pos x="0" y="0"/>
                </a:cxn>
                <a:cxn ang="0">
                  <a:pos x="499" y="589"/>
                </a:cxn>
                <a:cxn ang="0">
                  <a:pos x="1359" y="1150"/>
                </a:cxn>
                <a:cxn ang="0">
                  <a:pos x="2986" y="1169"/>
                </a:cxn>
                <a:cxn ang="0">
                  <a:pos x="4370" y="664"/>
                </a:cxn>
                <a:cxn ang="0">
                  <a:pos x="5024" y="234"/>
                </a:cxn>
              </a:cxnLst>
              <a:rect l="0" t="0" r="r" b="b"/>
              <a:pathLst>
                <a:path w="5024" h="1250">
                  <a:moveTo>
                    <a:pt x="0" y="0"/>
                  </a:moveTo>
                  <a:cubicBezTo>
                    <a:pt x="83" y="98"/>
                    <a:pt x="272" y="397"/>
                    <a:pt x="499" y="589"/>
                  </a:cubicBezTo>
                  <a:cubicBezTo>
                    <a:pt x="726" y="781"/>
                    <a:pt x="945" y="1053"/>
                    <a:pt x="1359" y="1150"/>
                  </a:cubicBezTo>
                  <a:cubicBezTo>
                    <a:pt x="1773" y="1247"/>
                    <a:pt x="2484" y="1250"/>
                    <a:pt x="2986" y="1169"/>
                  </a:cubicBezTo>
                  <a:cubicBezTo>
                    <a:pt x="3488" y="1088"/>
                    <a:pt x="4030" y="820"/>
                    <a:pt x="4370" y="664"/>
                  </a:cubicBezTo>
                  <a:cubicBezTo>
                    <a:pt x="4710" y="508"/>
                    <a:pt x="4888" y="324"/>
                    <a:pt x="5024" y="234"/>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9866" name="Freeform 10"/>
            <p:cNvSpPr>
              <a:spLocks/>
            </p:cNvSpPr>
            <p:nvPr/>
          </p:nvSpPr>
          <p:spPr bwMode="auto">
            <a:xfrm>
              <a:off x="4596" y="7974"/>
              <a:ext cx="2325" cy="4116"/>
            </a:xfrm>
            <a:custGeom>
              <a:avLst/>
              <a:gdLst/>
              <a:ahLst/>
              <a:cxnLst>
                <a:cxn ang="0">
                  <a:pos x="0" y="4116"/>
                </a:cxn>
                <a:cxn ang="0">
                  <a:pos x="2325" y="0"/>
                </a:cxn>
              </a:cxnLst>
              <a:rect l="0" t="0" r="r" b="b"/>
              <a:pathLst>
                <a:path w="2325" h="4116">
                  <a:moveTo>
                    <a:pt x="0" y="4116"/>
                  </a:moveTo>
                  <a:lnTo>
                    <a:pt x="2325" y="0"/>
                  </a:lnTo>
                </a:path>
              </a:pathLst>
            </a:custGeom>
            <a:noFill/>
            <a:ln w="19050" cap="flat" cmpd="sng">
              <a:solidFill>
                <a:srgbClr val="000000"/>
              </a:solidFill>
              <a:prstDash val="solid"/>
              <a:round/>
              <a:headEnd type="none" w="med" len="med"/>
              <a:tailEnd type="none" w="med" len="med"/>
            </a:ln>
            <a:effectLst/>
          </p:spPr>
          <p:txBody>
            <a:bodyPr lIns="18000" tIns="10800" rIns="18000" bIns="10800"/>
            <a:lstStyle/>
            <a:p>
              <a:endParaRPr lang="ru-RU"/>
            </a:p>
          </p:txBody>
        </p:sp>
        <p:sp>
          <p:nvSpPr>
            <p:cNvPr id="249867" name="Line 11"/>
            <p:cNvSpPr>
              <a:spLocks noChangeShapeType="1"/>
            </p:cNvSpPr>
            <p:nvPr/>
          </p:nvSpPr>
          <p:spPr bwMode="auto">
            <a:xfrm>
              <a:off x="2781" y="11574"/>
              <a:ext cx="522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9868" name="Line 12"/>
            <p:cNvSpPr>
              <a:spLocks noChangeShapeType="1"/>
            </p:cNvSpPr>
            <p:nvPr/>
          </p:nvSpPr>
          <p:spPr bwMode="auto">
            <a:xfrm>
              <a:off x="2781" y="10134"/>
              <a:ext cx="522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9869" name="Line 13"/>
            <p:cNvSpPr>
              <a:spLocks noChangeShapeType="1"/>
            </p:cNvSpPr>
            <p:nvPr/>
          </p:nvSpPr>
          <p:spPr bwMode="auto">
            <a:xfrm>
              <a:off x="2781" y="10854"/>
              <a:ext cx="522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9870" name="Line 14"/>
            <p:cNvSpPr>
              <a:spLocks noChangeShapeType="1"/>
            </p:cNvSpPr>
            <p:nvPr/>
          </p:nvSpPr>
          <p:spPr bwMode="auto">
            <a:xfrm>
              <a:off x="2781" y="9414"/>
              <a:ext cx="522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9871" name="Text Box 15"/>
            <p:cNvSpPr txBox="1">
              <a:spLocks noChangeArrowheads="1"/>
            </p:cNvSpPr>
            <p:nvPr/>
          </p:nvSpPr>
          <p:spPr bwMode="auto">
            <a:xfrm>
              <a:off x="2061" y="7971"/>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2</a:t>
              </a:r>
              <a:endParaRPr lang="ru-RU"/>
            </a:p>
          </p:txBody>
        </p:sp>
        <p:sp>
          <p:nvSpPr>
            <p:cNvPr id="249872" name="Text Box 16"/>
            <p:cNvSpPr txBox="1">
              <a:spLocks noChangeArrowheads="1"/>
            </p:cNvSpPr>
            <p:nvPr/>
          </p:nvSpPr>
          <p:spPr bwMode="auto">
            <a:xfrm>
              <a:off x="8901" y="12114"/>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endParaRPr lang="ru-RU"/>
            </a:p>
          </p:txBody>
        </p:sp>
        <p:sp>
          <p:nvSpPr>
            <p:cNvPr id="249873" name="Text Box 17"/>
            <p:cNvSpPr txBox="1">
              <a:spLocks noChangeArrowheads="1"/>
            </p:cNvSpPr>
            <p:nvPr/>
          </p:nvSpPr>
          <p:spPr bwMode="auto">
            <a:xfrm>
              <a:off x="6921" y="8154"/>
              <a:ext cx="108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r>
                <a:rPr lang="ru-RU" sz="1400"/>
                <a:t>=</a:t>
              </a:r>
              <a:r>
                <a:rPr lang="en-US" sz="1400"/>
                <a:t>f(Pº</a:t>
              </a:r>
              <a:r>
                <a:rPr lang="en-US" sz="1400" baseline="-25000"/>
                <a:t>2</a:t>
              </a:r>
              <a:r>
                <a:rPr lang="en-US" sz="1400"/>
                <a:t>)</a:t>
              </a:r>
              <a:endParaRPr lang="ru-RU"/>
            </a:p>
          </p:txBody>
        </p:sp>
        <p:sp>
          <p:nvSpPr>
            <p:cNvPr id="249874" name="Line 18"/>
            <p:cNvSpPr>
              <a:spLocks noChangeShapeType="1"/>
            </p:cNvSpPr>
            <p:nvPr/>
          </p:nvSpPr>
          <p:spPr bwMode="auto">
            <a:xfrm flipH="1">
              <a:off x="4218" y="9054"/>
              <a:ext cx="1620" cy="2700"/>
            </a:xfrm>
            <a:prstGeom prst="line">
              <a:avLst/>
            </a:prstGeom>
            <a:noFill/>
            <a:ln w="6350">
              <a:solidFill>
                <a:srgbClr val="000000"/>
              </a:solidFill>
              <a:prstDash val="dash"/>
              <a:round/>
              <a:headEnd/>
              <a:tailEnd type="triangle" w="med" len="med"/>
            </a:ln>
            <a:effectLst/>
          </p:spPr>
          <p:txBody>
            <a:bodyPr lIns="18000" tIns="10800" rIns="18000" bIns="10800"/>
            <a:lstStyle/>
            <a:p>
              <a:endParaRPr lang="ru-RU"/>
            </a:p>
          </p:txBody>
        </p:sp>
        <p:sp>
          <p:nvSpPr>
            <p:cNvPr id="249875" name="Text Box 19"/>
            <p:cNvSpPr txBox="1">
              <a:spLocks noChangeArrowheads="1"/>
            </p:cNvSpPr>
            <p:nvPr/>
          </p:nvSpPr>
          <p:spPr bwMode="auto">
            <a:xfrm>
              <a:off x="4041" y="7794"/>
              <a:ext cx="2340" cy="1080"/>
            </a:xfrm>
            <a:prstGeom prst="rect">
              <a:avLst/>
            </a:prstGeom>
            <a:noFill/>
            <a:ln w="9525" algn="ctr">
              <a:noFill/>
              <a:miter lim="800000"/>
              <a:headEnd/>
              <a:tailEnd/>
            </a:ln>
            <a:effectLst/>
          </p:spPr>
          <p:txBody>
            <a:bodyPr lIns="18000" tIns="10800" rIns="18000" bIns="10800"/>
            <a:lstStyle/>
            <a:p>
              <a:r>
                <a:rPr lang="ru-RU" sz="1400" i="1">
                  <a:solidFill>
                    <a:srgbClr val="CC0000"/>
                  </a:solidFill>
                </a:rPr>
                <a:t>Направление снижения прибыли фирмы </a:t>
              </a:r>
              <a:r>
                <a:rPr lang="en-US" sz="1400" i="1">
                  <a:solidFill>
                    <a:srgbClr val="CC0000"/>
                  </a:solidFill>
                </a:rPr>
                <a:t>1</a:t>
              </a:r>
              <a:endParaRPr lang="ru-RU" sz="1400" i="1">
                <a:solidFill>
                  <a:srgbClr val="CC0000"/>
                </a:solidFill>
              </a:endParaRPr>
            </a:p>
          </p:txBody>
        </p:sp>
        <p:sp>
          <p:nvSpPr>
            <p:cNvPr id="249876" name="Text Box 20"/>
            <p:cNvSpPr txBox="1">
              <a:spLocks noChangeArrowheads="1"/>
            </p:cNvSpPr>
            <p:nvPr/>
          </p:nvSpPr>
          <p:spPr bwMode="auto">
            <a:xfrm>
              <a:off x="4941" y="11631"/>
              <a:ext cx="540" cy="540"/>
            </a:xfrm>
            <a:prstGeom prst="rect">
              <a:avLst/>
            </a:prstGeom>
            <a:noFill/>
            <a:ln w="9525" algn="ctr">
              <a:noFill/>
              <a:miter lim="800000"/>
              <a:headEnd/>
              <a:tailEnd/>
            </a:ln>
            <a:effectLst/>
          </p:spPr>
          <p:txBody>
            <a:bodyPr lIns="18000" tIns="10800" rIns="18000" bIns="10800"/>
            <a:lstStyle/>
            <a:p>
              <a:r>
                <a:rPr lang="ru-RU" sz="1400"/>
                <a:t>1</a:t>
              </a:r>
              <a:endParaRPr lang="ru-RU"/>
            </a:p>
          </p:txBody>
        </p:sp>
        <p:sp>
          <p:nvSpPr>
            <p:cNvPr id="249877" name="Text Box 21"/>
            <p:cNvSpPr txBox="1">
              <a:spLocks noChangeArrowheads="1"/>
            </p:cNvSpPr>
            <p:nvPr/>
          </p:nvSpPr>
          <p:spPr bwMode="auto">
            <a:xfrm>
              <a:off x="5661" y="10191"/>
              <a:ext cx="540" cy="540"/>
            </a:xfrm>
            <a:prstGeom prst="rect">
              <a:avLst/>
            </a:prstGeom>
            <a:noFill/>
            <a:ln w="9525" algn="ctr">
              <a:noFill/>
              <a:miter lim="800000"/>
              <a:headEnd/>
              <a:tailEnd/>
            </a:ln>
            <a:effectLst/>
          </p:spPr>
          <p:txBody>
            <a:bodyPr lIns="18000" tIns="10800" rIns="18000" bIns="10800"/>
            <a:lstStyle/>
            <a:p>
              <a:r>
                <a:rPr lang="ru-RU" sz="1400"/>
                <a:t>3</a:t>
              </a:r>
              <a:endParaRPr lang="ru-RU"/>
            </a:p>
          </p:txBody>
        </p:sp>
        <p:sp>
          <p:nvSpPr>
            <p:cNvPr id="249878" name="Text Box 22"/>
            <p:cNvSpPr txBox="1">
              <a:spLocks noChangeArrowheads="1"/>
            </p:cNvSpPr>
            <p:nvPr/>
          </p:nvSpPr>
          <p:spPr bwMode="auto">
            <a:xfrm>
              <a:off x="6021" y="9471"/>
              <a:ext cx="540" cy="540"/>
            </a:xfrm>
            <a:prstGeom prst="rect">
              <a:avLst/>
            </a:prstGeom>
            <a:noFill/>
            <a:ln w="9525" algn="ctr">
              <a:noFill/>
              <a:miter lim="800000"/>
              <a:headEnd/>
              <a:tailEnd/>
            </a:ln>
            <a:effectLst/>
          </p:spPr>
          <p:txBody>
            <a:bodyPr lIns="18000" tIns="10800" rIns="18000" bIns="10800"/>
            <a:lstStyle/>
            <a:p>
              <a:r>
                <a:rPr lang="ru-RU" sz="1400"/>
                <a:t>4</a:t>
              </a:r>
              <a:endParaRPr lang="ru-RU"/>
            </a:p>
          </p:txBody>
        </p:sp>
        <p:sp>
          <p:nvSpPr>
            <p:cNvPr id="249879" name="Text Box 23"/>
            <p:cNvSpPr txBox="1">
              <a:spLocks noChangeArrowheads="1"/>
            </p:cNvSpPr>
            <p:nvPr/>
          </p:nvSpPr>
          <p:spPr bwMode="auto">
            <a:xfrm>
              <a:off x="5301" y="10911"/>
              <a:ext cx="540" cy="540"/>
            </a:xfrm>
            <a:prstGeom prst="rect">
              <a:avLst/>
            </a:prstGeom>
            <a:noFill/>
            <a:ln w="9525" algn="ctr">
              <a:noFill/>
              <a:miter lim="800000"/>
              <a:headEnd/>
              <a:tailEnd/>
            </a:ln>
            <a:effectLst/>
          </p:spPr>
          <p:txBody>
            <a:bodyPr lIns="18000" tIns="10800" rIns="18000" bIns="10800"/>
            <a:lstStyle/>
            <a:p>
              <a:r>
                <a:rPr lang="ru-RU" sz="1400"/>
                <a:t>2</a:t>
              </a:r>
              <a:endParaRPr lang="ru-RU"/>
            </a:p>
          </p:txBody>
        </p:sp>
        <p:sp>
          <p:nvSpPr>
            <p:cNvPr id="249880" name="Text Box 24"/>
            <p:cNvSpPr txBox="1">
              <a:spLocks noChangeArrowheads="1"/>
            </p:cNvSpPr>
            <p:nvPr/>
          </p:nvSpPr>
          <p:spPr bwMode="auto">
            <a:xfrm>
              <a:off x="1701" y="13014"/>
              <a:ext cx="9180" cy="108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Изопрофитные кривые и функция реакции фирмы 1 </a:t>
              </a:r>
            </a:p>
            <a:p>
              <a:r>
                <a:rPr lang="ru-RU" sz="1400">
                  <a:solidFill>
                    <a:srgbClr val="3366CC"/>
                  </a:solidFill>
                  <a:latin typeface="Arial" charset="0"/>
                </a:rPr>
                <a:t>в модели Бертрана</a:t>
              </a:r>
            </a:p>
            <a:p>
              <a:endParaRPr lang="ru-RU">
                <a:solidFill>
                  <a:srgbClr val="3366CC"/>
                </a:solidFill>
                <a:latin typeface="Arial" charset="0"/>
              </a:endParaRPr>
            </a:p>
          </p:txBody>
        </p:sp>
        <p:sp>
          <p:nvSpPr>
            <p:cNvPr id="249881" name="Text Box 25"/>
            <p:cNvSpPr txBox="1">
              <a:spLocks noChangeArrowheads="1"/>
            </p:cNvSpPr>
            <p:nvPr/>
          </p:nvSpPr>
          <p:spPr bwMode="auto">
            <a:xfrm>
              <a:off x="2421" y="12114"/>
              <a:ext cx="540" cy="540"/>
            </a:xfrm>
            <a:prstGeom prst="rect">
              <a:avLst/>
            </a:prstGeom>
            <a:noFill/>
            <a:ln w="9525" algn="ctr">
              <a:noFill/>
              <a:miter lim="800000"/>
              <a:headEnd/>
              <a:tailEnd/>
            </a:ln>
            <a:effectLst/>
          </p:spPr>
          <p:txBody>
            <a:bodyPr lIns="18000" tIns="10800" rIns="18000" bIns="10800"/>
            <a:lstStyle/>
            <a:p>
              <a:r>
                <a:rPr lang="ru-RU" sz="1400"/>
                <a:t>0</a:t>
              </a:r>
              <a:endParaRPr lang="ru-RU"/>
            </a:p>
          </p:txBody>
        </p:sp>
      </p:gr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Line 3"/>
          <p:cNvSpPr>
            <a:spLocks noChangeShapeType="1"/>
          </p:cNvSpPr>
          <p:nvPr/>
        </p:nvSpPr>
        <p:spPr bwMode="auto">
          <a:xfrm flipV="1">
            <a:off x="2624138" y="908050"/>
            <a:ext cx="0" cy="285750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48836" name="Line 4"/>
          <p:cNvSpPr>
            <a:spLocks noChangeShapeType="1"/>
          </p:cNvSpPr>
          <p:nvPr/>
        </p:nvSpPr>
        <p:spPr bwMode="auto">
          <a:xfrm>
            <a:off x="2624138" y="3765550"/>
            <a:ext cx="422910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48837" name="Freeform 5"/>
          <p:cNvSpPr>
            <a:spLocks/>
          </p:cNvSpPr>
          <p:nvPr/>
        </p:nvSpPr>
        <p:spPr bwMode="auto">
          <a:xfrm>
            <a:off x="2738438" y="1479550"/>
            <a:ext cx="2514600" cy="914400"/>
          </a:xfrm>
          <a:custGeom>
            <a:avLst/>
            <a:gdLst/>
            <a:ahLst/>
            <a:cxnLst>
              <a:cxn ang="0">
                <a:pos x="0" y="4116"/>
              </a:cxn>
              <a:cxn ang="0">
                <a:pos x="2325" y="0"/>
              </a:cxn>
            </a:cxnLst>
            <a:rect l="0" t="0" r="r" b="b"/>
            <a:pathLst>
              <a:path w="2325" h="4116">
                <a:moveTo>
                  <a:pt x="0" y="4116"/>
                </a:moveTo>
                <a:lnTo>
                  <a:pt x="2325" y="0"/>
                </a:lnTo>
              </a:path>
            </a:pathLst>
          </a:custGeom>
          <a:noFill/>
          <a:ln w="19050" cap="flat" cmpd="sng">
            <a:solidFill>
              <a:srgbClr val="000000"/>
            </a:solidFill>
            <a:prstDash val="solid"/>
            <a:round/>
            <a:headEnd type="none" w="med" len="med"/>
            <a:tailEnd type="none" w="med" len="med"/>
          </a:ln>
          <a:effectLst/>
        </p:spPr>
        <p:txBody>
          <a:bodyPr lIns="18000" tIns="10800" rIns="18000" bIns="10800"/>
          <a:lstStyle/>
          <a:p>
            <a:endParaRPr lang="ru-RU"/>
          </a:p>
        </p:txBody>
      </p:sp>
      <p:sp>
        <p:nvSpPr>
          <p:cNvPr id="248838" name="Line 6"/>
          <p:cNvSpPr>
            <a:spLocks noChangeShapeType="1"/>
          </p:cNvSpPr>
          <p:nvPr/>
        </p:nvSpPr>
        <p:spPr bwMode="auto">
          <a:xfrm flipH="1">
            <a:off x="4452938" y="1136650"/>
            <a:ext cx="0" cy="26289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8839" name="Line 7"/>
          <p:cNvSpPr>
            <a:spLocks noChangeShapeType="1"/>
          </p:cNvSpPr>
          <p:nvPr/>
        </p:nvSpPr>
        <p:spPr bwMode="auto">
          <a:xfrm flipH="1">
            <a:off x="3309938" y="1250950"/>
            <a:ext cx="0" cy="25146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8840" name="Line 8"/>
          <p:cNvSpPr>
            <a:spLocks noChangeShapeType="1"/>
          </p:cNvSpPr>
          <p:nvPr/>
        </p:nvSpPr>
        <p:spPr bwMode="auto">
          <a:xfrm>
            <a:off x="2852738" y="1250950"/>
            <a:ext cx="0" cy="25146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8841" name="Line 9"/>
          <p:cNvSpPr>
            <a:spLocks noChangeShapeType="1"/>
          </p:cNvSpPr>
          <p:nvPr/>
        </p:nvSpPr>
        <p:spPr bwMode="auto">
          <a:xfrm flipV="1">
            <a:off x="3881438" y="1250950"/>
            <a:ext cx="0" cy="25146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8842" name="Text Box 10"/>
          <p:cNvSpPr txBox="1">
            <a:spLocks noChangeArrowheads="1"/>
          </p:cNvSpPr>
          <p:nvPr/>
        </p:nvSpPr>
        <p:spPr bwMode="auto">
          <a:xfrm>
            <a:off x="2166938" y="908050"/>
            <a:ext cx="342900" cy="342900"/>
          </a:xfrm>
          <a:prstGeom prst="rect">
            <a:avLst/>
          </a:prstGeom>
          <a:noFill/>
          <a:ln w="9525" algn="ctr">
            <a:noFill/>
            <a:miter lim="800000"/>
            <a:headEnd/>
            <a:tailEnd/>
          </a:ln>
          <a:effectLst/>
        </p:spPr>
        <p:txBody>
          <a:bodyPr lIns="18000" tIns="10800" rIns="18000" bIns="10800"/>
          <a:lstStyle/>
          <a:p>
            <a:r>
              <a:rPr lang="ru-RU" sz="1400"/>
              <a:t>Р</a:t>
            </a:r>
            <a:r>
              <a:rPr lang="ru-RU" sz="1400" baseline="-25000"/>
              <a:t>2</a:t>
            </a:r>
            <a:endParaRPr lang="ru-RU"/>
          </a:p>
        </p:txBody>
      </p:sp>
      <p:sp>
        <p:nvSpPr>
          <p:cNvPr id="248843" name="Text Box 11"/>
          <p:cNvSpPr txBox="1">
            <a:spLocks noChangeArrowheads="1"/>
          </p:cNvSpPr>
          <p:nvPr/>
        </p:nvSpPr>
        <p:spPr bwMode="auto">
          <a:xfrm>
            <a:off x="6510338" y="3765550"/>
            <a:ext cx="342900" cy="34290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endParaRPr lang="ru-RU"/>
          </a:p>
        </p:txBody>
      </p:sp>
      <p:sp>
        <p:nvSpPr>
          <p:cNvPr id="248844" name="Text Box 12"/>
          <p:cNvSpPr txBox="1">
            <a:spLocks noChangeArrowheads="1"/>
          </p:cNvSpPr>
          <p:nvPr/>
        </p:nvSpPr>
        <p:spPr bwMode="auto">
          <a:xfrm>
            <a:off x="4795838" y="1250950"/>
            <a:ext cx="1000125" cy="377825"/>
          </a:xfrm>
          <a:prstGeom prst="rect">
            <a:avLst/>
          </a:prstGeom>
          <a:noFill/>
          <a:ln w="9525" algn="ctr">
            <a:noFill/>
            <a:miter lim="800000"/>
            <a:headEnd/>
            <a:tailEnd/>
          </a:ln>
          <a:effectLst/>
        </p:spPr>
        <p:txBody>
          <a:bodyPr lIns="18000" tIns="10800" rIns="18000" bIns="10800"/>
          <a:lstStyle/>
          <a:p>
            <a:r>
              <a:rPr lang="ru-RU" sz="1400"/>
              <a:t>Р</a:t>
            </a:r>
            <a:r>
              <a:rPr lang="ru-RU" sz="1400" baseline="-25000"/>
              <a:t>2</a:t>
            </a:r>
            <a:r>
              <a:rPr lang="ru-RU" sz="1400"/>
              <a:t>=</a:t>
            </a:r>
            <a:r>
              <a:rPr lang="en-US" sz="1400"/>
              <a:t>f(Pº</a:t>
            </a:r>
            <a:r>
              <a:rPr lang="ru-RU" sz="1400" baseline="-25000"/>
              <a:t>1</a:t>
            </a:r>
            <a:r>
              <a:rPr lang="en-US" sz="1400"/>
              <a:t>)</a:t>
            </a:r>
            <a:endParaRPr lang="ru-RU"/>
          </a:p>
        </p:txBody>
      </p:sp>
      <p:sp>
        <p:nvSpPr>
          <p:cNvPr id="248845" name="Line 13"/>
          <p:cNvSpPr>
            <a:spLocks noChangeShapeType="1"/>
          </p:cNvSpPr>
          <p:nvPr/>
        </p:nvSpPr>
        <p:spPr bwMode="auto">
          <a:xfrm flipV="1">
            <a:off x="2738438" y="1936750"/>
            <a:ext cx="2286000" cy="914400"/>
          </a:xfrm>
          <a:prstGeom prst="line">
            <a:avLst/>
          </a:prstGeom>
          <a:noFill/>
          <a:ln w="6350">
            <a:solidFill>
              <a:srgbClr val="000000"/>
            </a:solidFill>
            <a:prstDash val="dash"/>
            <a:round/>
            <a:headEnd/>
            <a:tailEnd type="triangle" w="med" len="med"/>
          </a:ln>
          <a:effectLst/>
        </p:spPr>
        <p:txBody>
          <a:bodyPr lIns="18000" tIns="10800" rIns="18000" bIns="10800"/>
          <a:lstStyle/>
          <a:p>
            <a:endParaRPr lang="ru-RU"/>
          </a:p>
        </p:txBody>
      </p:sp>
      <p:sp>
        <p:nvSpPr>
          <p:cNvPr id="248846" name="Text Box 14"/>
          <p:cNvSpPr txBox="1">
            <a:spLocks noChangeArrowheads="1"/>
          </p:cNvSpPr>
          <p:nvPr/>
        </p:nvSpPr>
        <p:spPr bwMode="auto">
          <a:xfrm>
            <a:off x="5138738" y="1822450"/>
            <a:ext cx="1371600" cy="800100"/>
          </a:xfrm>
          <a:prstGeom prst="rect">
            <a:avLst/>
          </a:prstGeom>
          <a:noFill/>
          <a:ln w="9525" algn="ctr">
            <a:noFill/>
            <a:miter lim="800000"/>
            <a:headEnd/>
            <a:tailEnd/>
          </a:ln>
          <a:effectLst/>
        </p:spPr>
        <p:txBody>
          <a:bodyPr lIns="18000" tIns="10800" rIns="18000" bIns="10800"/>
          <a:lstStyle/>
          <a:p>
            <a:r>
              <a:rPr lang="ru-RU" sz="1400" i="1">
                <a:solidFill>
                  <a:srgbClr val="CC0000"/>
                </a:solidFill>
              </a:rPr>
              <a:t>Направление роста прибыли фирмы 2</a:t>
            </a:r>
            <a:endParaRPr lang="ru-RU">
              <a:solidFill>
                <a:srgbClr val="CC0000"/>
              </a:solidFill>
            </a:endParaRPr>
          </a:p>
        </p:txBody>
      </p:sp>
      <p:sp>
        <p:nvSpPr>
          <p:cNvPr id="248847" name="Text Box 15"/>
          <p:cNvSpPr txBox="1">
            <a:spLocks noChangeArrowheads="1"/>
          </p:cNvSpPr>
          <p:nvPr/>
        </p:nvSpPr>
        <p:spPr bwMode="auto">
          <a:xfrm>
            <a:off x="2624138" y="2165350"/>
            <a:ext cx="342900" cy="342900"/>
          </a:xfrm>
          <a:prstGeom prst="rect">
            <a:avLst/>
          </a:prstGeom>
          <a:noFill/>
          <a:ln w="9525" algn="ctr">
            <a:noFill/>
            <a:miter lim="800000"/>
            <a:headEnd/>
            <a:tailEnd/>
          </a:ln>
          <a:effectLst/>
        </p:spPr>
        <p:txBody>
          <a:bodyPr lIns="18000" tIns="10800" rIns="18000" bIns="10800"/>
          <a:lstStyle/>
          <a:p>
            <a:r>
              <a:rPr lang="ru-RU" sz="1400"/>
              <a:t>1</a:t>
            </a:r>
            <a:endParaRPr lang="ru-RU"/>
          </a:p>
        </p:txBody>
      </p:sp>
      <p:sp>
        <p:nvSpPr>
          <p:cNvPr id="248848" name="Text Box 16"/>
          <p:cNvSpPr txBox="1">
            <a:spLocks noChangeArrowheads="1"/>
          </p:cNvSpPr>
          <p:nvPr/>
        </p:nvSpPr>
        <p:spPr bwMode="auto">
          <a:xfrm>
            <a:off x="3538538" y="1822450"/>
            <a:ext cx="342900" cy="342900"/>
          </a:xfrm>
          <a:prstGeom prst="rect">
            <a:avLst/>
          </a:prstGeom>
          <a:noFill/>
          <a:ln w="9525" algn="ctr">
            <a:noFill/>
            <a:miter lim="800000"/>
            <a:headEnd/>
            <a:tailEnd/>
          </a:ln>
          <a:effectLst/>
        </p:spPr>
        <p:txBody>
          <a:bodyPr lIns="18000" tIns="10800" rIns="18000" bIns="10800"/>
          <a:lstStyle/>
          <a:p>
            <a:r>
              <a:rPr lang="ru-RU" sz="1400"/>
              <a:t>3</a:t>
            </a:r>
            <a:endParaRPr lang="ru-RU"/>
          </a:p>
        </p:txBody>
      </p:sp>
      <p:sp>
        <p:nvSpPr>
          <p:cNvPr id="248849" name="Text Box 17"/>
          <p:cNvSpPr txBox="1">
            <a:spLocks noChangeArrowheads="1"/>
          </p:cNvSpPr>
          <p:nvPr/>
        </p:nvSpPr>
        <p:spPr bwMode="auto">
          <a:xfrm>
            <a:off x="4110038" y="1593850"/>
            <a:ext cx="342900" cy="342900"/>
          </a:xfrm>
          <a:prstGeom prst="rect">
            <a:avLst/>
          </a:prstGeom>
          <a:noFill/>
          <a:ln w="9525" algn="ctr">
            <a:noFill/>
            <a:miter lim="800000"/>
            <a:headEnd/>
            <a:tailEnd/>
          </a:ln>
          <a:effectLst/>
        </p:spPr>
        <p:txBody>
          <a:bodyPr lIns="18000" tIns="10800" rIns="18000" bIns="10800"/>
          <a:lstStyle/>
          <a:p>
            <a:r>
              <a:rPr lang="ru-RU" sz="1400"/>
              <a:t>4</a:t>
            </a:r>
            <a:endParaRPr lang="ru-RU"/>
          </a:p>
        </p:txBody>
      </p:sp>
      <p:sp>
        <p:nvSpPr>
          <p:cNvPr id="248850" name="Text Box 18"/>
          <p:cNvSpPr txBox="1">
            <a:spLocks noChangeArrowheads="1"/>
          </p:cNvSpPr>
          <p:nvPr/>
        </p:nvSpPr>
        <p:spPr bwMode="auto">
          <a:xfrm>
            <a:off x="2967038" y="2051050"/>
            <a:ext cx="342900" cy="342900"/>
          </a:xfrm>
          <a:prstGeom prst="rect">
            <a:avLst/>
          </a:prstGeom>
          <a:noFill/>
          <a:ln w="9525" algn="ctr">
            <a:noFill/>
            <a:miter lim="800000"/>
            <a:headEnd/>
            <a:tailEnd/>
          </a:ln>
          <a:effectLst/>
        </p:spPr>
        <p:txBody>
          <a:bodyPr lIns="18000" tIns="10800" rIns="18000" bIns="10800"/>
          <a:lstStyle/>
          <a:p>
            <a:r>
              <a:rPr lang="ru-RU" sz="1400"/>
              <a:t>2</a:t>
            </a:r>
            <a:endParaRPr lang="ru-RU"/>
          </a:p>
        </p:txBody>
      </p:sp>
      <p:sp>
        <p:nvSpPr>
          <p:cNvPr id="248851" name="Freeform 19"/>
          <p:cNvSpPr>
            <a:spLocks/>
          </p:cNvSpPr>
          <p:nvPr/>
        </p:nvSpPr>
        <p:spPr bwMode="auto">
          <a:xfrm>
            <a:off x="2852738" y="1479550"/>
            <a:ext cx="685800" cy="1943100"/>
          </a:xfrm>
          <a:custGeom>
            <a:avLst/>
            <a:gdLst/>
            <a:ahLst/>
            <a:cxnLst>
              <a:cxn ang="0">
                <a:pos x="720" y="0"/>
              </a:cxn>
              <a:cxn ang="0">
                <a:pos x="180" y="720"/>
              </a:cxn>
              <a:cxn ang="0">
                <a:pos x="0" y="1260"/>
              </a:cxn>
              <a:cxn ang="0">
                <a:pos x="180" y="2160"/>
              </a:cxn>
              <a:cxn ang="0">
                <a:pos x="1080" y="3060"/>
              </a:cxn>
            </a:cxnLst>
            <a:rect l="0" t="0" r="r" b="b"/>
            <a:pathLst>
              <a:path w="1080" h="3060">
                <a:moveTo>
                  <a:pt x="720" y="0"/>
                </a:moveTo>
                <a:cubicBezTo>
                  <a:pt x="510" y="255"/>
                  <a:pt x="300" y="510"/>
                  <a:pt x="180" y="720"/>
                </a:cubicBezTo>
                <a:cubicBezTo>
                  <a:pt x="60" y="930"/>
                  <a:pt x="0" y="1020"/>
                  <a:pt x="0" y="1260"/>
                </a:cubicBezTo>
                <a:cubicBezTo>
                  <a:pt x="0" y="1500"/>
                  <a:pt x="0" y="1860"/>
                  <a:pt x="180" y="2160"/>
                </a:cubicBezTo>
                <a:cubicBezTo>
                  <a:pt x="360" y="2460"/>
                  <a:pt x="930" y="2910"/>
                  <a:pt x="1080" y="30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8852" name="Freeform 20"/>
          <p:cNvSpPr>
            <a:spLocks/>
          </p:cNvSpPr>
          <p:nvPr/>
        </p:nvSpPr>
        <p:spPr bwMode="auto">
          <a:xfrm>
            <a:off x="3309938" y="1365250"/>
            <a:ext cx="685800" cy="1943100"/>
          </a:xfrm>
          <a:custGeom>
            <a:avLst/>
            <a:gdLst/>
            <a:ahLst/>
            <a:cxnLst>
              <a:cxn ang="0">
                <a:pos x="720" y="0"/>
              </a:cxn>
              <a:cxn ang="0">
                <a:pos x="180" y="720"/>
              </a:cxn>
              <a:cxn ang="0">
                <a:pos x="0" y="1260"/>
              </a:cxn>
              <a:cxn ang="0">
                <a:pos x="180" y="2160"/>
              </a:cxn>
              <a:cxn ang="0">
                <a:pos x="1080" y="3060"/>
              </a:cxn>
            </a:cxnLst>
            <a:rect l="0" t="0" r="r" b="b"/>
            <a:pathLst>
              <a:path w="1080" h="3060">
                <a:moveTo>
                  <a:pt x="720" y="0"/>
                </a:moveTo>
                <a:cubicBezTo>
                  <a:pt x="510" y="255"/>
                  <a:pt x="300" y="510"/>
                  <a:pt x="180" y="720"/>
                </a:cubicBezTo>
                <a:cubicBezTo>
                  <a:pt x="60" y="930"/>
                  <a:pt x="0" y="1020"/>
                  <a:pt x="0" y="1260"/>
                </a:cubicBezTo>
                <a:cubicBezTo>
                  <a:pt x="0" y="1500"/>
                  <a:pt x="0" y="1860"/>
                  <a:pt x="180" y="2160"/>
                </a:cubicBezTo>
                <a:cubicBezTo>
                  <a:pt x="360" y="2460"/>
                  <a:pt x="930" y="2910"/>
                  <a:pt x="1080" y="30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8853" name="Freeform 21"/>
          <p:cNvSpPr>
            <a:spLocks/>
          </p:cNvSpPr>
          <p:nvPr/>
        </p:nvSpPr>
        <p:spPr bwMode="auto">
          <a:xfrm>
            <a:off x="3881438" y="1022350"/>
            <a:ext cx="685800" cy="1943100"/>
          </a:xfrm>
          <a:custGeom>
            <a:avLst/>
            <a:gdLst/>
            <a:ahLst/>
            <a:cxnLst>
              <a:cxn ang="0">
                <a:pos x="720" y="0"/>
              </a:cxn>
              <a:cxn ang="0">
                <a:pos x="180" y="720"/>
              </a:cxn>
              <a:cxn ang="0">
                <a:pos x="0" y="1260"/>
              </a:cxn>
              <a:cxn ang="0">
                <a:pos x="180" y="2160"/>
              </a:cxn>
              <a:cxn ang="0">
                <a:pos x="1080" y="3060"/>
              </a:cxn>
            </a:cxnLst>
            <a:rect l="0" t="0" r="r" b="b"/>
            <a:pathLst>
              <a:path w="1080" h="3060">
                <a:moveTo>
                  <a:pt x="720" y="0"/>
                </a:moveTo>
                <a:cubicBezTo>
                  <a:pt x="510" y="255"/>
                  <a:pt x="300" y="510"/>
                  <a:pt x="180" y="720"/>
                </a:cubicBezTo>
                <a:cubicBezTo>
                  <a:pt x="60" y="930"/>
                  <a:pt x="0" y="1020"/>
                  <a:pt x="0" y="1260"/>
                </a:cubicBezTo>
                <a:cubicBezTo>
                  <a:pt x="0" y="1500"/>
                  <a:pt x="0" y="1860"/>
                  <a:pt x="180" y="2160"/>
                </a:cubicBezTo>
                <a:cubicBezTo>
                  <a:pt x="360" y="2460"/>
                  <a:pt x="930" y="2910"/>
                  <a:pt x="1080" y="30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8854" name="Freeform 22"/>
          <p:cNvSpPr>
            <a:spLocks/>
          </p:cNvSpPr>
          <p:nvPr/>
        </p:nvSpPr>
        <p:spPr bwMode="auto">
          <a:xfrm>
            <a:off x="4452938" y="908050"/>
            <a:ext cx="685800" cy="1943100"/>
          </a:xfrm>
          <a:custGeom>
            <a:avLst/>
            <a:gdLst/>
            <a:ahLst/>
            <a:cxnLst>
              <a:cxn ang="0">
                <a:pos x="720" y="0"/>
              </a:cxn>
              <a:cxn ang="0">
                <a:pos x="180" y="720"/>
              </a:cxn>
              <a:cxn ang="0">
                <a:pos x="0" y="1260"/>
              </a:cxn>
              <a:cxn ang="0">
                <a:pos x="180" y="2160"/>
              </a:cxn>
              <a:cxn ang="0">
                <a:pos x="1080" y="3060"/>
              </a:cxn>
            </a:cxnLst>
            <a:rect l="0" t="0" r="r" b="b"/>
            <a:pathLst>
              <a:path w="1080" h="3060">
                <a:moveTo>
                  <a:pt x="720" y="0"/>
                </a:moveTo>
                <a:cubicBezTo>
                  <a:pt x="510" y="255"/>
                  <a:pt x="300" y="510"/>
                  <a:pt x="180" y="720"/>
                </a:cubicBezTo>
                <a:cubicBezTo>
                  <a:pt x="60" y="930"/>
                  <a:pt x="0" y="1020"/>
                  <a:pt x="0" y="1260"/>
                </a:cubicBezTo>
                <a:cubicBezTo>
                  <a:pt x="0" y="1500"/>
                  <a:pt x="0" y="1860"/>
                  <a:pt x="180" y="2160"/>
                </a:cubicBezTo>
                <a:cubicBezTo>
                  <a:pt x="360" y="2460"/>
                  <a:pt x="930" y="2910"/>
                  <a:pt x="1080" y="30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8855" name="Text Box 23"/>
          <p:cNvSpPr txBox="1">
            <a:spLocks noChangeArrowheads="1"/>
          </p:cNvSpPr>
          <p:nvPr/>
        </p:nvSpPr>
        <p:spPr bwMode="auto">
          <a:xfrm>
            <a:off x="2051050" y="4222750"/>
            <a:ext cx="6265863" cy="68580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Изопрофитные кривые и график функции реакции фирмы 2</a:t>
            </a:r>
          </a:p>
          <a:p>
            <a:r>
              <a:rPr lang="ru-RU" sz="1400">
                <a:solidFill>
                  <a:srgbClr val="3366CC"/>
                </a:solidFill>
                <a:latin typeface="Arial" charset="0"/>
              </a:rPr>
              <a:t>в модели Бертрана</a:t>
            </a:r>
            <a:endParaRPr lang="ru-RU">
              <a:solidFill>
                <a:srgbClr val="3366CC"/>
              </a:solidFill>
              <a:latin typeface="Arial" charset="0"/>
            </a:endParaRPr>
          </a:p>
        </p:txBody>
      </p:sp>
      <p:sp>
        <p:nvSpPr>
          <p:cNvPr id="248856" name="Text Box 24"/>
          <p:cNvSpPr txBox="1">
            <a:spLocks noChangeArrowheads="1"/>
          </p:cNvSpPr>
          <p:nvPr/>
        </p:nvSpPr>
        <p:spPr bwMode="auto">
          <a:xfrm>
            <a:off x="2395538" y="3765550"/>
            <a:ext cx="342900" cy="342900"/>
          </a:xfrm>
          <a:prstGeom prst="rect">
            <a:avLst/>
          </a:prstGeom>
          <a:noFill/>
          <a:ln w="9525" algn="ctr">
            <a:noFill/>
            <a:miter lim="800000"/>
            <a:headEnd/>
            <a:tailEnd/>
          </a:ln>
          <a:effectLst/>
        </p:spPr>
        <p:txBody>
          <a:bodyPr lIns="18000" tIns="10800" rIns="18000" bIns="10800"/>
          <a:lstStyle/>
          <a:p>
            <a:r>
              <a:rPr lang="ru-RU" sz="1400"/>
              <a:t>0</a:t>
            </a:r>
            <a:endParaRPr lang="ru-RU"/>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7810" name="Group 2"/>
          <p:cNvGrpSpPr>
            <a:grpSpLocks/>
          </p:cNvGrpSpPr>
          <p:nvPr/>
        </p:nvGrpSpPr>
        <p:grpSpPr bwMode="auto">
          <a:xfrm>
            <a:off x="1835150" y="404813"/>
            <a:ext cx="5029200" cy="3784600"/>
            <a:chOff x="2241" y="1296"/>
            <a:chExt cx="7920" cy="5958"/>
          </a:xfrm>
        </p:grpSpPr>
        <p:sp>
          <p:nvSpPr>
            <p:cNvPr id="247811" name="Line 3"/>
            <p:cNvSpPr>
              <a:spLocks noChangeShapeType="1"/>
            </p:cNvSpPr>
            <p:nvPr/>
          </p:nvSpPr>
          <p:spPr bwMode="auto">
            <a:xfrm flipH="1" flipV="1">
              <a:off x="2781" y="1296"/>
              <a:ext cx="0" cy="432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47812" name="Line 4"/>
            <p:cNvSpPr>
              <a:spLocks noChangeShapeType="1"/>
            </p:cNvSpPr>
            <p:nvPr/>
          </p:nvSpPr>
          <p:spPr bwMode="auto">
            <a:xfrm>
              <a:off x="2781" y="5616"/>
              <a:ext cx="684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47813" name="Line 5"/>
            <p:cNvSpPr>
              <a:spLocks noChangeShapeType="1"/>
            </p:cNvSpPr>
            <p:nvPr/>
          </p:nvSpPr>
          <p:spPr bwMode="auto">
            <a:xfrm flipV="1">
              <a:off x="2778" y="2016"/>
              <a:ext cx="5580" cy="1440"/>
            </a:xfrm>
            <a:prstGeom prst="line">
              <a:avLst/>
            </a:prstGeom>
            <a:noFill/>
            <a:ln w="19050">
              <a:solidFill>
                <a:srgbClr val="000000"/>
              </a:solidFill>
              <a:round/>
              <a:headEnd/>
              <a:tailEnd/>
            </a:ln>
            <a:effectLst/>
          </p:spPr>
          <p:txBody>
            <a:bodyPr lIns="18000" tIns="10800" rIns="18000" bIns="10800"/>
            <a:lstStyle/>
            <a:p>
              <a:endParaRPr lang="ru-RU"/>
            </a:p>
          </p:txBody>
        </p:sp>
        <p:sp>
          <p:nvSpPr>
            <p:cNvPr id="247814" name="Line 6"/>
            <p:cNvSpPr>
              <a:spLocks noChangeShapeType="1"/>
            </p:cNvSpPr>
            <p:nvPr/>
          </p:nvSpPr>
          <p:spPr bwMode="auto">
            <a:xfrm flipV="1">
              <a:off x="4401" y="1476"/>
              <a:ext cx="2700" cy="4140"/>
            </a:xfrm>
            <a:prstGeom prst="line">
              <a:avLst/>
            </a:prstGeom>
            <a:noFill/>
            <a:ln w="19050">
              <a:solidFill>
                <a:srgbClr val="000000"/>
              </a:solidFill>
              <a:round/>
              <a:headEnd/>
              <a:tailEnd/>
            </a:ln>
            <a:effectLst/>
          </p:spPr>
          <p:txBody>
            <a:bodyPr lIns="18000" tIns="10800" rIns="18000" bIns="10800"/>
            <a:lstStyle/>
            <a:p>
              <a:endParaRPr lang="ru-RU"/>
            </a:p>
          </p:txBody>
        </p:sp>
        <p:sp>
          <p:nvSpPr>
            <p:cNvPr id="247815" name="Line 7"/>
            <p:cNvSpPr>
              <a:spLocks noChangeShapeType="1"/>
            </p:cNvSpPr>
            <p:nvPr/>
          </p:nvSpPr>
          <p:spPr bwMode="auto">
            <a:xfrm flipH="1">
              <a:off x="2778" y="2556"/>
              <a:ext cx="3600" cy="0"/>
            </a:xfrm>
            <a:prstGeom prst="line">
              <a:avLst/>
            </a:prstGeom>
            <a:noFill/>
            <a:ln w="12700">
              <a:solidFill>
                <a:srgbClr val="000000"/>
              </a:solidFill>
              <a:prstDash val="dash"/>
              <a:round/>
              <a:headEnd/>
              <a:tailEnd/>
            </a:ln>
            <a:effectLst/>
          </p:spPr>
          <p:txBody>
            <a:bodyPr lIns="18000" tIns="10800" rIns="18000" bIns="10800"/>
            <a:lstStyle/>
            <a:p>
              <a:endParaRPr lang="ru-RU"/>
            </a:p>
          </p:txBody>
        </p:sp>
        <p:sp>
          <p:nvSpPr>
            <p:cNvPr id="247816" name="Line 8"/>
            <p:cNvSpPr>
              <a:spLocks noChangeShapeType="1"/>
            </p:cNvSpPr>
            <p:nvPr/>
          </p:nvSpPr>
          <p:spPr bwMode="auto">
            <a:xfrm>
              <a:off x="6381" y="2556"/>
              <a:ext cx="0" cy="3060"/>
            </a:xfrm>
            <a:prstGeom prst="line">
              <a:avLst/>
            </a:prstGeom>
            <a:noFill/>
            <a:ln w="12700">
              <a:solidFill>
                <a:srgbClr val="000000"/>
              </a:solidFill>
              <a:prstDash val="dash"/>
              <a:round/>
              <a:headEnd/>
              <a:tailEnd/>
            </a:ln>
            <a:effectLst/>
          </p:spPr>
          <p:txBody>
            <a:bodyPr lIns="18000" tIns="10800" rIns="18000" bIns="10800"/>
            <a:lstStyle/>
            <a:p>
              <a:endParaRPr lang="ru-RU"/>
            </a:p>
          </p:txBody>
        </p:sp>
        <p:sp>
          <p:nvSpPr>
            <p:cNvPr id="247817" name="Text Box 9"/>
            <p:cNvSpPr txBox="1">
              <a:spLocks noChangeArrowheads="1"/>
            </p:cNvSpPr>
            <p:nvPr/>
          </p:nvSpPr>
          <p:spPr bwMode="auto">
            <a:xfrm>
              <a:off x="2241" y="1296"/>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2</a:t>
              </a:r>
              <a:endParaRPr lang="ru-RU"/>
            </a:p>
          </p:txBody>
        </p:sp>
        <p:sp>
          <p:nvSpPr>
            <p:cNvPr id="247818" name="Text Box 10"/>
            <p:cNvSpPr txBox="1">
              <a:spLocks noChangeArrowheads="1"/>
            </p:cNvSpPr>
            <p:nvPr/>
          </p:nvSpPr>
          <p:spPr bwMode="auto">
            <a:xfrm>
              <a:off x="9081" y="5616"/>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endParaRPr lang="ru-RU"/>
            </a:p>
          </p:txBody>
        </p:sp>
        <p:sp>
          <p:nvSpPr>
            <p:cNvPr id="247819" name="Text Box 11"/>
            <p:cNvSpPr txBox="1">
              <a:spLocks noChangeArrowheads="1"/>
            </p:cNvSpPr>
            <p:nvPr/>
          </p:nvSpPr>
          <p:spPr bwMode="auto">
            <a:xfrm>
              <a:off x="5301" y="1476"/>
              <a:ext cx="126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r>
                <a:rPr lang="ru-RU" sz="1400"/>
                <a:t>=</a:t>
              </a:r>
              <a:r>
                <a:rPr lang="en-US" sz="1400"/>
                <a:t>f(Pº</a:t>
              </a:r>
              <a:r>
                <a:rPr lang="en-US" sz="1400" baseline="-25000"/>
                <a:t>2</a:t>
              </a:r>
              <a:r>
                <a:rPr lang="en-US" sz="1400"/>
                <a:t>)</a:t>
              </a:r>
              <a:endParaRPr lang="ru-RU"/>
            </a:p>
          </p:txBody>
        </p:sp>
        <p:sp>
          <p:nvSpPr>
            <p:cNvPr id="247820" name="Text Box 12"/>
            <p:cNvSpPr txBox="1">
              <a:spLocks noChangeArrowheads="1"/>
            </p:cNvSpPr>
            <p:nvPr/>
          </p:nvSpPr>
          <p:spPr bwMode="auto">
            <a:xfrm>
              <a:off x="7101" y="2376"/>
              <a:ext cx="1260" cy="540"/>
            </a:xfrm>
            <a:prstGeom prst="rect">
              <a:avLst/>
            </a:prstGeom>
            <a:noFill/>
            <a:ln w="9525" algn="ctr">
              <a:noFill/>
              <a:miter lim="800000"/>
              <a:headEnd/>
              <a:tailEnd/>
            </a:ln>
            <a:effectLst/>
          </p:spPr>
          <p:txBody>
            <a:bodyPr lIns="18000" tIns="10800" rIns="18000" bIns="10800"/>
            <a:lstStyle/>
            <a:p>
              <a:r>
                <a:rPr lang="ru-RU" sz="1400"/>
                <a:t>Р</a:t>
              </a:r>
              <a:r>
                <a:rPr lang="en-US" sz="1400" baseline="-25000"/>
                <a:t>2</a:t>
              </a:r>
              <a:r>
                <a:rPr lang="ru-RU" sz="1400"/>
                <a:t>=</a:t>
              </a:r>
              <a:r>
                <a:rPr lang="en-US" sz="1400"/>
                <a:t>f(Pº</a:t>
              </a:r>
              <a:r>
                <a:rPr lang="en-US" sz="1400" baseline="-25000"/>
                <a:t>1</a:t>
              </a:r>
              <a:r>
                <a:rPr lang="en-US" sz="1400"/>
                <a:t>)</a:t>
              </a:r>
              <a:endParaRPr lang="ru-RU"/>
            </a:p>
          </p:txBody>
        </p:sp>
        <p:sp>
          <p:nvSpPr>
            <p:cNvPr id="247821" name="Text Box 13"/>
            <p:cNvSpPr txBox="1">
              <a:spLocks noChangeArrowheads="1"/>
            </p:cNvSpPr>
            <p:nvPr/>
          </p:nvSpPr>
          <p:spPr bwMode="auto">
            <a:xfrm>
              <a:off x="6381" y="5616"/>
              <a:ext cx="540" cy="540"/>
            </a:xfrm>
            <a:prstGeom prst="rect">
              <a:avLst/>
            </a:prstGeom>
            <a:noFill/>
            <a:ln w="9525" algn="ctr">
              <a:noFill/>
              <a:miter lim="800000"/>
              <a:headEnd/>
              <a:tailEnd/>
            </a:ln>
            <a:effectLst/>
          </p:spPr>
          <p:txBody>
            <a:bodyPr lIns="18000" tIns="10800" rIns="18000" bIns="10800"/>
            <a:lstStyle/>
            <a:p>
              <a:r>
                <a:rPr lang="ru-RU" sz="1400"/>
                <a:t>Р</a:t>
              </a:r>
              <a:r>
                <a:rPr lang="en-US" sz="1400" baseline="30000"/>
                <a:t>0</a:t>
              </a:r>
              <a:r>
                <a:rPr lang="ru-RU" sz="1400" baseline="-25000"/>
                <a:t>1</a:t>
              </a:r>
              <a:endParaRPr lang="ru-RU"/>
            </a:p>
          </p:txBody>
        </p:sp>
        <p:sp>
          <p:nvSpPr>
            <p:cNvPr id="247822" name="Text Box 14"/>
            <p:cNvSpPr txBox="1">
              <a:spLocks noChangeArrowheads="1"/>
            </p:cNvSpPr>
            <p:nvPr/>
          </p:nvSpPr>
          <p:spPr bwMode="auto">
            <a:xfrm>
              <a:off x="2241" y="2376"/>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30000"/>
                <a:t>0</a:t>
              </a:r>
              <a:r>
                <a:rPr lang="en-US" sz="1400" baseline="-25000"/>
                <a:t>2</a:t>
              </a:r>
              <a:endParaRPr lang="ru-RU"/>
            </a:p>
          </p:txBody>
        </p:sp>
        <p:sp>
          <p:nvSpPr>
            <p:cNvPr id="247823" name="Line 15"/>
            <p:cNvSpPr>
              <a:spLocks noChangeShapeType="1"/>
            </p:cNvSpPr>
            <p:nvPr/>
          </p:nvSpPr>
          <p:spPr bwMode="auto">
            <a:xfrm flipV="1">
              <a:off x="2778" y="1656"/>
              <a:ext cx="4680" cy="3960"/>
            </a:xfrm>
            <a:prstGeom prst="line">
              <a:avLst/>
            </a:prstGeom>
            <a:noFill/>
            <a:ln w="6350">
              <a:solidFill>
                <a:srgbClr val="000000"/>
              </a:solidFill>
              <a:prstDash val="lgDashDot"/>
              <a:round/>
              <a:headEnd/>
              <a:tailEnd/>
            </a:ln>
            <a:effectLst/>
          </p:spPr>
          <p:txBody>
            <a:bodyPr lIns="18000" tIns="10800" rIns="18000" bIns="10800"/>
            <a:lstStyle/>
            <a:p>
              <a:endParaRPr lang="ru-RU"/>
            </a:p>
          </p:txBody>
        </p:sp>
        <p:sp>
          <p:nvSpPr>
            <p:cNvPr id="247824" name="Freeform 16"/>
            <p:cNvSpPr>
              <a:spLocks/>
            </p:cNvSpPr>
            <p:nvPr/>
          </p:nvSpPr>
          <p:spPr bwMode="auto">
            <a:xfrm>
              <a:off x="3217" y="5237"/>
              <a:ext cx="168" cy="355"/>
            </a:xfrm>
            <a:custGeom>
              <a:avLst/>
              <a:gdLst/>
              <a:ahLst/>
              <a:cxnLst>
                <a:cxn ang="0">
                  <a:pos x="0" y="0"/>
                </a:cxn>
                <a:cxn ang="0">
                  <a:pos x="131" y="168"/>
                </a:cxn>
                <a:cxn ang="0">
                  <a:pos x="168" y="355"/>
                </a:cxn>
              </a:cxnLst>
              <a:rect l="0" t="0" r="r" b="b"/>
              <a:pathLst>
                <a:path w="168" h="355">
                  <a:moveTo>
                    <a:pt x="0" y="0"/>
                  </a:moveTo>
                  <a:cubicBezTo>
                    <a:pt x="22" y="28"/>
                    <a:pt x="103" y="109"/>
                    <a:pt x="131" y="168"/>
                  </a:cubicBezTo>
                  <a:cubicBezTo>
                    <a:pt x="159" y="227"/>
                    <a:pt x="160" y="316"/>
                    <a:pt x="168" y="355"/>
                  </a:cubicBezTo>
                </a:path>
              </a:pathLst>
            </a:custGeom>
            <a:noFill/>
            <a:ln w="9525" cap="flat" cmpd="sng">
              <a:solidFill>
                <a:srgbClr val="000000"/>
              </a:solidFill>
              <a:prstDash val="solid"/>
              <a:round/>
              <a:headEnd/>
              <a:tailEnd/>
            </a:ln>
            <a:effectLst/>
          </p:spPr>
          <p:txBody>
            <a:bodyPr lIns="18000" tIns="10800" rIns="18000" bIns="10800"/>
            <a:lstStyle/>
            <a:p>
              <a:endParaRPr lang="ru-RU"/>
            </a:p>
          </p:txBody>
        </p:sp>
        <p:sp>
          <p:nvSpPr>
            <p:cNvPr id="247825" name="Text Box 17"/>
            <p:cNvSpPr txBox="1">
              <a:spLocks noChangeArrowheads="1"/>
            </p:cNvSpPr>
            <p:nvPr/>
          </p:nvSpPr>
          <p:spPr bwMode="auto">
            <a:xfrm>
              <a:off x="3501" y="5076"/>
              <a:ext cx="540" cy="540"/>
            </a:xfrm>
            <a:prstGeom prst="rect">
              <a:avLst/>
            </a:prstGeom>
            <a:noFill/>
            <a:ln w="9525" algn="ctr">
              <a:noFill/>
              <a:miter lim="800000"/>
              <a:headEnd/>
              <a:tailEnd/>
            </a:ln>
            <a:effectLst/>
          </p:spPr>
          <p:txBody>
            <a:bodyPr lIns="18000" tIns="10800" rIns="18000" bIns="10800"/>
            <a:lstStyle/>
            <a:p>
              <a:r>
                <a:rPr lang="en-US" sz="1400"/>
                <a:t>45º</a:t>
              </a:r>
              <a:endParaRPr lang="ru-RU"/>
            </a:p>
          </p:txBody>
        </p:sp>
        <p:sp>
          <p:nvSpPr>
            <p:cNvPr id="247826" name="Freeform 18"/>
            <p:cNvSpPr>
              <a:spLocks/>
            </p:cNvSpPr>
            <p:nvPr/>
          </p:nvSpPr>
          <p:spPr bwMode="auto">
            <a:xfrm>
              <a:off x="4750" y="2916"/>
              <a:ext cx="12" cy="2153"/>
            </a:xfrm>
            <a:custGeom>
              <a:avLst/>
              <a:gdLst/>
              <a:ahLst/>
              <a:cxnLst>
                <a:cxn ang="0">
                  <a:pos x="0" y="2153"/>
                </a:cxn>
                <a:cxn ang="0">
                  <a:pos x="12" y="0"/>
                </a:cxn>
              </a:cxnLst>
              <a:rect l="0" t="0" r="r" b="b"/>
              <a:pathLst>
                <a:path w="12" h="2153">
                  <a:moveTo>
                    <a:pt x="0" y="2153"/>
                  </a:moveTo>
                  <a:lnTo>
                    <a:pt x="12" y="0"/>
                  </a:lnTo>
                </a:path>
              </a:pathLst>
            </a:custGeom>
            <a:noFill/>
            <a:ln w="6350" cap="rnd" cmpd="sng">
              <a:solidFill>
                <a:srgbClr val="000000"/>
              </a:solidFill>
              <a:prstDash val="sysDot"/>
              <a:round/>
              <a:headEnd type="none" w="med" len="med"/>
              <a:tailEnd type="triangle" w="med" len="med"/>
            </a:ln>
            <a:effectLst/>
          </p:spPr>
          <p:txBody>
            <a:bodyPr lIns="18000" tIns="10800" rIns="18000" bIns="10800"/>
            <a:lstStyle/>
            <a:p>
              <a:endParaRPr lang="ru-RU"/>
            </a:p>
          </p:txBody>
        </p:sp>
        <p:sp>
          <p:nvSpPr>
            <p:cNvPr id="247827" name="Freeform 19"/>
            <p:cNvSpPr>
              <a:spLocks/>
            </p:cNvSpPr>
            <p:nvPr/>
          </p:nvSpPr>
          <p:spPr bwMode="auto">
            <a:xfrm>
              <a:off x="4788" y="2917"/>
              <a:ext cx="1413" cy="20"/>
            </a:xfrm>
            <a:custGeom>
              <a:avLst/>
              <a:gdLst/>
              <a:ahLst/>
              <a:cxnLst>
                <a:cxn ang="0">
                  <a:pos x="0" y="20"/>
                </a:cxn>
                <a:cxn ang="0">
                  <a:pos x="1413" y="0"/>
                </a:cxn>
              </a:cxnLst>
              <a:rect l="0" t="0" r="r" b="b"/>
              <a:pathLst>
                <a:path w="1413" h="20">
                  <a:moveTo>
                    <a:pt x="0" y="20"/>
                  </a:moveTo>
                  <a:lnTo>
                    <a:pt x="1413" y="0"/>
                  </a:lnTo>
                </a:path>
              </a:pathLst>
            </a:custGeom>
            <a:noFill/>
            <a:ln w="6350" cap="rnd" cmpd="sng">
              <a:solidFill>
                <a:srgbClr val="000000"/>
              </a:solidFill>
              <a:prstDash val="sysDot"/>
              <a:round/>
              <a:headEnd type="none" w="med" len="med"/>
              <a:tailEnd type="triangle" w="med" len="med"/>
            </a:ln>
            <a:effectLst/>
          </p:spPr>
          <p:txBody>
            <a:bodyPr lIns="18000" tIns="10800" rIns="18000" bIns="10800"/>
            <a:lstStyle/>
            <a:p>
              <a:endParaRPr lang="ru-RU"/>
            </a:p>
          </p:txBody>
        </p:sp>
        <p:sp>
          <p:nvSpPr>
            <p:cNvPr id="247828" name="Line 20"/>
            <p:cNvSpPr>
              <a:spLocks noChangeShapeType="1"/>
            </p:cNvSpPr>
            <p:nvPr/>
          </p:nvSpPr>
          <p:spPr bwMode="auto">
            <a:xfrm flipV="1">
              <a:off x="6201" y="2556"/>
              <a:ext cx="0" cy="360"/>
            </a:xfrm>
            <a:prstGeom prst="line">
              <a:avLst/>
            </a:prstGeom>
            <a:noFill/>
            <a:ln w="6350" cap="rnd">
              <a:solidFill>
                <a:srgbClr val="000000"/>
              </a:solidFill>
              <a:prstDash val="sysDot"/>
              <a:round/>
              <a:headEnd/>
              <a:tailEnd type="triangle" w="med" len="med"/>
            </a:ln>
            <a:effectLst/>
          </p:spPr>
          <p:txBody>
            <a:bodyPr lIns="18000" tIns="10800" rIns="18000" bIns="10800"/>
            <a:lstStyle/>
            <a:p>
              <a:endParaRPr lang="ru-RU"/>
            </a:p>
          </p:txBody>
        </p:sp>
        <p:sp>
          <p:nvSpPr>
            <p:cNvPr id="247829" name="Line 21"/>
            <p:cNvSpPr>
              <a:spLocks noChangeShapeType="1"/>
            </p:cNvSpPr>
            <p:nvPr/>
          </p:nvSpPr>
          <p:spPr bwMode="auto">
            <a:xfrm>
              <a:off x="4761" y="5076"/>
              <a:ext cx="0" cy="54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7830" name="Line 22"/>
            <p:cNvSpPr>
              <a:spLocks noChangeShapeType="1"/>
            </p:cNvSpPr>
            <p:nvPr/>
          </p:nvSpPr>
          <p:spPr bwMode="auto">
            <a:xfrm flipH="1">
              <a:off x="2778" y="2916"/>
              <a:ext cx="198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7831" name="Line 23"/>
            <p:cNvSpPr>
              <a:spLocks noChangeShapeType="1"/>
            </p:cNvSpPr>
            <p:nvPr/>
          </p:nvSpPr>
          <p:spPr bwMode="auto">
            <a:xfrm>
              <a:off x="6201" y="2916"/>
              <a:ext cx="0" cy="27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47832" name="Text Box 24"/>
            <p:cNvSpPr txBox="1">
              <a:spLocks noChangeArrowheads="1"/>
            </p:cNvSpPr>
            <p:nvPr/>
          </p:nvSpPr>
          <p:spPr bwMode="auto">
            <a:xfrm>
              <a:off x="2241" y="6714"/>
              <a:ext cx="7920" cy="5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Равновесие Бертрана</a:t>
              </a:r>
            </a:p>
            <a:p>
              <a:endParaRPr lang="ru-RU"/>
            </a:p>
          </p:txBody>
        </p:sp>
        <p:sp>
          <p:nvSpPr>
            <p:cNvPr id="247833" name="Text Box 25"/>
            <p:cNvSpPr txBox="1">
              <a:spLocks noChangeArrowheads="1"/>
            </p:cNvSpPr>
            <p:nvPr/>
          </p:nvSpPr>
          <p:spPr bwMode="auto">
            <a:xfrm>
              <a:off x="2241" y="2934"/>
              <a:ext cx="540" cy="540"/>
            </a:xfrm>
            <a:prstGeom prst="rect">
              <a:avLst/>
            </a:prstGeom>
            <a:noFill/>
            <a:ln w="9525" algn="ctr">
              <a:noFill/>
              <a:miter lim="800000"/>
              <a:headEnd/>
              <a:tailEnd/>
            </a:ln>
            <a:effectLst/>
          </p:spPr>
          <p:txBody>
            <a:bodyPr lIns="18000" tIns="10800" rIns="18000" bIns="10800"/>
            <a:lstStyle/>
            <a:p>
              <a:r>
                <a:rPr lang="ru-RU" sz="1400"/>
                <a:t>Р</a:t>
              </a:r>
              <a:r>
                <a:rPr lang="en-US" sz="1400"/>
                <a:t>'</a:t>
              </a:r>
              <a:r>
                <a:rPr lang="en-US" sz="1400" baseline="-25000"/>
                <a:t>2</a:t>
              </a:r>
              <a:endParaRPr lang="ru-RU"/>
            </a:p>
          </p:txBody>
        </p:sp>
        <p:sp>
          <p:nvSpPr>
            <p:cNvPr id="247834" name="Text Box 26"/>
            <p:cNvSpPr txBox="1">
              <a:spLocks noChangeArrowheads="1"/>
            </p:cNvSpPr>
            <p:nvPr/>
          </p:nvSpPr>
          <p:spPr bwMode="auto">
            <a:xfrm>
              <a:off x="5841" y="5634"/>
              <a:ext cx="540" cy="540"/>
            </a:xfrm>
            <a:prstGeom prst="rect">
              <a:avLst/>
            </a:prstGeom>
            <a:noFill/>
            <a:ln w="9525" algn="ctr">
              <a:noFill/>
              <a:miter lim="800000"/>
              <a:headEnd/>
              <a:tailEnd/>
            </a:ln>
            <a:effectLst/>
          </p:spPr>
          <p:txBody>
            <a:bodyPr lIns="18000" tIns="10800" rIns="18000" bIns="10800"/>
            <a:lstStyle/>
            <a:p>
              <a:r>
                <a:rPr lang="ru-RU" sz="1400"/>
                <a:t>Р</a:t>
              </a:r>
              <a:r>
                <a:rPr lang="en-US" sz="1400"/>
                <a:t>'</a:t>
              </a:r>
              <a:r>
                <a:rPr lang="ru-RU" sz="1400"/>
                <a:t>'</a:t>
              </a:r>
              <a:r>
                <a:rPr lang="ru-RU" sz="1400" baseline="-25000"/>
                <a:t>1</a:t>
              </a:r>
              <a:endParaRPr lang="ru-RU"/>
            </a:p>
          </p:txBody>
        </p:sp>
        <p:sp>
          <p:nvSpPr>
            <p:cNvPr id="247835" name="Text Box 27"/>
            <p:cNvSpPr txBox="1">
              <a:spLocks noChangeArrowheads="1"/>
            </p:cNvSpPr>
            <p:nvPr/>
          </p:nvSpPr>
          <p:spPr bwMode="auto">
            <a:xfrm>
              <a:off x="4581" y="5634"/>
              <a:ext cx="540" cy="540"/>
            </a:xfrm>
            <a:prstGeom prst="rect">
              <a:avLst/>
            </a:prstGeom>
            <a:noFill/>
            <a:ln w="9525" algn="ctr">
              <a:noFill/>
              <a:miter lim="800000"/>
              <a:headEnd/>
              <a:tailEnd/>
            </a:ln>
            <a:effectLst/>
          </p:spPr>
          <p:txBody>
            <a:bodyPr lIns="18000" tIns="10800" rIns="18000" bIns="10800"/>
            <a:lstStyle/>
            <a:p>
              <a:r>
                <a:rPr lang="ru-RU" sz="1400"/>
                <a:t>Р</a:t>
              </a:r>
              <a:r>
                <a:rPr lang="en-US" sz="1400"/>
                <a:t>'</a:t>
              </a:r>
              <a:r>
                <a:rPr lang="ru-RU" sz="1400" baseline="-25000"/>
                <a:t>1</a:t>
              </a:r>
              <a:endParaRPr lang="ru-RU"/>
            </a:p>
          </p:txBody>
        </p:sp>
      </p:grpSp>
      <p:sp>
        <p:nvSpPr>
          <p:cNvPr id="247836" name="Text Box 28"/>
          <p:cNvSpPr txBox="1">
            <a:spLocks noChangeArrowheads="1"/>
          </p:cNvSpPr>
          <p:nvPr/>
        </p:nvSpPr>
        <p:spPr bwMode="auto">
          <a:xfrm>
            <a:off x="468313" y="4724400"/>
            <a:ext cx="8280400" cy="1739900"/>
          </a:xfrm>
          <a:prstGeom prst="rect">
            <a:avLst/>
          </a:prstGeom>
          <a:noFill/>
          <a:ln w="9525" algn="ctr">
            <a:noFill/>
            <a:miter lim="800000"/>
            <a:headEnd/>
            <a:tailEnd/>
          </a:ln>
          <a:effectLst/>
        </p:spPr>
        <p:txBody>
          <a:bodyPr>
            <a:spAutoFit/>
          </a:bodyPr>
          <a:lstStyle/>
          <a:p>
            <a:pPr algn="l"/>
            <a:r>
              <a:rPr lang="ru-RU"/>
              <a:t>Главной особенностью </a:t>
            </a:r>
            <a:r>
              <a:rPr lang="ru-RU">
                <a:solidFill>
                  <a:srgbClr val="0033CC"/>
                </a:solidFill>
              </a:rPr>
              <a:t>модели Бертрана</a:t>
            </a:r>
            <a:r>
              <a:rPr lang="ru-RU"/>
              <a:t> является </a:t>
            </a:r>
            <a:r>
              <a:rPr lang="ru-RU">
                <a:solidFill>
                  <a:srgbClr val="FF0066"/>
                </a:solidFill>
              </a:rPr>
              <a:t>установление олигополистами цен на свою продукцию на низком уровне</a:t>
            </a:r>
            <a:r>
              <a:rPr lang="ru-RU"/>
              <a:t>. Так как фирмы не знают, а лишь предполагают, какими будут действия конкурентов, они ради победы на рынке готовы снижать цену до предельно низкой величины, в крайнем случае — до уровня предельных издержек. С этой точки зрения показательны аукционы, тендеры. </a:t>
            </a:r>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395288" y="404813"/>
            <a:ext cx="7272337" cy="1739900"/>
          </a:xfrm>
          <a:prstGeom prst="rect">
            <a:avLst/>
          </a:prstGeom>
          <a:noFill/>
          <a:ln w="9525" algn="ctr">
            <a:noFill/>
            <a:miter lim="800000"/>
            <a:headEnd/>
            <a:tailEnd/>
          </a:ln>
          <a:effectLst/>
        </p:spPr>
        <p:txBody>
          <a:bodyPr>
            <a:spAutoFit/>
          </a:bodyPr>
          <a:lstStyle/>
          <a:p>
            <a:pPr algn="l"/>
            <a:r>
              <a:rPr lang="ru-RU">
                <a:solidFill>
                  <a:srgbClr val="0033CC"/>
                </a:solidFill>
              </a:rPr>
              <a:t>Модель Эджуорта</a:t>
            </a:r>
            <a:r>
              <a:rPr lang="ru-RU"/>
              <a:t> является логическим развитием модели Бертрана: она также предполагает некооперативную игру с оперированием ценами продаж. Модель Эджуорта отличает реалистичность в подходе к возможностям фирм изменять собственные объемы производства, которые обусловлены ограниченностью производственных мощностей. </a:t>
            </a:r>
          </a:p>
        </p:txBody>
      </p:sp>
      <p:sp>
        <p:nvSpPr>
          <p:cNvPr id="257027" name="Text Box 3"/>
          <p:cNvSpPr txBox="1">
            <a:spLocks noChangeArrowheads="1"/>
          </p:cNvSpPr>
          <p:nvPr/>
        </p:nvSpPr>
        <p:spPr bwMode="auto">
          <a:xfrm>
            <a:off x="395288" y="2565400"/>
            <a:ext cx="7921625" cy="2014538"/>
          </a:xfrm>
          <a:prstGeom prst="rect">
            <a:avLst/>
          </a:prstGeom>
          <a:noFill/>
          <a:ln w="9525" algn="ctr">
            <a:noFill/>
            <a:miter lim="800000"/>
            <a:headEnd/>
            <a:tailEnd/>
          </a:ln>
          <a:effectLst/>
        </p:spPr>
        <p:txBody>
          <a:bodyPr>
            <a:spAutoFit/>
          </a:bodyPr>
          <a:lstStyle/>
          <a:p>
            <a:pPr algn="l"/>
            <a:r>
              <a:rPr lang="ru-RU"/>
              <a:t>При увеличении цен одной фирмой произойдет отток клиентов к ее конкурентам, но последние не смогут намного увеличить объем продаж из-за ограниченности производственных мощностей, и при росте спроса увеличат цены. Цены продаж обеих фирм начнут расти, пока не достигнут некоторого порога, после которого вновь начнут снижаться, так как в какой-то момент одна из фирм решит захватить большую долю рынка, опустив цены чуть ниже, чем конкурент. </a:t>
            </a:r>
          </a:p>
        </p:txBody>
      </p:sp>
      <p:sp>
        <p:nvSpPr>
          <p:cNvPr id="257028" name="Text Box 4"/>
          <p:cNvSpPr txBox="1">
            <a:spLocks noChangeArrowheads="1"/>
          </p:cNvSpPr>
          <p:nvPr/>
        </p:nvSpPr>
        <p:spPr bwMode="auto">
          <a:xfrm>
            <a:off x="395288" y="5084763"/>
            <a:ext cx="7704137" cy="915987"/>
          </a:xfrm>
          <a:prstGeom prst="rect">
            <a:avLst/>
          </a:prstGeom>
          <a:noFill/>
          <a:ln w="9525" algn="ctr">
            <a:noFill/>
            <a:miter lim="800000"/>
            <a:headEnd/>
            <a:tailEnd/>
          </a:ln>
          <a:effectLst/>
        </p:spPr>
        <p:txBody>
          <a:bodyPr>
            <a:spAutoFit/>
          </a:bodyPr>
          <a:lstStyle/>
          <a:p>
            <a:pPr algn="l"/>
            <a:r>
              <a:rPr lang="ru-RU"/>
              <a:t>Таким образом, </a:t>
            </a:r>
            <a:r>
              <a:rPr lang="ru-RU">
                <a:solidFill>
                  <a:srgbClr val="0033CC"/>
                </a:solidFill>
              </a:rPr>
              <a:t>модель Эджуорта</a:t>
            </a:r>
            <a:r>
              <a:rPr lang="ru-RU"/>
              <a:t> предполагает не стабильное равновесие на олигополистическом рынке, а циклы поднятий цен, сменяющиеся циклами ценовых войн.</a:t>
            </a:r>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539750" y="404813"/>
            <a:ext cx="7921625" cy="366712"/>
          </a:xfrm>
          <a:prstGeom prst="rect">
            <a:avLst/>
          </a:prstGeom>
          <a:noFill/>
          <a:ln w="9525">
            <a:noFill/>
            <a:miter lim="800000"/>
            <a:headEnd/>
            <a:tailEnd/>
          </a:ln>
          <a:effectLst/>
        </p:spPr>
        <p:txBody>
          <a:bodyPr>
            <a:spAutoFit/>
          </a:bodyPr>
          <a:lstStyle/>
          <a:p>
            <a:r>
              <a:rPr lang="ru-RU" dirty="0" smtClean="0">
                <a:solidFill>
                  <a:srgbClr val="CC0000"/>
                </a:solidFill>
                <a:latin typeface="Arial" charset="0"/>
              </a:rPr>
              <a:t>Модели </a:t>
            </a:r>
            <a:r>
              <a:rPr lang="ru-RU" dirty="0">
                <a:solidFill>
                  <a:srgbClr val="CC0000"/>
                </a:solidFill>
                <a:latin typeface="Arial" charset="0"/>
              </a:rPr>
              <a:t>олигополии, основанные на кооперативной стратегии</a:t>
            </a:r>
          </a:p>
        </p:txBody>
      </p:sp>
      <p:sp>
        <p:nvSpPr>
          <p:cNvPr id="256003" name="Text Box 3"/>
          <p:cNvSpPr txBox="1">
            <a:spLocks noChangeArrowheads="1"/>
          </p:cNvSpPr>
          <p:nvPr/>
        </p:nvSpPr>
        <p:spPr bwMode="auto">
          <a:xfrm>
            <a:off x="539750" y="1052513"/>
            <a:ext cx="7272338" cy="641350"/>
          </a:xfrm>
          <a:prstGeom prst="rect">
            <a:avLst/>
          </a:prstGeom>
          <a:noFill/>
          <a:ln w="9525" algn="ctr">
            <a:noFill/>
            <a:miter lim="800000"/>
            <a:headEnd/>
            <a:tailEnd/>
          </a:ln>
          <a:effectLst/>
        </p:spPr>
        <p:txBody>
          <a:bodyPr>
            <a:spAutoFit/>
          </a:bodyPr>
          <a:lstStyle/>
          <a:p>
            <a:r>
              <a:rPr lang="ru-RU">
                <a:solidFill>
                  <a:srgbClr val="0033CC"/>
                </a:solidFill>
              </a:rPr>
              <a:t>Картель</a:t>
            </a:r>
            <a:r>
              <a:rPr lang="ru-RU"/>
              <a:t> — это оформленное соглашение между фирмами о разделе рынка и поддержании согласованных цен</a:t>
            </a:r>
          </a:p>
        </p:txBody>
      </p:sp>
      <p:sp>
        <p:nvSpPr>
          <p:cNvPr id="256004" name="Line 4"/>
          <p:cNvSpPr>
            <a:spLocks noChangeShapeType="1"/>
          </p:cNvSpPr>
          <p:nvPr/>
        </p:nvSpPr>
        <p:spPr bwMode="auto">
          <a:xfrm flipH="1">
            <a:off x="1258888" y="1844675"/>
            <a:ext cx="433387" cy="576263"/>
          </a:xfrm>
          <a:prstGeom prst="line">
            <a:avLst/>
          </a:prstGeom>
          <a:noFill/>
          <a:ln w="9525">
            <a:solidFill>
              <a:schemeClr val="tx1"/>
            </a:solidFill>
            <a:round/>
            <a:headEnd/>
            <a:tailEnd type="triangle" w="med" len="med"/>
          </a:ln>
          <a:effectLst/>
        </p:spPr>
        <p:txBody>
          <a:bodyPr>
            <a:spAutoFit/>
          </a:bodyPr>
          <a:lstStyle/>
          <a:p>
            <a:endParaRPr lang="ru-RU"/>
          </a:p>
        </p:txBody>
      </p:sp>
      <p:sp>
        <p:nvSpPr>
          <p:cNvPr id="256005" name="Line 5"/>
          <p:cNvSpPr>
            <a:spLocks noChangeShapeType="1"/>
          </p:cNvSpPr>
          <p:nvPr/>
        </p:nvSpPr>
        <p:spPr bwMode="auto">
          <a:xfrm>
            <a:off x="4427538" y="1773238"/>
            <a:ext cx="0" cy="720725"/>
          </a:xfrm>
          <a:prstGeom prst="line">
            <a:avLst/>
          </a:prstGeom>
          <a:noFill/>
          <a:ln w="9525">
            <a:solidFill>
              <a:schemeClr val="tx1"/>
            </a:solidFill>
            <a:round/>
            <a:headEnd/>
            <a:tailEnd type="triangle" w="med" len="med"/>
          </a:ln>
          <a:effectLst/>
        </p:spPr>
        <p:txBody>
          <a:bodyPr>
            <a:spAutoFit/>
          </a:bodyPr>
          <a:lstStyle/>
          <a:p>
            <a:endParaRPr lang="ru-RU"/>
          </a:p>
        </p:txBody>
      </p:sp>
      <p:sp>
        <p:nvSpPr>
          <p:cNvPr id="256006" name="Line 6"/>
          <p:cNvSpPr>
            <a:spLocks noChangeShapeType="1"/>
          </p:cNvSpPr>
          <p:nvPr/>
        </p:nvSpPr>
        <p:spPr bwMode="auto">
          <a:xfrm>
            <a:off x="6516688" y="1916113"/>
            <a:ext cx="792162" cy="576262"/>
          </a:xfrm>
          <a:prstGeom prst="line">
            <a:avLst/>
          </a:prstGeom>
          <a:noFill/>
          <a:ln w="9525">
            <a:solidFill>
              <a:schemeClr val="tx1"/>
            </a:solidFill>
            <a:round/>
            <a:headEnd/>
            <a:tailEnd type="triangle" w="med" len="med"/>
          </a:ln>
          <a:effectLst/>
        </p:spPr>
        <p:txBody>
          <a:bodyPr>
            <a:spAutoFit/>
          </a:bodyPr>
          <a:lstStyle/>
          <a:p>
            <a:endParaRPr lang="ru-RU"/>
          </a:p>
        </p:txBody>
      </p:sp>
      <p:sp>
        <p:nvSpPr>
          <p:cNvPr id="256007" name="Text Box 7"/>
          <p:cNvSpPr txBox="1">
            <a:spLocks noChangeArrowheads="1"/>
          </p:cNvSpPr>
          <p:nvPr/>
        </p:nvSpPr>
        <p:spPr bwMode="auto">
          <a:xfrm>
            <a:off x="395288" y="2636838"/>
            <a:ext cx="2376487" cy="915987"/>
          </a:xfrm>
          <a:prstGeom prst="rect">
            <a:avLst/>
          </a:prstGeom>
          <a:noFill/>
          <a:ln w="9525" algn="ctr">
            <a:noFill/>
            <a:miter lim="800000"/>
            <a:headEnd/>
            <a:tailEnd/>
          </a:ln>
          <a:effectLst/>
        </p:spPr>
        <p:txBody>
          <a:bodyPr>
            <a:spAutoFit/>
          </a:bodyPr>
          <a:lstStyle/>
          <a:p>
            <a:pPr algn="l"/>
            <a:r>
              <a:rPr lang="ru-RU">
                <a:solidFill>
                  <a:srgbClr val="008000"/>
                </a:solidFill>
              </a:rPr>
              <a:t>а) установление объемов выпуска для всех участников</a:t>
            </a:r>
            <a:r>
              <a:rPr lang="ru-RU"/>
              <a:t> </a:t>
            </a:r>
          </a:p>
        </p:txBody>
      </p:sp>
      <p:sp>
        <p:nvSpPr>
          <p:cNvPr id="256008" name="Text Box 8"/>
          <p:cNvSpPr txBox="1">
            <a:spLocks noChangeArrowheads="1"/>
          </p:cNvSpPr>
          <p:nvPr/>
        </p:nvSpPr>
        <p:spPr bwMode="auto">
          <a:xfrm>
            <a:off x="3132138" y="2636838"/>
            <a:ext cx="2520950" cy="1190625"/>
          </a:xfrm>
          <a:prstGeom prst="rect">
            <a:avLst/>
          </a:prstGeom>
          <a:noFill/>
          <a:ln w="9525" algn="ctr">
            <a:noFill/>
            <a:miter lim="800000"/>
            <a:headEnd/>
            <a:tailEnd/>
          </a:ln>
          <a:effectLst/>
        </p:spPr>
        <p:txBody>
          <a:bodyPr>
            <a:spAutoFit/>
          </a:bodyPr>
          <a:lstStyle/>
          <a:p>
            <a:pPr algn="l"/>
            <a:r>
              <a:rPr lang="ru-RU">
                <a:solidFill>
                  <a:srgbClr val="FF0066"/>
                </a:solidFill>
              </a:rPr>
              <a:t>б) установление цены на продаваемый товар или на покупаемые ресурсы</a:t>
            </a:r>
            <a:r>
              <a:rPr lang="ru-RU"/>
              <a:t> </a:t>
            </a:r>
          </a:p>
        </p:txBody>
      </p:sp>
      <p:sp>
        <p:nvSpPr>
          <p:cNvPr id="256009" name="Text Box 9"/>
          <p:cNvSpPr txBox="1">
            <a:spLocks noChangeArrowheads="1"/>
          </p:cNvSpPr>
          <p:nvPr/>
        </p:nvSpPr>
        <p:spPr bwMode="auto">
          <a:xfrm>
            <a:off x="5867400" y="2708275"/>
            <a:ext cx="2808288" cy="366713"/>
          </a:xfrm>
          <a:prstGeom prst="rect">
            <a:avLst/>
          </a:prstGeom>
          <a:noFill/>
          <a:ln w="9525" algn="ctr">
            <a:noFill/>
            <a:miter lim="800000"/>
            <a:headEnd/>
            <a:tailEnd/>
          </a:ln>
          <a:effectLst/>
        </p:spPr>
        <p:txBody>
          <a:bodyPr>
            <a:spAutoFit/>
          </a:bodyPr>
          <a:lstStyle/>
          <a:p>
            <a:pPr algn="l"/>
            <a:r>
              <a:rPr lang="ru-RU">
                <a:solidFill>
                  <a:srgbClr val="3366CC"/>
                </a:solidFill>
              </a:rPr>
              <a:t>в) раздел рынков сбыта </a:t>
            </a:r>
          </a:p>
        </p:txBody>
      </p:sp>
      <p:sp>
        <p:nvSpPr>
          <p:cNvPr id="256011" name="Text Box 11"/>
          <p:cNvSpPr txBox="1">
            <a:spLocks noChangeArrowheads="1"/>
          </p:cNvSpPr>
          <p:nvPr/>
        </p:nvSpPr>
        <p:spPr bwMode="auto">
          <a:xfrm>
            <a:off x="611188" y="4581525"/>
            <a:ext cx="7993062" cy="641350"/>
          </a:xfrm>
          <a:prstGeom prst="rect">
            <a:avLst/>
          </a:prstGeom>
          <a:noFill/>
          <a:ln w="9525" algn="ctr">
            <a:noFill/>
            <a:miter lim="800000"/>
            <a:headEnd/>
            <a:tailEnd/>
          </a:ln>
          <a:effectLst/>
        </p:spPr>
        <p:txBody>
          <a:bodyPr>
            <a:spAutoFit/>
          </a:bodyPr>
          <a:lstStyle/>
          <a:p>
            <a:r>
              <a:rPr lang="ru-RU"/>
              <a:t>Если фирмы объединяются с целью регулирования цен и раздела рынка ресурсов, идет речь о </a:t>
            </a:r>
            <a:r>
              <a:rPr lang="ru-RU" i="1">
                <a:solidFill>
                  <a:srgbClr val="0033CC"/>
                </a:solidFill>
              </a:rPr>
              <a:t>монопсонии</a:t>
            </a:r>
            <a:r>
              <a:rPr lang="ru-RU"/>
              <a:t>.</a:t>
            </a:r>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4978" name="Group 2"/>
          <p:cNvGrpSpPr>
            <a:grpSpLocks/>
          </p:cNvGrpSpPr>
          <p:nvPr/>
        </p:nvGrpSpPr>
        <p:grpSpPr bwMode="auto">
          <a:xfrm>
            <a:off x="1835150" y="620713"/>
            <a:ext cx="5257800" cy="3344862"/>
            <a:chOff x="2421" y="3066"/>
            <a:chExt cx="8280" cy="5268"/>
          </a:xfrm>
        </p:grpSpPr>
        <p:sp>
          <p:nvSpPr>
            <p:cNvPr id="254979" name="Line 3"/>
            <p:cNvSpPr>
              <a:spLocks noChangeShapeType="1"/>
            </p:cNvSpPr>
            <p:nvPr/>
          </p:nvSpPr>
          <p:spPr bwMode="auto">
            <a:xfrm flipV="1">
              <a:off x="3321" y="3066"/>
              <a:ext cx="0" cy="41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54980" name="Line 4"/>
            <p:cNvSpPr>
              <a:spLocks noChangeShapeType="1"/>
            </p:cNvSpPr>
            <p:nvPr/>
          </p:nvSpPr>
          <p:spPr bwMode="auto">
            <a:xfrm>
              <a:off x="3321" y="7206"/>
              <a:ext cx="666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54981" name="Line 5"/>
            <p:cNvSpPr>
              <a:spLocks noChangeShapeType="1"/>
            </p:cNvSpPr>
            <p:nvPr/>
          </p:nvSpPr>
          <p:spPr bwMode="auto">
            <a:xfrm>
              <a:off x="3498" y="3423"/>
              <a:ext cx="5580" cy="3060"/>
            </a:xfrm>
            <a:prstGeom prst="line">
              <a:avLst/>
            </a:prstGeom>
            <a:noFill/>
            <a:ln w="19050">
              <a:solidFill>
                <a:srgbClr val="000000"/>
              </a:solidFill>
              <a:round/>
              <a:headEnd/>
              <a:tailEnd/>
            </a:ln>
            <a:effectLst/>
          </p:spPr>
          <p:txBody>
            <a:bodyPr lIns="18000" tIns="10800" rIns="18000" bIns="10800"/>
            <a:lstStyle/>
            <a:p>
              <a:endParaRPr lang="ru-RU"/>
            </a:p>
          </p:txBody>
        </p:sp>
        <p:sp>
          <p:nvSpPr>
            <p:cNvPr id="254982" name="Line 6"/>
            <p:cNvSpPr>
              <a:spLocks noChangeShapeType="1"/>
            </p:cNvSpPr>
            <p:nvPr/>
          </p:nvSpPr>
          <p:spPr bwMode="auto">
            <a:xfrm>
              <a:off x="3681" y="3786"/>
              <a:ext cx="3060" cy="3060"/>
            </a:xfrm>
            <a:prstGeom prst="line">
              <a:avLst/>
            </a:prstGeom>
            <a:noFill/>
            <a:ln w="19050">
              <a:solidFill>
                <a:srgbClr val="000000"/>
              </a:solidFill>
              <a:round/>
              <a:headEnd/>
              <a:tailEnd/>
            </a:ln>
            <a:effectLst/>
          </p:spPr>
          <p:txBody>
            <a:bodyPr lIns="18000" tIns="10800" rIns="18000" bIns="10800"/>
            <a:lstStyle/>
            <a:p>
              <a:endParaRPr lang="ru-RU"/>
            </a:p>
          </p:txBody>
        </p:sp>
        <p:sp>
          <p:nvSpPr>
            <p:cNvPr id="254983" name="Line 7"/>
            <p:cNvSpPr>
              <a:spLocks noChangeShapeType="1"/>
            </p:cNvSpPr>
            <p:nvPr/>
          </p:nvSpPr>
          <p:spPr bwMode="auto">
            <a:xfrm>
              <a:off x="3321" y="5226"/>
              <a:ext cx="6120" cy="0"/>
            </a:xfrm>
            <a:prstGeom prst="line">
              <a:avLst/>
            </a:prstGeom>
            <a:noFill/>
            <a:ln w="19050">
              <a:solidFill>
                <a:srgbClr val="000000"/>
              </a:solidFill>
              <a:round/>
              <a:headEnd/>
              <a:tailEnd/>
            </a:ln>
            <a:effectLst/>
          </p:spPr>
          <p:txBody>
            <a:bodyPr lIns="18000" tIns="10800" rIns="18000" bIns="10800"/>
            <a:lstStyle/>
            <a:p>
              <a:endParaRPr lang="ru-RU"/>
            </a:p>
          </p:txBody>
        </p:sp>
        <p:sp>
          <p:nvSpPr>
            <p:cNvPr id="254984" name="Line 8"/>
            <p:cNvSpPr>
              <a:spLocks noChangeShapeType="1"/>
            </p:cNvSpPr>
            <p:nvPr/>
          </p:nvSpPr>
          <p:spPr bwMode="auto">
            <a:xfrm>
              <a:off x="5118" y="4326"/>
              <a:ext cx="0" cy="288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54985" name="Line 9"/>
            <p:cNvSpPr>
              <a:spLocks noChangeShapeType="1"/>
            </p:cNvSpPr>
            <p:nvPr/>
          </p:nvSpPr>
          <p:spPr bwMode="auto">
            <a:xfrm flipH="1">
              <a:off x="3321" y="4326"/>
              <a:ext cx="180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54986" name="Rectangle 10" descr="Светлый диагональный 1"/>
            <p:cNvSpPr>
              <a:spLocks noChangeArrowheads="1"/>
            </p:cNvSpPr>
            <p:nvPr/>
          </p:nvSpPr>
          <p:spPr bwMode="auto">
            <a:xfrm>
              <a:off x="3321" y="4326"/>
              <a:ext cx="1800" cy="900"/>
            </a:xfrm>
            <a:prstGeom prst="rect">
              <a:avLst/>
            </a:prstGeom>
            <a:pattFill prst="ltDnDiag">
              <a:fgClr>
                <a:srgbClr val="000000">
                  <a:alpha val="37000"/>
                </a:srgbClr>
              </a:fgClr>
              <a:bgClr>
                <a:srgbClr val="FFFFFF">
                  <a:alpha val="37000"/>
                </a:srgbClr>
              </a:bgClr>
            </a:pattFill>
            <a:ln w="9525" algn="ctr">
              <a:noFill/>
              <a:miter lim="800000"/>
              <a:headEnd/>
              <a:tailEnd/>
            </a:ln>
            <a:effectLst/>
          </p:spPr>
          <p:txBody>
            <a:bodyPr lIns="18000" tIns="10800" rIns="18000" bIns="10800"/>
            <a:lstStyle/>
            <a:p>
              <a:endParaRPr lang="ru-RU"/>
            </a:p>
          </p:txBody>
        </p:sp>
        <p:sp>
          <p:nvSpPr>
            <p:cNvPr id="254987" name="Text Box 11"/>
            <p:cNvSpPr txBox="1">
              <a:spLocks noChangeArrowheads="1"/>
            </p:cNvSpPr>
            <p:nvPr/>
          </p:nvSpPr>
          <p:spPr bwMode="auto">
            <a:xfrm>
              <a:off x="2781" y="3066"/>
              <a:ext cx="540" cy="540"/>
            </a:xfrm>
            <a:prstGeom prst="rect">
              <a:avLst/>
            </a:prstGeom>
            <a:noFill/>
            <a:ln w="9525" algn="ctr">
              <a:noFill/>
              <a:miter lim="800000"/>
              <a:headEnd/>
              <a:tailEnd/>
            </a:ln>
            <a:effectLst/>
          </p:spPr>
          <p:txBody>
            <a:bodyPr lIns="18000" tIns="10800" rIns="18000" bIns="10800"/>
            <a:lstStyle/>
            <a:p>
              <a:r>
                <a:rPr lang="ru-RU" sz="1400"/>
                <a:t>Р</a:t>
              </a:r>
              <a:endParaRPr lang="ru-RU"/>
            </a:p>
          </p:txBody>
        </p:sp>
        <p:sp>
          <p:nvSpPr>
            <p:cNvPr id="254988" name="Text Box 12"/>
            <p:cNvSpPr txBox="1">
              <a:spLocks noChangeArrowheads="1"/>
            </p:cNvSpPr>
            <p:nvPr/>
          </p:nvSpPr>
          <p:spPr bwMode="auto">
            <a:xfrm>
              <a:off x="9441" y="7206"/>
              <a:ext cx="540" cy="540"/>
            </a:xfrm>
            <a:prstGeom prst="rect">
              <a:avLst/>
            </a:prstGeom>
            <a:noFill/>
            <a:ln w="9525" algn="ctr">
              <a:noFill/>
              <a:miter lim="800000"/>
              <a:headEnd/>
              <a:tailEnd/>
            </a:ln>
            <a:effectLst/>
          </p:spPr>
          <p:txBody>
            <a:bodyPr lIns="18000" tIns="10800" rIns="18000" bIns="10800"/>
            <a:lstStyle/>
            <a:p>
              <a:r>
                <a:rPr lang="en-US" sz="1400"/>
                <a:t>Q</a:t>
              </a:r>
              <a:endParaRPr lang="ru-RU"/>
            </a:p>
          </p:txBody>
        </p:sp>
        <p:sp>
          <p:nvSpPr>
            <p:cNvPr id="254989" name="Text Box 13"/>
            <p:cNvSpPr txBox="1">
              <a:spLocks noChangeArrowheads="1"/>
            </p:cNvSpPr>
            <p:nvPr/>
          </p:nvSpPr>
          <p:spPr bwMode="auto">
            <a:xfrm>
              <a:off x="2781" y="4146"/>
              <a:ext cx="540" cy="540"/>
            </a:xfrm>
            <a:prstGeom prst="rect">
              <a:avLst/>
            </a:prstGeom>
            <a:noFill/>
            <a:ln w="9525" algn="ctr">
              <a:noFill/>
              <a:miter lim="800000"/>
              <a:headEnd/>
              <a:tailEnd/>
            </a:ln>
            <a:effectLst/>
          </p:spPr>
          <p:txBody>
            <a:bodyPr lIns="18000" tIns="10800" rIns="18000" bIns="10800"/>
            <a:lstStyle/>
            <a:p>
              <a:r>
                <a:rPr lang="ru-RU" sz="1400"/>
                <a:t>Р</a:t>
              </a:r>
              <a:r>
                <a:rPr lang="en-US" sz="1400" baseline="-25000"/>
                <a:t>2</a:t>
              </a:r>
              <a:endParaRPr lang="ru-RU"/>
            </a:p>
          </p:txBody>
        </p:sp>
        <p:sp>
          <p:nvSpPr>
            <p:cNvPr id="254990" name="Text Box 14"/>
            <p:cNvSpPr txBox="1">
              <a:spLocks noChangeArrowheads="1"/>
            </p:cNvSpPr>
            <p:nvPr/>
          </p:nvSpPr>
          <p:spPr bwMode="auto">
            <a:xfrm>
              <a:off x="2781" y="5046"/>
              <a:ext cx="540" cy="540"/>
            </a:xfrm>
            <a:prstGeom prst="rect">
              <a:avLst/>
            </a:prstGeom>
            <a:noFill/>
            <a:ln w="9525" algn="ctr">
              <a:noFill/>
              <a:miter lim="800000"/>
              <a:headEnd/>
              <a:tailEnd/>
            </a:ln>
            <a:effectLst/>
          </p:spPr>
          <p:txBody>
            <a:bodyPr lIns="18000" tIns="10800" rIns="18000" bIns="10800"/>
            <a:lstStyle/>
            <a:p>
              <a:r>
                <a:rPr lang="ru-RU" sz="1400"/>
                <a:t>Р</a:t>
              </a:r>
              <a:r>
                <a:rPr lang="en-US" sz="1400" baseline="-25000"/>
                <a:t>1</a:t>
              </a:r>
              <a:endParaRPr lang="ru-RU"/>
            </a:p>
          </p:txBody>
        </p:sp>
        <p:sp>
          <p:nvSpPr>
            <p:cNvPr id="254991" name="Text Box 15"/>
            <p:cNvSpPr txBox="1">
              <a:spLocks noChangeArrowheads="1"/>
            </p:cNvSpPr>
            <p:nvPr/>
          </p:nvSpPr>
          <p:spPr bwMode="auto">
            <a:xfrm>
              <a:off x="4941" y="7206"/>
              <a:ext cx="540" cy="540"/>
            </a:xfrm>
            <a:prstGeom prst="rect">
              <a:avLst/>
            </a:prstGeom>
            <a:noFill/>
            <a:ln w="9525" algn="ctr">
              <a:noFill/>
              <a:miter lim="800000"/>
              <a:headEnd/>
              <a:tailEnd/>
            </a:ln>
            <a:effectLst/>
          </p:spPr>
          <p:txBody>
            <a:bodyPr lIns="18000" tIns="10800" rIns="18000" bIns="10800"/>
            <a:lstStyle/>
            <a:p>
              <a:r>
                <a:rPr lang="en-US" sz="1400"/>
                <a:t>Q</a:t>
              </a:r>
              <a:r>
                <a:rPr lang="en-US" sz="1400" baseline="-25000"/>
                <a:t>2</a:t>
              </a:r>
              <a:endParaRPr lang="ru-RU"/>
            </a:p>
          </p:txBody>
        </p:sp>
        <p:sp>
          <p:nvSpPr>
            <p:cNvPr id="254992" name="Text Box 16"/>
            <p:cNvSpPr txBox="1">
              <a:spLocks noChangeArrowheads="1"/>
            </p:cNvSpPr>
            <p:nvPr/>
          </p:nvSpPr>
          <p:spPr bwMode="auto">
            <a:xfrm>
              <a:off x="6561" y="7206"/>
              <a:ext cx="540" cy="540"/>
            </a:xfrm>
            <a:prstGeom prst="rect">
              <a:avLst/>
            </a:prstGeom>
            <a:noFill/>
            <a:ln w="9525" algn="ctr">
              <a:noFill/>
              <a:miter lim="800000"/>
              <a:headEnd/>
              <a:tailEnd/>
            </a:ln>
            <a:effectLst/>
          </p:spPr>
          <p:txBody>
            <a:bodyPr lIns="18000" tIns="10800" rIns="18000" bIns="10800"/>
            <a:lstStyle/>
            <a:p>
              <a:r>
                <a:rPr lang="en-US" sz="1400"/>
                <a:t>Q</a:t>
              </a:r>
              <a:r>
                <a:rPr lang="en-US" sz="1400" baseline="-25000"/>
                <a:t>1</a:t>
              </a:r>
              <a:endParaRPr lang="ru-RU"/>
            </a:p>
          </p:txBody>
        </p:sp>
        <p:sp>
          <p:nvSpPr>
            <p:cNvPr id="254993" name="Line 17"/>
            <p:cNvSpPr>
              <a:spLocks noChangeShapeType="1"/>
            </p:cNvSpPr>
            <p:nvPr/>
          </p:nvSpPr>
          <p:spPr bwMode="auto">
            <a:xfrm>
              <a:off x="6741" y="5226"/>
              <a:ext cx="0" cy="198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54994" name="Text Box 18"/>
            <p:cNvSpPr txBox="1">
              <a:spLocks noChangeArrowheads="1"/>
            </p:cNvSpPr>
            <p:nvPr/>
          </p:nvSpPr>
          <p:spPr bwMode="auto">
            <a:xfrm>
              <a:off x="5841" y="6486"/>
              <a:ext cx="540" cy="540"/>
            </a:xfrm>
            <a:prstGeom prst="rect">
              <a:avLst/>
            </a:prstGeom>
            <a:noFill/>
            <a:ln w="9525" algn="ctr">
              <a:noFill/>
              <a:miter lim="800000"/>
              <a:headEnd/>
              <a:tailEnd/>
            </a:ln>
            <a:effectLst/>
          </p:spPr>
          <p:txBody>
            <a:bodyPr lIns="18000" tIns="10800" rIns="18000" bIns="10800"/>
            <a:lstStyle/>
            <a:p>
              <a:r>
                <a:rPr lang="en-US" sz="1400"/>
                <a:t>MR</a:t>
              </a:r>
              <a:endParaRPr lang="ru-RU"/>
            </a:p>
          </p:txBody>
        </p:sp>
        <p:sp>
          <p:nvSpPr>
            <p:cNvPr id="254995" name="Text Box 19"/>
            <p:cNvSpPr txBox="1">
              <a:spLocks noChangeArrowheads="1"/>
            </p:cNvSpPr>
            <p:nvPr/>
          </p:nvSpPr>
          <p:spPr bwMode="auto">
            <a:xfrm>
              <a:off x="8901" y="5946"/>
              <a:ext cx="540" cy="540"/>
            </a:xfrm>
            <a:prstGeom prst="rect">
              <a:avLst/>
            </a:prstGeom>
            <a:noFill/>
            <a:ln w="9525" algn="ctr">
              <a:noFill/>
              <a:miter lim="800000"/>
              <a:headEnd/>
              <a:tailEnd/>
            </a:ln>
            <a:effectLst/>
          </p:spPr>
          <p:txBody>
            <a:bodyPr lIns="18000" tIns="10800" rIns="18000" bIns="10800"/>
            <a:lstStyle/>
            <a:p>
              <a:r>
                <a:rPr lang="en-US" sz="1400"/>
                <a:t>D</a:t>
              </a:r>
              <a:endParaRPr lang="ru-RU"/>
            </a:p>
          </p:txBody>
        </p:sp>
        <p:sp>
          <p:nvSpPr>
            <p:cNvPr id="254996" name="Text Box 20"/>
            <p:cNvSpPr txBox="1">
              <a:spLocks noChangeArrowheads="1"/>
            </p:cNvSpPr>
            <p:nvPr/>
          </p:nvSpPr>
          <p:spPr bwMode="auto">
            <a:xfrm>
              <a:off x="8181" y="4686"/>
              <a:ext cx="1440" cy="540"/>
            </a:xfrm>
            <a:prstGeom prst="rect">
              <a:avLst/>
            </a:prstGeom>
            <a:noFill/>
            <a:ln w="9525" algn="ctr">
              <a:noFill/>
              <a:miter lim="800000"/>
              <a:headEnd/>
              <a:tailEnd/>
            </a:ln>
            <a:effectLst/>
          </p:spPr>
          <p:txBody>
            <a:bodyPr lIns="18000" tIns="10800" rIns="18000" bIns="10800"/>
            <a:lstStyle/>
            <a:p>
              <a:r>
                <a:rPr lang="en-US" sz="1400"/>
                <a:t>MC=LRAC</a:t>
              </a:r>
              <a:endParaRPr lang="ru-RU"/>
            </a:p>
          </p:txBody>
        </p:sp>
        <p:sp>
          <p:nvSpPr>
            <p:cNvPr id="254997" name="Text Box 21"/>
            <p:cNvSpPr txBox="1">
              <a:spLocks noChangeArrowheads="1"/>
            </p:cNvSpPr>
            <p:nvPr/>
          </p:nvSpPr>
          <p:spPr bwMode="auto">
            <a:xfrm>
              <a:off x="2961" y="7254"/>
              <a:ext cx="540" cy="540"/>
            </a:xfrm>
            <a:prstGeom prst="rect">
              <a:avLst/>
            </a:prstGeom>
            <a:noFill/>
            <a:ln w="9525" algn="ctr">
              <a:noFill/>
              <a:miter lim="800000"/>
              <a:headEnd/>
              <a:tailEnd/>
            </a:ln>
            <a:effectLst/>
          </p:spPr>
          <p:txBody>
            <a:bodyPr lIns="18000" tIns="10800" rIns="18000" bIns="10800"/>
            <a:lstStyle/>
            <a:p>
              <a:r>
                <a:rPr lang="ru-RU" sz="1400"/>
                <a:t>0</a:t>
              </a:r>
              <a:endParaRPr lang="ru-RU"/>
            </a:p>
          </p:txBody>
        </p:sp>
        <p:sp>
          <p:nvSpPr>
            <p:cNvPr id="254998" name="Text Box 22"/>
            <p:cNvSpPr txBox="1">
              <a:spLocks noChangeArrowheads="1"/>
            </p:cNvSpPr>
            <p:nvPr/>
          </p:nvSpPr>
          <p:spPr bwMode="auto">
            <a:xfrm>
              <a:off x="2421" y="7794"/>
              <a:ext cx="8280" cy="540"/>
            </a:xfrm>
            <a:prstGeom prst="rect">
              <a:avLst/>
            </a:prstGeom>
            <a:noFill/>
            <a:ln w="19050" algn="ctr">
              <a:noFill/>
              <a:miter lim="800000"/>
              <a:headEnd/>
              <a:tailEnd/>
            </a:ln>
            <a:effectLst/>
          </p:spPr>
          <p:txBody>
            <a:bodyPr lIns="18000" tIns="10800" rIns="18000" bIns="10800"/>
            <a:lstStyle/>
            <a:p>
              <a:r>
                <a:rPr lang="be-BY" sz="1400">
                  <a:solidFill>
                    <a:srgbClr val="3366CC"/>
                  </a:solidFill>
                  <a:latin typeface="Arial" charset="0"/>
                </a:rPr>
                <a:t>Получение экономической прибыли картелем</a:t>
              </a:r>
              <a:endParaRPr lang="ru-RU" sz="1400">
                <a:solidFill>
                  <a:srgbClr val="3366CC"/>
                </a:solidFill>
                <a:latin typeface="Arial" charset="0"/>
              </a:endParaRPr>
            </a:p>
            <a:p>
              <a:endParaRPr lang="ru-RU"/>
            </a:p>
          </p:txBody>
        </p:sp>
      </p:grpSp>
      <p:sp>
        <p:nvSpPr>
          <p:cNvPr id="254999" name="Text Box 23"/>
          <p:cNvSpPr txBox="1">
            <a:spLocks noChangeArrowheads="1"/>
          </p:cNvSpPr>
          <p:nvPr/>
        </p:nvSpPr>
        <p:spPr bwMode="auto">
          <a:xfrm>
            <a:off x="611188" y="4652963"/>
            <a:ext cx="7993062" cy="915987"/>
          </a:xfrm>
          <a:prstGeom prst="rect">
            <a:avLst/>
          </a:prstGeom>
          <a:noFill/>
          <a:ln w="9525" algn="ctr">
            <a:noFill/>
            <a:miter lim="800000"/>
            <a:headEnd/>
            <a:tailEnd/>
          </a:ln>
          <a:effectLst/>
        </p:spPr>
        <p:txBody>
          <a:bodyPr>
            <a:spAutoFit/>
          </a:bodyPr>
          <a:lstStyle/>
          <a:p>
            <a:pPr algn="l"/>
            <a:r>
              <a:rPr lang="ru-RU"/>
              <a:t>Анализ рыночного равновесия </a:t>
            </a:r>
            <a:r>
              <a:rPr lang="ru-RU">
                <a:solidFill>
                  <a:srgbClr val="0033CC"/>
                </a:solidFill>
              </a:rPr>
              <a:t>фирм-олигополистов</a:t>
            </a:r>
            <a:r>
              <a:rPr lang="ru-RU"/>
              <a:t>, которые организуются в картель для раздела рынка, аналогичен анализу равновесия </a:t>
            </a:r>
            <a:r>
              <a:rPr lang="ru-RU">
                <a:solidFill>
                  <a:srgbClr val="0033CC"/>
                </a:solidFill>
              </a:rPr>
              <a:t>фирмы-</a:t>
            </a:r>
            <a:r>
              <a:rPr lang="ru-RU" i="1">
                <a:solidFill>
                  <a:srgbClr val="0033CC"/>
                </a:solidFill>
              </a:rPr>
              <a:t>монополиста</a:t>
            </a:r>
            <a:r>
              <a:rPr lang="ru-RU">
                <a:solidFill>
                  <a:srgbClr val="0033CC"/>
                </a:solidFill>
              </a:rPr>
              <a:t> </a:t>
            </a: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827088" y="404813"/>
            <a:ext cx="7632700" cy="641350"/>
          </a:xfrm>
          <a:prstGeom prst="rect">
            <a:avLst/>
          </a:prstGeom>
          <a:noFill/>
          <a:ln w="9525">
            <a:noFill/>
            <a:miter lim="800000"/>
            <a:headEnd/>
            <a:tailEnd/>
          </a:ln>
          <a:effectLst/>
        </p:spPr>
        <p:txBody>
          <a:bodyPr>
            <a:spAutoFit/>
          </a:bodyPr>
          <a:lstStyle/>
          <a:p>
            <a:pPr>
              <a:spcBef>
                <a:spcPct val="0"/>
              </a:spcBef>
            </a:pPr>
            <a:r>
              <a:rPr lang="ru-RU" dirty="0" smtClean="0">
                <a:solidFill>
                  <a:srgbClr val="CC0000"/>
                </a:solidFill>
                <a:latin typeface="Arial" charset="0"/>
              </a:rPr>
              <a:t> </a:t>
            </a:r>
            <a:r>
              <a:rPr lang="ru-RU" dirty="0">
                <a:solidFill>
                  <a:srgbClr val="CC0000"/>
                </a:solidFill>
                <a:latin typeface="Arial" charset="0"/>
              </a:rPr>
              <a:t>Основные признаки олигополии. Стратегическое взаимодействие фирм в условиях олигополии. </a:t>
            </a:r>
          </a:p>
        </p:txBody>
      </p:sp>
      <p:sp>
        <p:nvSpPr>
          <p:cNvPr id="241667" name="Text Box 3"/>
          <p:cNvSpPr txBox="1">
            <a:spLocks noChangeArrowheads="1"/>
          </p:cNvSpPr>
          <p:nvPr/>
        </p:nvSpPr>
        <p:spPr bwMode="auto">
          <a:xfrm>
            <a:off x="395288" y="1557338"/>
            <a:ext cx="8424862" cy="641350"/>
          </a:xfrm>
          <a:prstGeom prst="rect">
            <a:avLst/>
          </a:prstGeom>
          <a:noFill/>
          <a:ln w="9525" algn="ctr">
            <a:noFill/>
            <a:miter lim="800000"/>
            <a:headEnd/>
            <a:tailEnd/>
          </a:ln>
          <a:effectLst/>
        </p:spPr>
        <p:txBody>
          <a:bodyPr>
            <a:spAutoFit/>
          </a:bodyPr>
          <a:lstStyle/>
          <a:p>
            <a:r>
              <a:rPr lang="ru-RU">
                <a:solidFill>
                  <a:srgbClr val="0033CC"/>
                </a:solidFill>
              </a:rPr>
              <a:t>Олигополия</a:t>
            </a:r>
            <a:r>
              <a:rPr lang="ru-RU"/>
              <a:t> — это тип рыночной структуры, когда несколько фирм контролируют основной объем реализации продукции на рынке </a:t>
            </a:r>
          </a:p>
        </p:txBody>
      </p:sp>
      <p:sp>
        <p:nvSpPr>
          <p:cNvPr id="241668" name="Line 4"/>
          <p:cNvSpPr>
            <a:spLocks noChangeShapeType="1"/>
          </p:cNvSpPr>
          <p:nvPr/>
        </p:nvSpPr>
        <p:spPr bwMode="auto">
          <a:xfrm flipH="1">
            <a:off x="1835150" y="2349500"/>
            <a:ext cx="576263" cy="503238"/>
          </a:xfrm>
          <a:prstGeom prst="line">
            <a:avLst/>
          </a:prstGeom>
          <a:noFill/>
          <a:ln w="9525">
            <a:solidFill>
              <a:schemeClr val="tx1"/>
            </a:solidFill>
            <a:round/>
            <a:headEnd/>
            <a:tailEnd type="triangle" w="med" len="med"/>
          </a:ln>
          <a:effectLst/>
        </p:spPr>
        <p:txBody>
          <a:bodyPr>
            <a:spAutoFit/>
          </a:bodyPr>
          <a:lstStyle/>
          <a:p>
            <a:endParaRPr lang="ru-RU"/>
          </a:p>
        </p:txBody>
      </p:sp>
      <p:sp>
        <p:nvSpPr>
          <p:cNvPr id="241669" name="Line 5"/>
          <p:cNvSpPr>
            <a:spLocks noChangeShapeType="1"/>
          </p:cNvSpPr>
          <p:nvPr/>
        </p:nvSpPr>
        <p:spPr bwMode="auto">
          <a:xfrm>
            <a:off x="5795963" y="2349500"/>
            <a:ext cx="576262" cy="574675"/>
          </a:xfrm>
          <a:prstGeom prst="line">
            <a:avLst/>
          </a:prstGeom>
          <a:noFill/>
          <a:ln w="9525">
            <a:solidFill>
              <a:schemeClr val="tx1"/>
            </a:solidFill>
            <a:round/>
            <a:headEnd/>
            <a:tailEnd type="triangle" w="med" len="med"/>
          </a:ln>
          <a:effectLst/>
        </p:spPr>
        <p:txBody>
          <a:bodyPr>
            <a:spAutoFit/>
          </a:bodyPr>
          <a:lstStyle/>
          <a:p>
            <a:endParaRPr lang="ru-RU"/>
          </a:p>
        </p:txBody>
      </p:sp>
      <p:sp>
        <p:nvSpPr>
          <p:cNvPr id="241670" name="Text Box 6"/>
          <p:cNvSpPr txBox="1">
            <a:spLocks noChangeArrowheads="1"/>
          </p:cNvSpPr>
          <p:nvPr/>
        </p:nvSpPr>
        <p:spPr bwMode="auto">
          <a:xfrm>
            <a:off x="539750" y="2997200"/>
            <a:ext cx="2879725" cy="2289175"/>
          </a:xfrm>
          <a:prstGeom prst="rect">
            <a:avLst/>
          </a:prstGeom>
          <a:noFill/>
          <a:ln w="9525" algn="ctr">
            <a:noFill/>
            <a:miter lim="800000"/>
            <a:headEnd/>
            <a:tailEnd/>
          </a:ln>
          <a:effectLst/>
        </p:spPr>
        <p:txBody>
          <a:bodyPr>
            <a:spAutoFit/>
          </a:bodyPr>
          <a:lstStyle/>
          <a:p>
            <a:r>
              <a:rPr lang="ru-RU" dirty="0">
                <a:solidFill>
                  <a:srgbClr val="FF0066"/>
                </a:solidFill>
              </a:rPr>
              <a:t>Однородная олигополия</a:t>
            </a:r>
            <a:r>
              <a:rPr lang="ru-RU" dirty="0"/>
              <a:t> существует в отраслях, производящих стандартизированную продукцию (обычно сырье и полуфабрикаты): сталь, цемент и т.п. </a:t>
            </a:r>
          </a:p>
        </p:txBody>
      </p:sp>
      <p:sp>
        <p:nvSpPr>
          <p:cNvPr id="241671" name="Text Box 7"/>
          <p:cNvSpPr txBox="1">
            <a:spLocks noChangeArrowheads="1"/>
          </p:cNvSpPr>
          <p:nvPr/>
        </p:nvSpPr>
        <p:spPr bwMode="auto">
          <a:xfrm>
            <a:off x="5076825" y="3068638"/>
            <a:ext cx="3024188" cy="2014537"/>
          </a:xfrm>
          <a:prstGeom prst="rect">
            <a:avLst/>
          </a:prstGeom>
          <a:noFill/>
          <a:ln w="9525" algn="ctr">
            <a:noFill/>
            <a:miter lim="800000"/>
            <a:headEnd/>
            <a:tailEnd/>
          </a:ln>
          <a:effectLst/>
        </p:spPr>
        <p:txBody>
          <a:bodyPr>
            <a:spAutoFit/>
          </a:bodyPr>
          <a:lstStyle/>
          <a:p>
            <a:r>
              <a:rPr lang="ru-RU">
                <a:solidFill>
                  <a:srgbClr val="008000"/>
                </a:solidFill>
              </a:rPr>
              <a:t>Дифференцированная олигополия</a:t>
            </a:r>
            <a:r>
              <a:rPr lang="ru-RU"/>
              <a:t> предполагает производство дифференцированной продукции — автомобилей, телевизоров, сигарет и др.</a:t>
            </a:r>
          </a:p>
        </p:txBody>
      </p:sp>
      <p:sp>
        <p:nvSpPr>
          <p:cNvPr id="241672" name="Text Box 8"/>
          <p:cNvSpPr txBox="1">
            <a:spLocks noChangeArrowheads="1"/>
          </p:cNvSpPr>
          <p:nvPr/>
        </p:nvSpPr>
        <p:spPr bwMode="auto">
          <a:xfrm>
            <a:off x="539750" y="5805488"/>
            <a:ext cx="8208963" cy="641350"/>
          </a:xfrm>
          <a:prstGeom prst="rect">
            <a:avLst/>
          </a:prstGeom>
          <a:noFill/>
          <a:ln w="9525" algn="ctr">
            <a:noFill/>
            <a:miter lim="800000"/>
            <a:headEnd/>
            <a:tailEnd/>
          </a:ln>
          <a:effectLst/>
        </p:spPr>
        <p:txBody>
          <a:bodyPr>
            <a:spAutoFit/>
          </a:bodyPr>
          <a:lstStyle/>
          <a:p>
            <a:r>
              <a:rPr lang="ru-RU">
                <a:solidFill>
                  <a:srgbClr val="0033CC"/>
                </a:solidFill>
              </a:rPr>
              <a:t>Олигопсония (</a:t>
            </a:r>
            <a:r>
              <a:rPr lang="en-US">
                <a:solidFill>
                  <a:srgbClr val="0033CC"/>
                </a:solidFill>
              </a:rPr>
              <a:t>oligopsony</a:t>
            </a:r>
            <a:r>
              <a:rPr lang="ru-RU">
                <a:solidFill>
                  <a:srgbClr val="0033CC"/>
                </a:solidFill>
              </a:rPr>
              <a:t>)</a:t>
            </a:r>
            <a:r>
              <a:rPr lang="ru-RU"/>
              <a:t> — это тип рыночной структуры, когда несколько фирм контролируют основной объем покупок продукции на рынке</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5" name="Text Box 3"/>
          <p:cNvSpPr txBox="1">
            <a:spLocks noChangeArrowheads="1"/>
          </p:cNvSpPr>
          <p:nvPr/>
        </p:nvSpPr>
        <p:spPr bwMode="auto">
          <a:xfrm>
            <a:off x="3043238" y="3114675"/>
            <a:ext cx="319087" cy="292100"/>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1</a:t>
            </a:r>
            <a:endParaRPr lang="ru-RU"/>
          </a:p>
        </p:txBody>
      </p:sp>
      <p:sp>
        <p:nvSpPr>
          <p:cNvPr id="253956" name="Text Box 4"/>
          <p:cNvSpPr txBox="1">
            <a:spLocks noChangeArrowheads="1"/>
          </p:cNvSpPr>
          <p:nvPr/>
        </p:nvSpPr>
        <p:spPr bwMode="auto">
          <a:xfrm>
            <a:off x="4467225" y="3114675"/>
            <a:ext cx="319088" cy="292100"/>
          </a:xfrm>
          <a:prstGeom prst="rect">
            <a:avLst/>
          </a:prstGeom>
          <a:noFill/>
          <a:ln w="9525" algn="ctr">
            <a:noFill/>
            <a:miter lim="800000"/>
            <a:headEnd/>
            <a:tailEnd/>
          </a:ln>
          <a:effectLst/>
        </p:spPr>
        <p:txBody>
          <a:bodyPr lIns="18000" tIns="10800" rIns="18000" bIns="10800"/>
          <a:lstStyle/>
          <a:p>
            <a:pPr algn="l"/>
            <a:r>
              <a:rPr lang="en-US" sz="1400"/>
              <a:t>Q</a:t>
            </a:r>
            <a:r>
              <a:rPr lang="ru-RU" sz="1400" baseline="-25000"/>
              <a:t>2</a:t>
            </a:r>
            <a:endParaRPr lang="ru-RU"/>
          </a:p>
        </p:txBody>
      </p:sp>
      <p:sp>
        <p:nvSpPr>
          <p:cNvPr id="253957" name="Text Box 5"/>
          <p:cNvSpPr txBox="1">
            <a:spLocks noChangeArrowheads="1"/>
          </p:cNvSpPr>
          <p:nvPr/>
        </p:nvSpPr>
        <p:spPr bwMode="auto">
          <a:xfrm>
            <a:off x="6261100" y="3033713"/>
            <a:ext cx="315913" cy="292100"/>
          </a:xfrm>
          <a:prstGeom prst="rect">
            <a:avLst/>
          </a:prstGeom>
          <a:noFill/>
          <a:ln w="9525" algn="ctr">
            <a:noFill/>
            <a:miter lim="800000"/>
            <a:headEnd/>
            <a:tailEnd/>
          </a:ln>
          <a:effectLst/>
        </p:spPr>
        <p:txBody>
          <a:bodyPr lIns="18000" tIns="10800" rIns="18000" bIns="10800"/>
          <a:lstStyle/>
          <a:p>
            <a:pPr algn="l"/>
            <a:r>
              <a:rPr lang="en-US" sz="1400"/>
              <a:t>Q</a:t>
            </a:r>
            <a:endParaRPr lang="ru-RU"/>
          </a:p>
        </p:txBody>
      </p:sp>
      <p:sp>
        <p:nvSpPr>
          <p:cNvPr id="253958" name="Line 6"/>
          <p:cNvSpPr>
            <a:spLocks noChangeShapeType="1"/>
          </p:cNvSpPr>
          <p:nvPr/>
        </p:nvSpPr>
        <p:spPr bwMode="auto">
          <a:xfrm flipH="1" flipV="1">
            <a:off x="2092325" y="404813"/>
            <a:ext cx="3175" cy="262890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53959" name="Line 7"/>
          <p:cNvSpPr>
            <a:spLocks noChangeShapeType="1"/>
          </p:cNvSpPr>
          <p:nvPr/>
        </p:nvSpPr>
        <p:spPr bwMode="auto">
          <a:xfrm>
            <a:off x="2092325" y="3033713"/>
            <a:ext cx="4484688"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53960" name="Text Box 8"/>
          <p:cNvSpPr txBox="1">
            <a:spLocks noChangeArrowheads="1"/>
          </p:cNvSpPr>
          <p:nvPr/>
        </p:nvSpPr>
        <p:spPr bwMode="auto">
          <a:xfrm>
            <a:off x="1828800" y="404813"/>
            <a:ext cx="315913" cy="292100"/>
          </a:xfrm>
          <a:prstGeom prst="rect">
            <a:avLst/>
          </a:prstGeom>
          <a:noFill/>
          <a:ln w="9525" algn="ctr">
            <a:noFill/>
            <a:miter lim="800000"/>
            <a:headEnd/>
            <a:tailEnd/>
          </a:ln>
          <a:effectLst/>
        </p:spPr>
        <p:txBody>
          <a:bodyPr lIns="18000" tIns="10800" rIns="18000" bIns="10800"/>
          <a:lstStyle/>
          <a:p>
            <a:pPr algn="l"/>
            <a:r>
              <a:rPr lang="ru-RU" sz="1400"/>
              <a:t>Р</a:t>
            </a:r>
            <a:endParaRPr lang="ru-RU"/>
          </a:p>
        </p:txBody>
      </p:sp>
      <p:sp>
        <p:nvSpPr>
          <p:cNvPr id="253961" name="Text Box 9"/>
          <p:cNvSpPr txBox="1">
            <a:spLocks noChangeArrowheads="1"/>
          </p:cNvSpPr>
          <p:nvPr/>
        </p:nvSpPr>
        <p:spPr bwMode="auto">
          <a:xfrm>
            <a:off x="2005013" y="3033713"/>
            <a:ext cx="317500" cy="292100"/>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53962" name="Text Box 10"/>
          <p:cNvSpPr txBox="1">
            <a:spLocks noChangeArrowheads="1"/>
          </p:cNvSpPr>
          <p:nvPr/>
        </p:nvSpPr>
        <p:spPr bwMode="auto">
          <a:xfrm>
            <a:off x="4549775" y="885825"/>
            <a:ext cx="633413" cy="292100"/>
          </a:xfrm>
          <a:prstGeom prst="rect">
            <a:avLst/>
          </a:prstGeom>
          <a:noFill/>
          <a:ln w="9525" algn="ctr">
            <a:noFill/>
            <a:miter lim="800000"/>
            <a:headEnd/>
            <a:tailEnd/>
          </a:ln>
          <a:effectLst/>
        </p:spPr>
        <p:txBody>
          <a:bodyPr lIns="18000" tIns="10800" rIns="18000" bIns="10800"/>
          <a:lstStyle/>
          <a:p>
            <a:pPr algn="l"/>
            <a:r>
              <a:rPr lang="en-US" sz="1400"/>
              <a:t>M</a:t>
            </a:r>
            <a:r>
              <a:rPr lang="ru-RU" sz="1400"/>
              <a:t>С</a:t>
            </a:r>
            <a:r>
              <a:rPr lang="en-US" sz="1400" baseline="-25000"/>
              <a:t>1</a:t>
            </a:r>
            <a:endParaRPr lang="ru-RU"/>
          </a:p>
        </p:txBody>
      </p:sp>
      <p:sp>
        <p:nvSpPr>
          <p:cNvPr id="253963" name="Text Box 11"/>
          <p:cNvSpPr txBox="1">
            <a:spLocks noChangeArrowheads="1"/>
          </p:cNvSpPr>
          <p:nvPr/>
        </p:nvSpPr>
        <p:spPr bwMode="auto">
          <a:xfrm>
            <a:off x="5083175" y="1457325"/>
            <a:ext cx="474663" cy="292100"/>
          </a:xfrm>
          <a:prstGeom prst="rect">
            <a:avLst/>
          </a:prstGeom>
          <a:noFill/>
          <a:ln w="9525" algn="ctr">
            <a:noFill/>
            <a:miter lim="800000"/>
            <a:headEnd/>
            <a:tailEnd/>
          </a:ln>
          <a:effectLst/>
        </p:spPr>
        <p:txBody>
          <a:bodyPr lIns="18000" tIns="10800" rIns="18000" bIns="10800"/>
          <a:lstStyle/>
          <a:p>
            <a:pPr algn="l"/>
            <a:r>
              <a:rPr lang="en-US" sz="1400"/>
              <a:t>MC</a:t>
            </a:r>
            <a:r>
              <a:rPr lang="ru-RU" sz="1400" baseline="-25000"/>
              <a:t>2</a:t>
            </a:r>
            <a:endParaRPr lang="ru-RU"/>
          </a:p>
        </p:txBody>
      </p:sp>
      <p:sp>
        <p:nvSpPr>
          <p:cNvPr id="253964" name="Freeform 12"/>
          <p:cNvSpPr>
            <a:spLocks/>
          </p:cNvSpPr>
          <p:nvPr/>
        </p:nvSpPr>
        <p:spPr bwMode="auto">
          <a:xfrm>
            <a:off x="2092325" y="2293938"/>
            <a:ext cx="2397125" cy="9525"/>
          </a:xfrm>
          <a:custGeom>
            <a:avLst/>
            <a:gdLst/>
            <a:ahLst/>
            <a:cxnLst>
              <a:cxn ang="0">
                <a:pos x="4044" y="0"/>
              </a:cxn>
              <a:cxn ang="0">
                <a:pos x="0" y="15"/>
              </a:cxn>
            </a:cxnLst>
            <a:rect l="0" t="0" r="r" b="b"/>
            <a:pathLst>
              <a:path w="4044" h="15">
                <a:moveTo>
                  <a:pt x="4044" y="0"/>
                </a:moveTo>
                <a:lnTo>
                  <a:pt x="0" y="15"/>
                </a:lnTo>
              </a:path>
            </a:pathLst>
          </a:custGeom>
          <a:noFill/>
          <a:ln w="9525" cap="rnd">
            <a:solidFill>
              <a:srgbClr val="000000"/>
            </a:solidFill>
            <a:prstDash val="sysDot"/>
            <a:round/>
            <a:headEnd/>
            <a:tailEnd/>
          </a:ln>
          <a:effectLst/>
        </p:spPr>
        <p:txBody>
          <a:bodyPr lIns="18000" tIns="10800" rIns="18000" bIns="10800"/>
          <a:lstStyle/>
          <a:p>
            <a:endParaRPr lang="ru-RU"/>
          </a:p>
        </p:txBody>
      </p:sp>
      <p:sp>
        <p:nvSpPr>
          <p:cNvPr id="253965" name="Freeform 13"/>
          <p:cNvSpPr>
            <a:spLocks/>
          </p:cNvSpPr>
          <p:nvPr/>
        </p:nvSpPr>
        <p:spPr bwMode="auto">
          <a:xfrm>
            <a:off x="4478338" y="2306638"/>
            <a:ext cx="0" cy="736600"/>
          </a:xfrm>
          <a:custGeom>
            <a:avLst/>
            <a:gdLst/>
            <a:ahLst/>
            <a:cxnLst>
              <a:cxn ang="0">
                <a:pos x="0" y="0"/>
              </a:cxn>
              <a:cxn ang="0">
                <a:pos x="0" y="1159"/>
              </a:cxn>
            </a:cxnLst>
            <a:rect l="0" t="0" r="r" b="b"/>
            <a:pathLst>
              <a:path w="1" h="1159">
                <a:moveTo>
                  <a:pt x="0" y="0"/>
                </a:moveTo>
                <a:lnTo>
                  <a:pt x="0" y="1159"/>
                </a:lnTo>
              </a:path>
            </a:pathLst>
          </a:custGeom>
          <a:noFill/>
          <a:ln w="9525" cap="rnd">
            <a:solidFill>
              <a:srgbClr val="000000"/>
            </a:solidFill>
            <a:prstDash val="sysDot"/>
            <a:round/>
            <a:headEnd/>
            <a:tailEnd/>
          </a:ln>
          <a:effectLst/>
        </p:spPr>
        <p:txBody>
          <a:bodyPr lIns="18000" tIns="10800" rIns="18000" bIns="10800"/>
          <a:lstStyle/>
          <a:p>
            <a:endParaRPr lang="ru-RU"/>
          </a:p>
        </p:txBody>
      </p:sp>
      <p:sp>
        <p:nvSpPr>
          <p:cNvPr id="253966" name="Text Box 14"/>
          <p:cNvSpPr txBox="1">
            <a:spLocks noChangeArrowheads="1"/>
          </p:cNvSpPr>
          <p:nvPr/>
        </p:nvSpPr>
        <p:spPr bwMode="auto">
          <a:xfrm>
            <a:off x="1776413" y="2092325"/>
            <a:ext cx="319087" cy="292100"/>
          </a:xfrm>
          <a:prstGeom prst="rect">
            <a:avLst/>
          </a:prstGeom>
          <a:noFill/>
          <a:ln w="9525" algn="ctr">
            <a:noFill/>
            <a:miter lim="800000"/>
            <a:headEnd/>
            <a:tailEnd/>
          </a:ln>
          <a:effectLst/>
        </p:spPr>
        <p:txBody>
          <a:bodyPr lIns="18000" tIns="10800" rIns="18000" bIns="10800"/>
          <a:lstStyle/>
          <a:p>
            <a:pPr algn="l"/>
            <a:r>
              <a:rPr lang="en-US" sz="1400"/>
              <a:t>P</a:t>
            </a:r>
            <a:r>
              <a:rPr lang="en-US" sz="1400" baseline="-25000"/>
              <a:t>0</a:t>
            </a:r>
            <a:endParaRPr lang="ru-RU"/>
          </a:p>
        </p:txBody>
      </p:sp>
      <p:sp>
        <p:nvSpPr>
          <p:cNvPr id="253967" name="Line 15"/>
          <p:cNvSpPr>
            <a:spLocks noChangeShapeType="1"/>
          </p:cNvSpPr>
          <p:nvPr/>
        </p:nvSpPr>
        <p:spPr bwMode="auto">
          <a:xfrm flipH="1">
            <a:off x="3200400" y="2303463"/>
            <a:ext cx="0" cy="73025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53968" name="Freeform 16"/>
          <p:cNvSpPr>
            <a:spLocks/>
          </p:cNvSpPr>
          <p:nvPr/>
        </p:nvSpPr>
        <p:spPr bwMode="auto">
          <a:xfrm>
            <a:off x="2251075" y="604838"/>
            <a:ext cx="3289300" cy="2274887"/>
          </a:xfrm>
          <a:custGeom>
            <a:avLst/>
            <a:gdLst/>
            <a:ahLst/>
            <a:cxnLst>
              <a:cxn ang="0">
                <a:pos x="0" y="1834"/>
              </a:cxn>
              <a:cxn ang="0">
                <a:pos x="360" y="2374"/>
              </a:cxn>
              <a:cxn ang="0">
                <a:pos x="900" y="2734"/>
              </a:cxn>
              <a:cxn ang="0">
                <a:pos x="1620" y="2734"/>
              </a:cxn>
              <a:cxn ang="0">
                <a:pos x="2361" y="2310"/>
              </a:cxn>
              <a:cxn ang="0">
                <a:pos x="2901" y="1515"/>
              </a:cxn>
              <a:cxn ang="0">
                <a:pos x="3591" y="315"/>
              </a:cxn>
              <a:cxn ang="0">
                <a:pos x="3741" y="0"/>
              </a:cxn>
            </a:cxnLst>
            <a:rect l="0" t="0" r="r" b="b"/>
            <a:pathLst>
              <a:path w="3741" h="2805">
                <a:moveTo>
                  <a:pt x="0" y="1834"/>
                </a:moveTo>
                <a:cubicBezTo>
                  <a:pt x="105" y="2029"/>
                  <a:pt x="210" y="2224"/>
                  <a:pt x="360" y="2374"/>
                </a:cubicBezTo>
                <a:cubicBezTo>
                  <a:pt x="510" y="2524"/>
                  <a:pt x="690" y="2674"/>
                  <a:pt x="900" y="2734"/>
                </a:cubicBezTo>
                <a:cubicBezTo>
                  <a:pt x="1110" y="2794"/>
                  <a:pt x="1377" y="2805"/>
                  <a:pt x="1620" y="2734"/>
                </a:cubicBezTo>
                <a:cubicBezTo>
                  <a:pt x="1863" y="2663"/>
                  <a:pt x="2148" y="2513"/>
                  <a:pt x="2361" y="2310"/>
                </a:cubicBezTo>
                <a:cubicBezTo>
                  <a:pt x="2574" y="2107"/>
                  <a:pt x="2696" y="1847"/>
                  <a:pt x="2901" y="1515"/>
                </a:cubicBezTo>
                <a:cubicBezTo>
                  <a:pt x="3106" y="1183"/>
                  <a:pt x="3451" y="568"/>
                  <a:pt x="3591" y="315"/>
                </a:cubicBezTo>
                <a:cubicBezTo>
                  <a:pt x="3731" y="62"/>
                  <a:pt x="3710" y="66"/>
                  <a:pt x="3741" y="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3969" name="Freeform 17"/>
          <p:cNvSpPr>
            <a:spLocks/>
          </p:cNvSpPr>
          <p:nvPr/>
        </p:nvSpPr>
        <p:spPr bwMode="auto">
          <a:xfrm>
            <a:off x="2274888" y="631825"/>
            <a:ext cx="2351087" cy="1665288"/>
          </a:xfrm>
          <a:custGeom>
            <a:avLst/>
            <a:gdLst/>
            <a:ahLst/>
            <a:cxnLst>
              <a:cxn ang="0">
                <a:pos x="55" y="1536"/>
              </a:cxn>
              <a:cxn ang="0">
                <a:pos x="40" y="1536"/>
              </a:cxn>
              <a:cxn ang="0">
                <a:pos x="295" y="1731"/>
              </a:cxn>
              <a:cxn ang="0">
                <a:pos x="580" y="1901"/>
              </a:cxn>
              <a:cxn ang="0">
                <a:pos x="1060" y="2036"/>
              </a:cxn>
              <a:cxn ang="0">
                <a:pos x="1594" y="1800"/>
              </a:cxn>
              <a:cxn ang="0">
                <a:pos x="2110" y="1266"/>
              </a:cxn>
              <a:cxn ang="0">
                <a:pos x="2560" y="291"/>
              </a:cxn>
              <a:cxn ang="0">
                <a:pos x="2674" y="0"/>
              </a:cxn>
            </a:cxnLst>
            <a:rect l="0" t="0" r="r" b="b"/>
            <a:pathLst>
              <a:path w="2674" h="2053">
                <a:moveTo>
                  <a:pt x="55" y="1536"/>
                </a:moveTo>
                <a:cubicBezTo>
                  <a:pt x="55" y="1536"/>
                  <a:pt x="0" y="1504"/>
                  <a:pt x="40" y="1536"/>
                </a:cubicBezTo>
                <a:cubicBezTo>
                  <a:pt x="80" y="1568"/>
                  <a:pt x="205" y="1670"/>
                  <a:pt x="295" y="1731"/>
                </a:cubicBezTo>
                <a:cubicBezTo>
                  <a:pt x="385" y="1792"/>
                  <a:pt x="453" y="1850"/>
                  <a:pt x="580" y="1901"/>
                </a:cubicBezTo>
                <a:cubicBezTo>
                  <a:pt x="707" y="1952"/>
                  <a:pt x="891" y="2053"/>
                  <a:pt x="1060" y="2036"/>
                </a:cubicBezTo>
                <a:cubicBezTo>
                  <a:pt x="1229" y="2019"/>
                  <a:pt x="1419" y="1928"/>
                  <a:pt x="1594" y="1800"/>
                </a:cubicBezTo>
                <a:cubicBezTo>
                  <a:pt x="1769" y="1672"/>
                  <a:pt x="1949" y="1517"/>
                  <a:pt x="2110" y="1266"/>
                </a:cubicBezTo>
                <a:cubicBezTo>
                  <a:pt x="2271" y="1015"/>
                  <a:pt x="2466" y="502"/>
                  <a:pt x="2560" y="291"/>
                </a:cubicBezTo>
                <a:cubicBezTo>
                  <a:pt x="2654" y="80"/>
                  <a:pt x="2650" y="61"/>
                  <a:pt x="2674" y="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3970" name="Text Box 18"/>
          <p:cNvSpPr txBox="1">
            <a:spLocks noChangeArrowheads="1"/>
          </p:cNvSpPr>
          <p:nvPr/>
        </p:nvSpPr>
        <p:spPr bwMode="auto">
          <a:xfrm>
            <a:off x="1547813" y="3490913"/>
            <a:ext cx="5832475" cy="57150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Рыночная цена и предельные издержки фирм-дуополистов</a:t>
            </a:r>
          </a:p>
          <a:p>
            <a:endParaRPr lang="ru-RU"/>
          </a:p>
        </p:txBody>
      </p:sp>
      <p:sp>
        <p:nvSpPr>
          <p:cNvPr id="253971" name="Text Box 19"/>
          <p:cNvSpPr txBox="1">
            <a:spLocks noChangeArrowheads="1"/>
          </p:cNvSpPr>
          <p:nvPr/>
        </p:nvSpPr>
        <p:spPr bwMode="auto">
          <a:xfrm>
            <a:off x="611188" y="4508500"/>
            <a:ext cx="8064500" cy="1739900"/>
          </a:xfrm>
          <a:prstGeom prst="rect">
            <a:avLst/>
          </a:prstGeom>
          <a:noFill/>
          <a:ln w="9525" algn="ctr">
            <a:noFill/>
            <a:miter lim="800000"/>
            <a:headEnd/>
            <a:tailEnd/>
          </a:ln>
          <a:effectLst/>
        </p:spPr>
        <p:txBody>
          <a:bodyPr>
            <a:spAutoFit/>
          </a:bodyPr>
          <a:lstStyle/>
          <a:p>
            <a:pPr algn="l"/>
            <a:r>
              <a:rPr lang="ru-RU"/>
              <a:t>Если какая-то фирма (например фирма 2) имеет меньшие издержки, то она должна увеличивать свой объем продаж на рынке до тех пор, пока ее предельные издержки не возрастут и сравняются с предельными издержками конкурента (фирмы 1). Фирма 2 будут продавать на рынке больше товара, чем фирма 1, но обе — по одинаковой цене, неся одинаковые предельные издержки.</a:t>
            </a:r>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2930" name="Group 2"/>
          <p:cNvGrpSpPr>
            <a:grpSpLocks/>
          </p:cNvGrpSpPr>
          <p:nvPr/>
        </p:nvGrpSpPr>
        <p:grpSpPr bwMode="auto">
          <a:xfrm>
            <a:off x="1692275" y="620713"/>
            <a:ext cx="5486400" cy="3797300"/>
            <a:chOff x="2061" y="7935"/>
            <a:chExt cx="8640" cy="5979"/>
          </a:xfrm>
        </p:grpSpPr>
        <p:sp>
          <p:nvSpPr>
            <p:cNvPr id="252931" name="Line 3"/>
            <p:cNvSpPr>
              <a:spLocks noChangeShapeType="1"/>
            </p:cNvSpPr>
            <p:nvPr/>
          </p:nvSpPr>
          <p:spPr bwMode="auto">
            <a:xfrm flipH="1" flipV="1">
              <a:off x="2608" y="7935"/>
              <a:ext cx="5" cy="4358"/>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52932" name="Line 4"/>
            <p:cNvSpPr>
              <a:spLocks noChangeShapeType="1"/>
            </p:cNvSpPr>
            <p:nvPr/>
          </p:nvSpPr>
          <p:spPr bwMode="auto">
            <a:xfrm>
              <a:off x="2608" y="12293"/>
              <a:ext cx="7728"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52933" name="Text Box 5"/>
            <p:cNvSpPr txBox="1">
              <a:spLocks noChangeArrowheads="1"/>
            </p:cNvSpPr>
            <p:nvPr/>
          </p:nvSpPr>
          <p:spPr bwMode="auto">
            <a:xfrm>
              <a:off x="2061" y="7935"/>
              <a:ext cx="552" cy="484"/>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2</a:t>
              </a:r>
              <a:endParaRPr lang="ru-RU"/>
            </a:p>
          </p:txBody>
        </p:sp>
        <p:sp>
          <p:nvSpPr>
            <p:cNvPr id="252934" name="Text Box 6"/>
            <p:cNvSpPr txBox="1">
              <a:spLocks noChangeArrowheads="1"/>
            </p:cNvSpPr>
            <p:nvPr/>
          </p:nvSpPr>
          <p:spPr bwMode="auto">
            <a:xfrm>
              <a:off x="2337" y="12051"/>
              <a:ext cx="552" cy="484"/>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52935" name="Text Box 7"/>
            <p:cNvSpPr txBox="1">
              <a:spLocks noChangeArrowheads="1"/>
            </p:cNvSpPr>
            <p:nvPr/>
          </p:nvSpPr>
          <p:spPr bwMode="auto">
            <a:xfrm>
              <a:off x="9789" y="12293"/>
              <a:ext cx="552" cy="484"/>
            </a:xfrm>
            <a:prstGeom prst="rect">
              <a:avLst/>
            </a:prstGeom>
            <a:noFill/>
            <a:ln w="9525" algn="ctr">
              <a:noFill/>
              <a:miter lim="800000"/>
              <a:headEnd/>
              <a:tailEnd/>
            </a:ln>
            <a:effectLst/>
          </p:spPr>
          <p:txBody>
            <a:bodyPr lIns="18000" tIns="10800" rIns="18000" bIns="10800"/>
            <a:lstStyle/>
            <a:p>
              <a:pPr algn="l"/>
              <a:r>
                <a:rPr lang="en-US" sz="1400"/>
                <a:t>Q</a:t>
              </a:r>
              <a:r>
                <a:rPr lang="ru-RU" sz="1400" baseline="-25000"/>
                <a:t>1</a:t>
              </a:r>
              <a:endParaRPr lang="ru-RU"/>
            </a:p>
          </p:txBody>
        </p:sp>
        <p:sp>
          <p:nvSpPr>
            <p:cNvPr id="252936" name="Freeform 8"/>
            <p:cNvSpPr>
              <a:spLocks/>
            </p:cNvSpPr>
            <p:nvPr/>
          </p:nvSpPr>
          <p:spPr bwMode="auto">
            <a:xfrm>
              <a:off x="2613" y="9080"/>
              <a:ext cx="6900" cy="3214"/>
            </a:xfrm>
            <a:custGeom>
              <a:avLst/>
              <a:gdLst/>
              <a:ahLst/>
              <a:cxnLst>
                <a:cxn ang="0">
                  <a:pos x="0" y="3214"/>
                </a:cxn>
                <a:cxn ang="0">
                  <a:pos x="607" y="1567"/>
                </a:cxn>
                <a:cxn ang="0">
                  <a:pos x="1251" y="558"/>
                </a:cxn>
                <a:cxn ang="0">
                  <a:pos x="2263" y="75"/>
                </a:cxn>
                <a:cxn ang="0">
                  <a:pos x="3596" y="106"/>
                </a:cxn>
                <a:cxn ang="0">
                  <a:pos x="4811" y="537"/>
                </a:cxn>
                <a:cxn ang="0">
                  <a:pos x="5990" y="1341"/>
                </a:cxn>
                <a:cxn ang="0">
                  <a:pos x="6700" y="2351"/>
                </a:cxn>
                <a:cxn ang="0">
                  <a:pos x="6900" y="3214"/>
                </a:cxn>
              </a:cxnLst>
              <a:rect l="0" t="0" r="r" b="b"/>
              <a:pathLst>
                <a:path w="6900" h="3214">
                  <a:moveTo>
                    <a:pt x="0" y="3214"/>
                  </a:moveTo>
                  <a:cubicBezTo>
                    <a:pt x="101" y="2940"/>
                    <a:pt x="399" y="2009"/>
                    <a:pt x="607" y="1567"/>
                  </a:cubicBezTo>
                  <a:cubicBezTo>
                    <a:pt x="816" y="1124"/>
                    <a:pt x="975" y="807"/>
                    <a:pt x="1251" y="558"/>
                  </a:cubicBezTo>
                  <a:cubicBezTo>
                    <a:pt x="1527" y="309"/>
                    <a:pt x="1872" y="150"/>
                    <a:pt x="2263" y="75"/>
                  </a:cubicBezTo>
                  <a:cubicBezTo>
                    <a:pt x="2654" y="0"/>
                    <a:pt x="3171" y="29"/>
                    <a:pt x="3596" y="106"/>
                  </a:cubicBezTo>
                  <a:cubicBezTo>
                    <a:pt x="4021" y="183"/>
                    <a:pt x="4412" y="331"/>
                    <a:pt x="4811" y="537"/>
                  </a:cubicBezTo>
                  <a:cubicBezTo>
                    <a:pt x="5210" y="743"/>
                    <a:pt x="5675" y="1039"/>
                    <a:pt x="5990" y="1341"/>
                  </a:cubicBezTo>
                  <a:cubicBezTo>
                    <a:pt x="6305" y="1643"/>
                    <a:pt x="6548" y="2039"/>
                    <a:pt x="6700" y="2351"/>
                  </a:cubicBezTo>
                  <a:cubicBezTo>
                    <a:pt x="6852" y="2663"/>
                    <a:pt x="6858" y="3034"/>
                    <a:pt x="6900" y="3214"/>
                  </a:cubicBezTo>
                </a:path>
              </a:pathLst>
            </a:custGeom>
            <a:noFill/>
            <a:ln w="19050" cap="flat" cmpd="sng">
              <a:solidFill>
                <a:srgbClr val="000000"/>
              </a:solidFill>
              <a:prstDash val="dash"/>
              <a:round/>
              <a:headEnd/>
              <a:tailEnd/>
            </a:ln>
            <a:effectLst/>
          </p:spPr>
          <p:txBody>
            <a:bodyPr lIns="18000" tIns="10800" rIns="18000" bIns="10800"/>
            <a:lstStyle/>
            <a:p>
              <a:endParaRPr lang="ru-RU"/>
            </a:p>
          </p:txBody>
        </p:sp>
        <p:sp>
          <p:nvSpPr>
            <p:cNvPr id="252937" name="Freeform 9"/>
            <p:cNvSpPr>
              <a:spLocks/>
            </p:cNvSpPr>
            <p:nvPr/>
          </p:nvSpPr>
          <p:spPr bwMode="auto">
            <a:xfrm>
              <a:off x="3441" y="10043"/>
              <a:ext cx="5483" cy="2250"/>
            </a:xfrm>
            <a:custGeom>
              <a:avLst/>
              <a:gdLst/>
              <a:ahLst/>
              <a:cxnLst>
                <a:cxn ang="0">
                  <a:pos x="0" y="2250"/>
                </a:cxn>
                <a:cxn ang="0">
                  <a:pos x="400" y="1370"/>
                </a:cxn>
                <a:cxn ang="0">
                  <a:pos x="1021" y="624"/>
                </a:cxn>
                <a:cxn ang="0">
                  <a:pos x="1941" y="79"/>
                </a:cxn>
                <a:cxn ang="0">
                  <a:pos x="3291" y="153"/>
                </a:cxn>
                <a:cxn ang="0">
                  <a:pos x="4402" y="684"/>
                </a:cxn>
                <a:cxn ang="0">
                  <a:pos x="5207" y="1451"/>
                </a:cxn>
                <a:cxn ang="0">
                  <a:pos x="5483" y="2198"/>
                </a:cxn>
              </a:cxnLst>
              <a:rect l="0" t="0" r="r" b="b"/>
              <a:pathLst>
                <a:path w="5483" h="2250">
                  <a:moveTo>
                    <a:pt x="0" y="2250"/>
                  </a:moveTo>
                  <a:cubicBezTo>
                    <a:pt x="67" y="2103"/>
                    <a:pt x="230" y="1641"/>
                    <a:pt x="400" y="1370"/>
                  </a:cubicBezTo>
                  <a:cubicBezTo>
                    <a:pt x="570" y="1100"/>
                    <a:pt x="764" y="839"/>
                    <a:pt x="1021" y="624"/>
                  </a:cubicBezTo>
                  <a:cubicBezTo>
                    <a:pt x="1279" y="409"/>
                    <a:pt x="1563" y="158"/>
                    <a:pt x="1941" y="79"/>
                  </a:cubicBezTo>
                  <a:cubicBezTo>
                    <a:pt x="2319" y="0"/>
                    <a:pt x="2882" y="52"/>
                    <a:pt x="3291" y="153"/>
                  </a:cubicBezTo>
                  <a:cubicBezTo>
                    <a:pt x="3700" y="254"/>
                    <a:pt x="4085" y="475"/>
                    <a:pt x="4402" y="684"/>
                  </a:cubicBezTo>
                  <a:cubicBezTo>
                    <a:pt x="4719" y="893"/>
                    <a:pt x="5028" y="1199"/>
                    <a:pt x="5207" y="1451"/>
                  </a:cubicBezTo>
                  <a:cubicBezTo>
                    <a:pt x="5386" y="1703"/>
                    <a:pt x="5426" y="2043"/>
                    <a:pt x="5483" y="2198"/>
                  </a:cubicBezTo>
                </a:path>
              </a:pathLst>
            </a:custGeom>
            <a:noFill/>
            <a:ln w="19050" cap="flat" cmpd="sng">
              <a:solidFill>
                <a:srgbClr val="000000"/>
              </a:solidFill>
              <a:prstDash val="dash"/>
              <a:round/>
              <a:headEnd/>
              <a:tailEnd/>
            </a:ln>
            <a:effectLst/>
          </p:spPr>
          <p:txBody>
            <a:bodyPr lIns="18000" tIns="10800" rIns="18000" bIns="10800"/>
            <a:lstStyle/>
            <a:p>
              <a:endParaRPr lang="ru-RU"/>
            </a:p>
          </p:txBody>
        </p:sp>
        <p:sp>
          <p:nvSpPr>
            <p:cNvPr id="252938" name="Freeform 10"/>
            <p:cNvSpPr>
              <a:spLocks/>
            </p:cNvSpPr>
            <p:nvPr/>
          </p:nvSpPr>
          <p:spPr bwMode="auto">
            <a:xfrm>
              <a:off x="4269" y="10758"/>
              <a:ext cx="3864" cy="1535"/>
            </a:xfrm>
            <a:custGeom>
              <a:avLst/>
              <a:gdLst/>
              <a:ahLst/>
              <a:cxnLst>
                <a:cxn ang="0">
                  <a:pos x="0" y="1141"/>
                </a:cxn>
                <a:cxn ang="0">
                  <a:pos x="366" y="472"/>
                </a:cxn>
                <a:cxn ang="0">
                  <a:pos x="861" y="67"/>
                </a:cxn>
                <a:cxn ang="0">
                  <a:pos x="1401" y="67"/>
                </a:cxn>
                <a:cxn ang="0">
                  <a:pos x="1791" y="247"/>
                </a:cxn>
                <a:cxn ang="0">
                  <a:pos x="2181" y="667"/>
                </a:cxn>
                <a:cxn ang="0">
                  <a:pos x="2520" y="1141"/>
                </a:cxn>
              </a:cxnLst>
              <a:rect l="0" t="0" r="r" b="b"/>
              <a:pathLst>
                <a:path w="2520" h="1141">
                  <a:moveTo>
                    <a:pt x="0" y="1141"/>
                  </a:moveTo>
                  <a:cubicBezTo>
                    <a:pt x="61" y="1030"/>
                    <a:pt x="223" y="651"/>
                    <a:pt x="366" y="472"/>
                  </a:cubicBezTo>
                  <a:cubicBezTo>
                    <a:pt x="509" y="293"/>
                    <a:pt x="689" y="134"/>
                    <a:pt x="861" y="67"/>
                  </a:cubicBezTo>
                  <a:cubicBezTo>
                    <a:pt x="1033" y="0"/>
                    <a:pt x="1246" y="37"/>
                    <a:pt x="1401" y="67"/>
                  </a:cubicBezTo>
                  <a:cubicBezTo>
                    <a:pt x="1556" y="97"/>
                    <a:pt x="1661" y="147"/>
                    <a:pt x="1791" y="247"/>
                  </a:cubicBezTo>
                  <a:cubicBezTo>
                    <a:pt x="1921" y="347"/>
                    <a:pt x="2060" y="518"/>
                    <a:pt x="2181" y="667"/>
                  </a:cubicBezTo>
                  <a:cubicBezTo>
                    <a:pt x="2302" y="816"/>
                    <a:pt x="2450" y="1042"/>
                    <a:pt x="2520" y="1141"/>
                  </a:cubicBezTo>
                </a:path>
              </a:pathLst>
            </a:custGeom>
            <a:noFill/>
            <a:ln w="19050" cap="flat" cmpd="sng">
              <a:solidFill>
                <a:srgbClr val="000000"/>
              </a:solidFill>
              <a:prstDash val="dash"/>
              <a:round/>
              <a:headEnd/>
              <a:tailEnd/>
            </a:ln>
            <a:effectLst/>
          </p:spPr>
          <p:txBody>
            <a:bodyPr lIns="18000" tIns="10800" rIns="18000" bIns="10800"/>
            <a:lstStyle/>
            <a:p>
              <a:endParaRPr lang="ru-RU"/>
            </a:p>
          </p:txBody>
        </p:sp>
        <p:sp>
          <p:nvSpPr>
            <p:cNvPr id="252939" name="Freeform 11"/>
            <p:cNvSpPr>
              <a:spLocks/>
            </p:cNvSpPr>
            <p:nvPr/>
          </p:nvSpPr>
          <p:spPr bwMode="auto">
            <a:xfrm>
              <a:off x="5175" y="11527"/>
              <a:ext cx="2130" cy="766"/>
            </a:xfrm>
            <a:custGeom>
              <a:avLst/>
              <a:gdLst/>
              <a:ahLst/>
              <a:cxnLst>
                <a:cxn ang="0">
                  <a:pos x="0" y="545"/>
                </a:cxn>
                <a:cxn ang="0">
                  <a:pos x="240" y="170"/>
                </a:cxn>
                <a:cxn ang="0">
                  <a:pos x="675" y="5"/>
                </a:cxn>
                <a:cxn ang="0">
                  <a:pos x="1140" y="200"/>
                </a:cxn>
                <a:cxn ang="0">
                  <a:pos x="1389" y="569"/>
                </a:cxn>
              </a:cxnLst>
              <a:rect l="0" t="0" r="r" b="b"/>
              <a:pathLst>
                <a:path w="1389" h="569">
                  <a:moveTo>
                    <a:pt x="0" y="545"/>
                  </a:moveTo>
                  <a:cubicBezTo>
                    <a:pt x="40" y="482"/>
                    <a:pt x="127" y="260"/>
                    <a:pt x="240" y="170"/>
                  </a:cubicBezTo>
                  <a:cubicBezTo>
                    <a:pt x="353" y="80"/>
                    <a:pt x="525" y="0"/>
                    <a:pt x="675" y="5"/>
                  </a:cubicBezTo>
                  <a:cubicBezTo>
                    <a:pt x="825" y="10"/>
                    <a:pt x="1021" y="106"/>
                    <a:pt x="1140" y="200"/>
                  </a:cubicBezTo>
                  <a:cubicBezTo>
                    <a:pt x="1259" y="294"/>
                    <a:pt x="1337" y="492"/>
                    <a:pt x="1389" y="569"/>
                  </a:cubicBezTo>
                </a:path>
              </a:pathLst>
            </a:custGeom>
            <a:noFill/>
            <a:ln w="19050" cap="flat" cmpd="sng">
              <a:solidFill>
                <a:srgbClr val="000000"/>
              </a:solidFill>
              <a:prstDash val="dash"/>
              <a:round/>
              <a:headEnd/>
              <a:tailEnd/>
            </a:ln>
            <a:effectLst/>
          </p:spPr>
          <p:txBody>
            <a:bodyPr lIns="18000" tIns="10800" rIns="18000" bIns="10800"/>
            <a:lstStyle/>
            <a:p>
              <a:endParaRPr lang="ru-RU"/>
            </a:p>
          </p:txBody>
        </p:sp>
        <p:sp>
          <p:nvSpPr>
            <p:cNvPr id="252940" name="Freeform 12"/>
            <p:cNvSpPr>
              <a:spLocks/>
            </p:cNvSpPr>
            <p:nvPr/>
          </p:nvSpPr>
          <p:spPr bwMode="auto">
            <a:xfrm>
              <a:off x="2613" y="8177"/>
              <a:ext cx="4428" cy="4116"/>
            </a:xfrm>
            <a:custGeom>
              <a:avLst/>
              <a:gdLst/>
              <a:ahLst/>
              <a:cxnLst>
                <a:cxn ang="0">
                  <a:pos x="0" y="0"/>
                </a:cxn>
                <a:cxn ang="0">
                  <a:pos x="828" y="242"/>
                </a:cxn>
                <a:cxn ang="0">
                  <a:pos x="2102" y="674"/>
                </a:cxn>
                <a:cxn ang="0">
                  <a:pos x="3252" y="1239"/>
                </a:cxn>
                <a:cxn ang="0">
                  <a:pos x="4126" y="1864"/>
                </a:cxn>
                <a:cxn ang="0">
                  <a:pos x="4425" y="2570"/>
                </a:cxn>
                <a:cxn ang="0">
                  <a:pos x="4103" y="3196"/>
                </a:cxn>
                <a:cxn ang="0">
                  <a:pos x="3321" y="3398"/>
                </a:cxn>
                <a:cxn ang="0">
                  <a:pos x="2286" y="3660"/>
                </a:cxn>
                <a:cxn ang="0">
                  <a:pos x="1366" y="3882"/>
                </a:cxn>
                <a:cxn ang="0">
                  <a:pos x="0" y="4116"/>
                </a:cxn>
              </a:cxnLst>
              <a:rect l="0" t="0" r="r" b="b"/>
              <a:pathLst>
                <a:path w="4428" h="4116">
                  <a:moveTo>
                    <a:pt x="0" y="0"/>
                  </a:moveTo>
                  <a:cubicBezTo>
                    <a:pt x="230" y="61"/>
                    <a:pt x="478" y="129"/>
                    <a:pt x="828" y="242"/>
                  </a:cubicBezTo>
                  <a:cubicBezTo>
                    <a:pt x="1178" y="355"/>
                    <a:pt x="1699" y="509"/>
                    <a:pt x="2102" y="674"/>
                  </a:cubicBezTo>
                  <a:cubicBezTo>
                    <a:pt x="2505" y="839"/>
                    <a:pt x="2915" y="1041"/>
                    <a:pt x="3252" y="1239"/>
                  </a:cubicBezTo>
                  <a:cubicBezTo>
                    <a:pt x="3589" y="1437"/>
                    <a:pt x="3931" y="1642"/>
                    <a:pt x="4126" y="1864"/>
                  </a:cubicBezTo>
                  <a:cubicBezTo>
                    <a:pt x="4321" y="2086"/>
                    <a:pt x="4428" y="2348"/>
                    <a:pt x="4425" y="2570"/>
                  </a:cubicBezTo>
                  <a:cubicBezTo>
                    <a:pt x="4422" y="2792"/>
                    <a:pt x="4287" y="3059"/>
                    <a:pt x="4103" y="3196"/>
                  </a:cubicBezTo>
                  <a:cubicBezTo>
                    <a:pt x="3919" y="3333"/>
                    <a:pt x="3625" y="3320"/>
                    <a:pt x="3321" y="3398"/>
                  </a:cubicBezTo>
                  <a:cubicBezTo>
                    <a:pt x="3017" y="3476"/>
                    <a:pt x="2611" y="3579"/>
                    <a:pt x="2286" y="3660"/>
                  </a:cubicBezTo>
                  <a:cubicBezTo>
                    <a:pt x="1961" y="3741"/>
                    <a:pt x="1746" y="3807"/>
                    <a:pt x="1366" y="3882"/>
                  </a:cubicBezTo>
                  <a:cubicBezTo>
                    <a:pt x="986" y="3957"/>
                    <a:pt x="284" y="4068"/>
                    <a:pt x="0" y="4116"/>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2941" name="Freeform 13"/>
            <p:cNvSpPr>
              <a:spLocks/>
            </p:cNvSpPr>
            <p:nvPr/>
          </p:nvSpPr>
          <p:spPr bwMode="auto">
            <a:xfrm>
              <a:off x="2613" y="8661"/>
              <a:ext cx="3107" cy="3200"/>
            </a:xfrm>
            <a:custGeom>
              <a:avLst/>
              <a:gdLst/>
              <a:ahLst/>
              <a:cxnLst>
                <a:cxn ang="0">
                  <a:pos x="21" y="0"/>
                </a:cxn>
                <a:cxn ang="0">
                  <a:pos x="651" y="300"/>
                </a:cxn>
                <a:cxn ang="0">
                  <a:pos x="1236" y="645"/>
                </a:cxn>
                <a:cxn ang="0">
                  <a:pos x="1791" y="1065"/>
                </a:cxn>
                <a:cxn ang="0">
                  <a:pos x="1971" y="1530"/>
                </a:cxn>
                <a:cxn ang="0">
                  <a:pos x="1461" y="1920"/>
                </a:cxn>
                <a:cxn ang="0">
                  <a:pos x="720" y="2199"/>
                </a:cxn>
                <a:cxn ang="0">
                  <a:pos x="0" y="2379"/>
                </a:cxn>
              </a:cxnLst>
              <a:rect l="0" t="0" r="r" b="b"/>
              <a:pathLst>
                <a:path w="2026" h="2379">
                  <a:moveTo>
                    <a:pt x="21" y="0"/>
                  </a:moveTo>
                  <a:cubicBezTo>
                    <a:pt x="128" y="50"/>
                    <a:pt x="449" y="193"/>
                    <a:pt x="651" y="300"/>
                  </a:cubicBezTo>
                  <a:cubicBezTo>
                    <a:pt x="853" y="407"/>
                    <a:pt x="1046" y="518"/>
                    <a:pt x="1236" y="645"/>
                  </a:cubicBezTo>
                  <a:cubicBezTo>
                    <a:pt x="1426" y="772"/>
                    <a:pt x="1669" y="918"/>
                    <a:pt x="1791" y="1065"/>
                  </a:cubicBezTo>
                  <a:cubicBezTo>
                    <a:pt x="1913" y="1212"/>
                    <a:pt x="2026" y="1388"/>
                    <a:pt x="1971" y="1530"/>
                  </a:cubicBezTo>
                  <a:cubicBezTo>
                    <a:pt x="1916" y="1672"/>
                    <a:pt x="1669" y="1809"/>
                    <a:pt x="1461" y="1920"/>
                  </a:cubicBezTo>
                  <a:cubicBezTo>
                    <a:pt x="1253" y="2031"/>
                    <a:pt x="964" y="2123"/>
                    <a:pt x="720" y="2199"/>
                  </a:cubicBezTo>
                  <a:cubicBezTo>
                    <a:pt x="476" y="2275"/>
                    <a:pt x="225" y="2334"/>
                    <a:pt x="0" y="2379"/>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2942" name="Freeform 14"/>
            <p:cNvSpPr>
              <a:spLocks/>
            </p:cNvSpPr>
            <p:nvPr/>
          </p:nvSpPr>
          <p:spPr bwMode="auto">
            <a:xfrm>
              <a:off x="2613" y="9146"/>
              <a:ext cx="1927" cy="2501"/>
            </a:xfrm>
            <a:custGeom>
              <a:avLst/>
              <a:gdLst/>
              <a:ahLst/>
              <a:cxnLst>
                <a:cxn ang="0">
                  <a:pos x="0" y="0"/>
                </a:cxn>
                <a:cxn ang="0">
                  <a:pos x="495" y="255"/>
                </a:cxn>
                <a:cxn ang="0">
                  <a:pos x="900" y="525"/>
                </a:cxn>
                <a:cxn ang="0">
                  <a:pos x="1245" y="975"/>
                </a:cxn>
                <a:cxn ang="0">
                  <a:pos x="975" y="1365"/>
                </a:cxn>
                <a:cxn ang="0">
                  <a:pos x="675" y="1590"/>
                </a:cxn>
                <a:cxn ang="0">
                  <a:pos x="285" y="1785"/>
                </a:cxn>
                <a:cxn ang="0">
                  <a:pos x="15" y="1860"/>
                </a:cxn>
              </a:cxnLst>
              <a:rect l="0" t="0" r="r" b="b"/>
              <a:pathLst>
                <a:path w="1257" h="1860">
                  <a:moveTo>
                    <a:pt x="0" y="0"/>
                  </a:moveTo>
                  <a:cubicBezTo>
                    <a:pt x="82" y="42"/>
                    <a:pt x="345" y="168"/>
                    <a:pt x="495" y="255"/>
                  </a:cubicBezTo>
                  <a:cubicBezTo>
                    <a:pt x="645" y="342"/>
                    <a:pt x="775" y="405"/>
                    <a:pt x="900" y="525"/>
                  </a:cubicBezTo>
                  <a:cubicBezTo>
                    <a:pt x="1025" y="645"/>
                    <a:pt x="1233" y="835"/>
                    <a:pt x="1245" y="975"/>
                  </a:cubicBezTo>
                  <a:cubicBezTo>
                    <a:pt x="1257" y="1115"/>
                    <a:pt x="1070" y="1262"/>
                    <a:pt x="975" y="1365"/>
                  </a:cubicBezTo>
                  <a:cubicBezTo>
                    <a:pt x="880" y="1468"/>
                    <a:pt x="790" y="1520"/>
                    <a:pt x="675" y="1590"/>
                  </a:cubicBezTo>
                  <a:cubicBezTo>
                    <a:pt x="560" y="1660"/>
                    <a:pt x="395" y="1740"/>
                    <a:pt x="285" y="1785"/>
                  </a:cubicBezTo>
                  <a:cubicBezTo>
                    <a:pt x="175" y="1830"/>
                    <a:pt x="71" y="1845"/>
                    <a:pt x="15" y="186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2943" name="Freeform 15"/>
            <p:cNvSpPr>
              <a:spLocks/>
            </p:cNvSpPr>
            <p:nvPr/>
          </p:nvSpPr>
          <p:spPr bwMode="auto">
            <a:xfrm>
              <a:off x="2636" y="9872"/>
              <a:ext cx="688" cy="936"/>
            </a:xfrm>
            <a:custGeom>
              <a:avLst/>
              <a:gdLst/>
              <a:ahLst/>
              <a:cxnLst>
                <a:cxn ang="0">
                  <a:pos x="0" y="0"/>
                </a:cxn>
                <a:cxn ang="0">
                  <a:pos x="377" y="190"/>
                </a:cxn>
                <a:cxn ang="0">
                  <a:pos x="630" y="654"/>
                </a:cxn>
                <a:cxn ang="0">
                  <a:pos x="32" y="936"/>
                </a:cxn>
              </a:cxnLst>
              <a:rect l="0" t="0" r="r" b="b"/>
              <a:pathLst>
                <a:path w="688" h="936">
                  <a:moveTo>
                    <a:pt x="0" y="0"/>
                  </a:moveTo>
                  <a:cubicBezTo>
                    <a:pt x="63" y="32"/>
                    <a:pt x="272" y="81"/>
                    <a:pt x="377" y="190"/>
                  </a:cubicBezTo>
                  <a:cubicBezTo>
                    <a:pt x="482" y="299"/>
                    <a:pt x="688" y="530"/>
                    <a:pt x="630" y="654"/>
                  </a:cubicBezTo>
                  <a:cubicBezTo>
                    <a:pt x="574" y="777"/>
                    <a:pt x="156" y="877"/>
                    <a:pt x="32" y="936"/>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2944" name="Text Box 16"/>
            <p:cNvSpPr txBox="1">
              <a:spLocks noChangeArrowheads="1"/>
            </p:cNvSpPr>
            <p:nvPr/>
          </p:nvSpPr>
          <p:spPr bwMode="auto">
            <a:xfrm>
              <a:off x="3441" y="10114"/>
              <a:ext cx="552" cy="484"/>
            </a:xfrm>
            <a:prstGeom prst="rect">
              <a:avLst/>
            </a:prstGeom>
            <a:noFill/>
            <a:ln w="9525" algn="ctr">
              <a:noFill/>
              <a:miter lim="800000"/>
              <a:headEnd/>
              <a:tailEnd/>
            </a:ln>
            <a:effectLst/>
          </p:spPr>
          <p:txBody>
            <a:bodyPr lIns="18000" tIns="10800" rIns="18000" bIns="10800"/>
            <a:lstStyle/>
            <a:p>
              <a:pPr algn="l"/>
              <a:r>
                <a:rPr lang="ru-RU" sz="1400"/>
                <a:t>А</a:t>
              </a:r>
              <a:endParaRPr lang="ru-RU"/>
            </a:p>
          </p:txBody>
        </p:sp>
        <p:sp>
          <p:nvSpPr>
            <p:cNvPr id="252945" name="Text Box 17"/>
            <p:cNvSpPr txBox="1">
              <a:spLocks noChangeArrowheads="1"/>
            </p:cNvSpPr>
            <p:nvPr/>
          </p:nvSpPr>
          <p:spPr bwMode="auto">
            <a:xfrm>
              <a:off x="4545" y="10114"/>
              <a:ext cx="552" cy="484"/>
            </a:xfrm>
            <a:prstGeom prst="rect">
              <a:avLst/>
            </a:prstGeom>
            <a:noFill/>
            <a:ln w="9525" algn="ctr">
              <a:noFill/>
              <a:miter lim="800000"/>
              <a:headEnd/>
              <a:tailEnd/>
            </a:ln>
            <a:effectLst/>
          </p:spPr>
          <p:txBody>
            <a:bodyPr lIns="18000" tIns="10800" rIns="18000" bIns="10800"/>
            <a:lstStyle/>
            <a:p>
              <a:pPr algn="l"/>
              <a:r>
                <a:rPr lang="ru-RU" sz="1400"/>
                <a:t>В</a:t>
              </a:r>
              <a:endParaRPr lang="ru-RU"/>
            </a:p>
          </p:txBody>
        </p:sp>
        <p:sp>
          <p:nvSpPr>
            <p:cNvPr id="252946" name="Text Box 18"/>
            <p:cNvSpPr txBox="1">
              <a:spLocks noChangeArrowheads="1"/>
            </p:cNvSpPr>
            <p:nvPr/>
          </p:nvSpPr>
          <p:spPr bwMode="auto">
            <a:xfrm>
              <a:off x="5097" y="10598"/>
              <a:ext cx="552" cy="484"/>
            </a:xfrm>
            <a:prstGeom prst="rect">
              <a:avLst/>
            </a:prstGeom>
            <a:noFill/>
            <a:ln w="9525" algn="ctr">
              <a:noFill/>
              <a:miter lim="800000"/>
              <a:headEnd/>
              <a:tailEnd/>
            </a:ln>
            <a:effectLst/>
          </p:spPr>
          <p:txBody>
            <a:bodyPr lIns="18000" tIns="10800" rIns="18000" bIns="10800"/>
            <a:lstStyle/>
            <a:p>
              <a:pPr algn="l"/>
              <a:r>
                <a:rPr lang="ru-RU" sz="1400"/>
                <a:t>С</a:t>
              </a:r>
              <a:endParaRPr lang="ru-RU"/>
            </a:p>
          </p:txBody>
        </p:sp>
        <p:sp>
          <p:nvSpPr>
            <p:cNvPr id="252947" name="Text Box 19"/>
            <p:cNvSpPr txBox="1">
              <a:spLocks noChangeArrowheads="1"/>
            </p:cNvSpPr>
            <p:nvPr/>
          </p:nvSpPr>
          <p:spPr bwMode="auto">
            <a:xfrm>
              <a:off x="5925" y="11082"/>
              <a:ext cx="552" cy="485"/>
            </a:xfrm>
            <a:prstGeom prst="rect">
              <a:avLst/>
            </a:prstGeom>
            <a:noFill/>
            <a:ln w="9525" algn="ctr">
              <a:noFill/>
              <a:miter lim="800000"/>
              <a:headEnd/>
              <a:tailEnd/>
            </a:ln>
            <a:effectLst/>
          </p:spPr>
          <p:txBody>
            <a:bodyPr lIns="18000" tIns="10800" rIns="18000" bIns="10800"/>
            <a:lstStyle/>
            <a:p>
              <a:pPr algn="l"/>
              <a:r>
                <a:rPr lang="ru-RU" sz="1400"/>
                <a:t>D</a:t>
              </a:r>
              <a:endParaRPr lang="ru-RU"/>
            </a:p>
          </p:txBody>
        </p:sp>
        <p:sp>
          <p:nvSpPr>
            <p:cNvPr id="252948" name="Freeform 20"/>
            <p:cNvSpPr>
              <a:spLocks/>
            </p:cNvSpPr>
            <p:nvPr/>
          </p:nvSpPr>
          <p:spPr bwMode="auto">
            <a:xfrm>
              <a:off x="2645" y="10509"/>
              <a:ext cx="3556" cy="1784"/>
            </a:xfrm>
            <a:custGeom>
              <a:avLst/>
              <a:gdLst/>
              <a:ahLst/>
              <a:cxnLst>
                <a:cxn ang="0">
                  <a:pos x="0" y="27"/>
                </a:cxn>
                <a:cxn ang="0">
                  <a:pos x="330" y="27"/>
                </a:cxn>
                <a:cxn ang="0">
                  <a:pos x="1239" y="66"/>
                </a:cxn>
                <a:cxn ang="0">
                  <a:pos x="1779" y="426"/>
                </a:cxn>
                <a:cxn ang="0">
                  <a:pos x="2139" y="786"/>
                </a:cxn>
                <a:cxn ang="0">
                  <a:pos x="2319" y="1326"/>
                </a:cxn>
              </a:cxnLst>
              <a:rect l="0" t="0" r="r" b="b"/>
              <a:pathLst>
                <a:path w="2319" h="1326">
                  <a:moveTo>
                    <a:pt x="0" y="27"/>
                  </a:moveTo>
                  <a:cubicBezTo>
                    <a:pt x="55" y="27"/>
                    <a:pt x="124" y="21"/>
                    <a:pt x="330" y="27"/>
                  </a:cubicBezTo>
                  <a:cubicBezTo>
                    <a:pt x="536" y="33"/>
                    <a:pt x="998" y="0"/>
                    <a:pt x="1239" y="66"/>
                  </a:cubicBezTo>
                  <a:cubicBezTo>
                    <a:pt x="1480" y="132"/>
                    <a:pt x="1629" y="306"/>
                    <a:pt x="1779" y="426"/>
                  </a:cubicBezTo>
                  <a:cubicBezTo>
                    <a:pt x="1929" y="546"/>
                    <a:pt x="2049" y="636"/>
                    <a:pt x="2139" y="786"/>
                  </a:cubicBezTo>
                  <a:cubicBezTo>
                    <a:pt x="2229" y="936"/>
                    <a:pt x="2319" y="1236"/>
                    <a:pt x="2319" y="1326"/>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52949" name="Text Box 21"/>
            <p:cNvSpPr txBox="1">
              <a:spLocks noChangeArrowheads="1"/>
            </p:cNvSpPr>
            <p:nvPr/>
          </p:nvSpPr>
          <p:spPr bwMode="auto">
            <a:xfrm>
              <a:off x="2061" y="12834"/>
              <a:ext cx="8640" cy="108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Возможные точки равновесия в ситуации дуополии при игре с кооперативной стратегией установления объемов производства </a:t>
              </a:r>
            </a:p>
            <a:p>
              <a:endParaRPr lang="ru-RU">
                <a:solidFill>
                  <a:srgbClr val="3366CC"/>
                </a:solidFill>
                <a:latin typeface="Arial" charset="0"/>
              </a:endParaRPr>
            </a:p>
          </p:txBody>
        </p:sp>
      </p:grpSp>
      <p:sp>
        <p:nvSpPr>
          <p:cNvPr id="252950" name="Text Box 22"/>
          <p:cNvSpPr txBox="1">
            <a:spLocks noChangeArrowheads="1"/>
          </p:cNvSpPr>
          <p:nvPr/>
        </p:nvSpPr>
        <p:spPr bwMode="auto">
          <a:xfrm>
            <a:off x="468313" y="4868863"/>
            <a:ext cx="8135937" cy="1465262"/>
          </a:xfrm>
          <a:prstGeom prst="rect">
            <a:avLst/>
          </a:prstGeom>
          <a:noFill/>
          <a:ln w="9525" algn="ctr">
            <a:noFill/>
            <a:miter lim="800000"/>
            <a:headEnd/>
            <a:tailEnd/>
          </a:ln>
          <a:effectLst/>
        </p:spPr>
        <p:txBody>
          <a:bodyPr>
            <a:spAutoFit/>
          </a:bodyPr>
          <a:lstStyle/>
          <a:p>
            <a:pPr algn="l"/>
            <a:r>
              <a:rPr lang="ru-RU"/>
              <a:t>Предельная прибыль фирм должна быть одинакова, иначе более прибыльная фирма ради выгоды продавала бы больше товара. Комбинации объемов производства обеих фирм, соответствующие точкам касания изопрофитных кривых, показывают максимальную прибыль для всей отрасли</a:t>
            </a:r>
            <a:r>
              <a:rPr lang="ru-RU">
                <a:solidFill>
                  <a:srgbClr val="0033CC"/>
                </a:solidFill>
              </a:rPr>
              <a:t>.</a:t>
            </a:r>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 Box 2"/>
          <p:cNvSpPr txBox="1">
            <a:spLocks noChangeArrowheads="1"/>
          </p:cNvSpPr>
          <p:nvPr/>
        </p:nvSpPr>
        <p:spPr bwMode="auto">
          <a:xfrm>
            <a:off x="1042988" y="5300663"/>
            <a:ext cx="7416800" cy="915987"/>
          </a:xfrm>
          <a:prstGeom prst="rect">
            <a:avLst/>
          </a:prstGeom>
          <a:noFill/>
          <a:ln w="9525" algn="ctr">
            <a:noFill/>
            <a:miter lim="800000"/>
            <a:headEnd/>
            <a:tailEnd/>
          </a:ln>
          <a:effectLst/>
        </p:spPr>
        <p:txBody>
          <a:bodyPr>
            <a:spAutoFit/>
          </a:bodyPr>
          <a:lstStyle/>
          <a:p>
            <a:pPr algn="l"/>
            <a:r>
              <a:rPr lang="ru-RU">
                <a:solidFill>
                  <a:srgbClr val="0033CC"/>
                </a:solidFill>
              </a:rPr>
              <a:t>Тайный сговор</a:t>
            </a:r>
            <a:r>
              <a:rPr lang="ru-RU"/>
              <a:t> — это взаимодействие фирм-олигополистов с целью раздела рынка и установления согласованных цен; в большинстве стран преследуется законодательно и потому осуществляется тайно. </a:t>
            </a:r>
          </a:p>
        </p:txBody>
      </p:sp>
      <p:sp>
        <p:nvSpPr>
          <p:cNvPr id="259075" name="Text Box 3"/>
          <p:cNvSpPr txBox="1">
            <a:spLocks noChangeArrowheads="1"/>
          </p:cNvSpPr>
          <p:nvPr/>
        </p:nvSpPr>
        <p:spPr bwMode="auto">
          <a:xfrm>
            <a:off x="1547813" y="1557338"/>
            <a:ext cx="5688012" cy="366712"/>
          </a:xfrm>
          <a:prstGeom prst="rect">
            <a:avLst/>
          </a:prstGeom>
          <a:noFill/>
          <a:ln w="9525" algn="ctr">
            <a:noFill/>
            <a:miter lim="800000"/>
            <a:headEnd/>
            <a:tailEnd/>
          </a:ln>
          <a:effectLst/>
        </p:spPr>
        <p:txBody>
          <a:bodyPr>
            <a:spAutoFit/>
          </a:bodyPr>
          <a:lstStyle/>
          <a:p>
            <a:r>
              <a:rPr lang="ru-RU">
                <a:solidFill>
                  <a:srgbClr val="CC0000"/>
                </a:solidFill>
              </a:rPr>
              <a:t>Препятствия для кооперативной стратегии фирм</a:t>
            </a:r>
          </a:p>
        </p:txBody>
      </p:sp>
      <p:sp>
        <p:nvSpPr>
          <p:cNvPr id="259076" name="Text Box 4"/>
          <p:cNvSpPr txBox="1">
            <a:spLocks noChangeArrowheads="1"/>
          </p:cNvSpPr>
          <p:nvPr/>
        </p:nvSpPr>
        <p:spPr bwMode="auto">
          <a:xfrm>
            <a:off x="395288" y="2781300"/>
            <a:ext cx="2447925" cy="366713"/>
          </a:xfrm>
          <a:prstGeom prst="rect">
            <a:avLst/>
          </a:prstGeom>
          <a:noFill/>
          <a:ln w="9525" algn="ctr">
            <a:noFill/>
            <a:miter lim="800000"/>
            <a:headEnd/>
            <a:tailEnd/>
          </a:ln>
          <a:effectLst/>
        </p:spPr>
        <p:txBody>
          <a:bodyPr>
            <a:spAutoFit/>
          </a:bodyPr>
          <a:lstStyle/>
          <a:p>
            <a:r>
              <a:rPr lang="ru-RU">
                <a:solidFill>
                  <a:srgbClr val="3366CC"/>
                </a:solidFill>
              </a:rPr>
              <a:t>Мошенничество</a:t>
            </a:r>
          </a:p>
        </p:txBody>
      </p:sp>
      <p:sp>
        <p:nvSpPr>
          <p:cNvPr id="259077" name="Text Box 5"/>
          <p:cNvSpPr txBox="1">
            <a:spLocks noChangeArrowheads="1"/>
          </p:cNvSpPr>
          <p:nvPr/>
        </p:nvSpPr>
        <p:spPr bwMode="auto">
          <a:xfrm>
            <a:off x="4500563" y="4076700"/>
            <a:ext cx="2447925" cy="366713"/>
          </a:xfrm>
          <a:prstGeom prst="rect">
            <a:avLst/>
          </a:prstGeom>
          <a:noFill/>
          <a:ln w="9525" algn="ctr">
            <a:noFill/>
            <a:miter lim="800000"/>
            <a:headEnd/>
            <a:tailEnd/>
          </a:ln>
          <a:effectLst/>
        </p:spPr>
        <p:txBody>
          <a:bodyPr>
            <a:spAutoFit/>
          </a:bodyPr>
          <a:lstStyle/>
          <a:p>
            <a:r>
              <a:rPr lang="ru-RU">
                <a:solidFill>
                  <a:srgbClr val="008000"/>
                </a:solidFill>
              </a:rPr>
              <a:t>Разница в издержках</a:t>
            </a:r>
          </a:p>
        </p:txBody>
      </p:sp>
      <p:sp>
        <p:nvSpPr>
          <p:cNvPr id="259078" name="Text Box 6"/>
          <p:cNvSpPr txBox="1">
            <a:spLocks noChangeArrowheads="1"/>
          </p:cNvSpPr>
          <p:nvPr/>
        </p:nvSpPr>
        <p:spPr bwMode="auto">
          <a:xfrm>
            <a:off x="6300788" y="2565400"/>
            <a:ext cx="2232025" cy="641350"/>
          </a:xfrm>
          <a:prstGeom prst="rect">
            <a:avLst/>
          </a:prstGeom>
          <a:noFill/>
          <a:ln w="9525" algn="ctr">
            <a:noFill/>
            <a:miter lim="800000"/>
            <a:headEnd/>
            <a:tailEnd/>
          </a:ln>
          <a:effectLst/>
        </p:spPr>
        <p:txBody>
          <a:bodyPr>
            <a:spAutoFit/>
          </a:bodyPr>
          <a:lstStyle/>
          <a:p>
            <a:r>
              <a:rPr lang="ru-RU">
                <a:solidFill>
                  <a:srgbClr val="0033CC"/>
                </a:solidFill>
              </a:rPr>
              <a:t>Большое число фирм</a:t>
            </a:r>
          </a:p>
        </p:txBody>
      </p:sp>
      <p:sp>
        <p:nvSpPr>
          <p:cNvPr id="259079" name="Text Box 7"/>
          <p:cNvSpPr txBox="1">
            <a:spLocks noChangeArrowheads="1"/>
          </p:cNvSpPr>
          <p:nvPr/>
        </p:nvSpPr>
        <p:spPr bwMode="auto">
          <a:xfrm>
            <a:off x="1116013" y="3933825"/>
            <a:ext cx="2087562" cy="641350"/>
          </a:xfrm>
          <a:prstGeom prst="rect">
            <a:avLst/>
          </a:prstGeom>
          <a:noFill/>
          <a:ln w="9525" algn="ctr">
            <a:noFill/>
            <a:miter lim="800000"/>
            <a:headEnd/>
            <a:tailEnd/>
          </a:ln>
          <a:effectLst/>
        </p:spPr>
        <p:txBody>
          <a:bodyPr>
            <a:spAutoFit/>
          </a:bodyPr>
          <a:lstStyle/>
          <a:p>
            <a:r>
              <a:rPr lang="ru-RU"/>
              <a:t>Антимонопольное законодательство</a:t>
            </a:r>
          </a:p>
        </p:txBody>
      </p:sp>
      <p:sp>
        <p:nvSpPr>
          <p:cNvPr id="259080" name="Line 8"/>
          <p:cNvSpPr>
            <a:spLocks noChangeShapeType="1"/>
          </p:cNvSpPr>
          <p:nvPr/>
        </p:nvSpPr>
        <p:spPr bwMode="auto">
          <a:xfrm flipH="1">
            <a:off x="1979613" y="2060575"/>
            <a:ext cx="504825" cy="576263"/>
          </a:xfrm>
          <a:prstGeom prst="line">
            <a:avLst/>
          </a:prstGeom>
          <a:noFill/>
          <a:ln w="9525">
            <a:solidFill>
              <a:schemeClr val="tx1"/>
            </a:solidFill>
            <a:round/>
            <a:headEnd/>
            <a:tailEnd type="triangle" w="med" len="med"/>
          </a:ln>
          <a:effectLst/>
        </p:spPr>
        <p:txBody>
          <a:bodyPr>
            <a:spAutoFit/>
          </a:bodyPr>
          <a:lstStyle/>
          <a:p>
            <a:endParaRPr lang="ru-RU"/>
          </a:p>
        </p:txBody>
      </p:sp>
      <p:sp>
        <p:nvSpPr>
          <p:cNvPr id="259081" name="Line 9"/>
          <p:cNvSpPr>
            <a:spLocks noChangeShapeType="1"/>
          </p:cNvSpPr>
          <p:nvPr/>
        </p:nvSpPr>
        <p:spPr bwMode="auto">
          <a:xfrm flipH="1">
            <a:off x="2916238" y="2205038"/>
            <a:ext cx="360362" cy="1800225"/>
          </a:xfrm>
          <a:prstGeom prst="line">
            <a:avLst/>
          </a:prstGeom>
          <a:noFill/>
          <a:ln w="9525">
            <a:solidFill>
              <a:schemeClr val="tx1"/>
            </a:solidFill>
            <a:round/>
            <a:headEnd/>
            <a:tailEnd type="triangle" w="med" len="med"/>
          </a:ln>
          <a:effectLst/>
        </p:spPr>
        <p:txBody>
          <a:bodyPr>
            <a:spAutoFit/>
          </a:bodyPr>
          <a:lstStyle/>
          <a:p>
            <a:endParaRPr lang="ru-RU"/>
          </a:p>
        </p:txBody>
      </p:sp>
      <p:sp>
        <p:nvSpPr>
          <p:cNvPr id="259082" name="Line 10"/>
          <p:cNvSpPr>
            <a:spLocks noChangeShapeType="1"/>
          </p:cNvSpPr>
          <p:nvPr/>
        </p:nvSpPr>
        <p:spPr bwMode="auto">
          <a:xfrm>
            <a:off x="5003800" y="2276475"/>
            <a:ext cx="431800" cy="1657350"/>
          </a:xfrm>
          <a:prstGeom prst="line">
            <a:avLst/>
          </a:prstGeom>
          <a:noFill/>
          <a:ln w="9525">
            <a:solidFill>
              <a:schemeClr val="tx1"/>
            </a:solidFill>
            <a:round/>
            <a:headEnd/>
            <a:tailEnd type="triangle" w="med" len="med"/>
          </a:ln>
          <a:effectLst/>
        </p:spPr>
        <p:txBody>
          <a:bodyPr>
            <a:spAutoFit/>
          </a:bodyPr>
          <a:lstStyle/>
          <a:p>
            <a:endParaRPr lang="ru-RU"/>
          </a:p>
        </p:txBody>
      </p:sp>
      <p:sp>
        <p:nvSpPr>
          <p:cNvPr id="259083" name="Line 11"/>
          <p:cNvSpPr>
            <a:spLocks noChangeShapeType="1"/>
          </p:cNvSpPr>
          <p:nvPr/>
        </p:nvSpPr>
        <p:spPr bwMode="auto">
          <a:xfrm>
            <a:off x="6443663" y="2133600"/>
            <a:ext cx="433387" cy="358775"/>
          </a:xfrm>
          <a:prstGeom prst="line">
            <a:avLst/>
          </a:prstGeom>
          <a:noFill/>
          <a:ln w="9525">
            <a:solidFill>
              <a:schemeClr val="tx1"/>
            </a:solidFill>
            <a:round/>
            <a:headEnd/>
            <a:tailEnd type="triangle" w="med" len="med"/>
          </a:ln>
          <a:effectLst/>
        </p:spPr>
        <p:txBody>
          <a:bodyPr>
            <a:spAutoFit/>
          </a:bodyPr>
          <a:lstStyle/>
          <a:p>
            <a:endParaRPr lang="ru-RU"/>
          </a:p>
        </p:txBody>
      </p:sp>
    </p:spTree>
  </p:cSld>
  <p:clrMapOvr>
    <a:masterClrMapping/>
  </p:clrMapOvr>
  <p:transition>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146" name="Group 2"/>
          <p:cNvGrpSpPr>
            <a:grpSpLocks/>
          </p:cNvGrpSpPr>
          <p:nvPr/>
        </p:nvGrpSpPr>
        <p:grpSpPr bwMode="auto">
          <a:xfrm>
            <a:off x="1187450" y="333375"/>
            <a:ext cx="5943600" cy="3868738"/>
            <a:chOff x="1521" y="5838"/>
            <a:chExt cx="9360" cy="6093"/>
          </a:xfrm>
        </p:grpSpPr>
        <p:sp>
          <p:nvSpPr>
            <p:cNvPr id="262147" name="Line 3"/>
            <p:cNvSpPr>
              <a:spLocks noChangeShapeType="1"/>
            </p:cNvSpPr>
            <p:nvPr/>
          </p:nvSpPr>
          <p:spPr bwMode="auto">
            <a:xfrm flipV="1">
              <a:off x="2061" y="6018"/>
              <a:ext cx="0" cy="41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2148" name="Line 4"/>
            <p:cNvSpPr>
              <a:spLocks noChangeShapeType="1"/>
            </p:cNvSpPr>
            <p:nvPr/>
          </p:nvSpPr>
          <p:spPr bwMode="auto">
            <a:xfrm>
              <a:off x="2061" y="10158"/>
              <a:ext cx="432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2149" name="Line 5"/>
            <p:cNvSpPr>
              <a:spLocks noChangeShapeType="1"/>
            </p:cNvSpPr>
            <p:nvPr/>
          </p:nvSpPr>
          <p:spPr bwMode="auto">
            <a:xfrm>
              <a:off x="6741" y="10158"/>
              <a:ext cx="414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2150" name="Line 6"/>
            <p:cNvSpPr>
              <a:spLocks noChangeShapeType="1"/>
            </p:cNvSpPr>
            <p:nvPr/>
          </p:nvSpPr>
          <p:spPr bwMode="auto">
            <a:xfrm flipV="1">
              <a:off x="6741" y="6018"/>
              <a:ext cx="0" cy="41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2151" name="Freeform 7"/>
            <p:cNvSpPr>
              <a:spLocks/>
            </p:cNvSpPr>
            <p:nvPr/>
          </p:nvSpPr>
          <p:spPr bwMode="auto">
            <a:xfrm>
              <a:off x="2421" y="6188"/>
              <a:ext cx="3440" cy="3430"/>
            </a:xfrm>
            <a:custGeom>
              <a:avLst/>
              <a:gdLst/>
              <a:ahLst/>
              <a:cxnLst>
                <a:cxn ang="0">
                  <a:pos x="0" y="3430"/>
                </a:cxn>
                <a:cxn ang="0">
                  <a:pos x="934" y="3273"/>
                </a:cxn>
                <a:cxn ang="0">
                  <a:pos x="2224" y="2544"/>
                </a:cxn>
                <a:cxn ang="0">
                  <a:pos x="3122" y="1104"/>
                </a:cxn>
                <a:cxn ang="0">
                  <a:pos x="3440" y="0"/>
                </a:cxn>
              </a:cxnLst>
              <a:rect l="0" t="0" r="r" b="b"/>
              <a:pathLst>
                <a:path w="3440" h="3430">
                  <a:moveTo>
                    <a:pt x="0" y="3430"/>
                  </a:moveTo>
                  <a:cubicBezTo>
                    <a:pt x="156" y="3404"/>
                    <a:pt x="563" y="3421"/>
                    <a:pt x="934" y="3273"/>
                  </a:cubicBezTo>
                  <a:cubicBezTo>
                    <a:pt x="1305" y="3125"/>
                    <a:pt x="1859" y="2905"/>
                    <a:pt x="2224" y="2544"/>
                  </a:cubicBezTo>
                  <a:cubicBezTo>
                    <a:pt x="2589" y="2183"/>
                    <a:pt x="2919" y="1528"/>
                    <a:pt x="3122" y="1104"/>
                  </a:cubicBezTo>
                  <a:cubicBezTo>
                    <a:pt x="3325" y="680"/>
                    <a:pt x="3374" y="230"/>
                    <a:pt x="3440" y="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62152" name="Line 8"/>
            <p:cNvSpPr>
              <a:spLocks noChangeShapeType="1"/>
            </p:cNvSpPr>
            <p:nvPr/>
          </p:nvSpPr>
          <p:spPr bwMode="auto">
            <a:xfrm>
              <a:off x="2778" y="6426"/>
              <a:ext cx="2700" cy="2880"/>
            </a:xfrm>
            <a:prstGeom prst="line">
              <a:avLst/>
            </a:prstGeom>
            <a:noFill/>
            <a:ln w="19050">
              <a:solidFill>
                <a:srgbClr val="000000"/>
              </a:solidFill>
              <a:round/>
              <a:headEnd/>
              <a:tailEnd/>
            </a:ln>
            <a:effectLst/>
          </p:spPr>
          <p:txBody>
            <a:bodyPr lIns="18000" tIns="10800" rIns="18000" bIns="10800"/>
            <a:lstStyle/>
            <a:p>
              <a:endParaRPr lang="ru-RU"/>
            </a:p>
          </p:txBody>
        </p:sp>
        <p:sp>
          <p:nvSpPr>
            <p:cNvPr id="262153" name="Line 9"/>
            <p:cNvSpPr>
              <a:spLocks noChangeShapeType="1"/>
            </p:cNvSpPr>
            <p:nvPr/>
          </p:nvSpPr>
          <p:spPr bwMode="auto">
            <a:xfrm>
              <a:off x="2421" y="6738"/>
              <a:ext cx="1800" cy="3240"/>
            </a:xfrm>
            <a:prstGeom prst="line">
              <a:avLst/>
            </a:prstGeom>
            <a:noFill/>
            <a:ln w="19050">
              <a:solidFill>
                <a:srgbClr val="000000"/>
              </a:solidFill>
              <a:round/>
              <a:headEnd/>
              <a:tailEnd/>
            </a:ln>
            <a:effectLst/>
          </p:spPr>
          <p:txBody>
            <a:bodyPr lIns="18000" tIns="10800" rIns="18000" bIns="10800"/>
            <a:lstStyle/>
            <a:p>
              <a:endParaRPr lang="ru-RU"/>
            </a:p>
          </p:txBody>
        </p:sp>
        <p:sp>
          <p:nvSpPr>
            <p:cNvPr id="262154" name="Freeform 10"/>
            <p:cNvSpPr>
              <a:spLocks/>
            </p:cNvSpPr>
            <p:nvPr/>
          </p:nvSpPr>
          <p:spPr bwMode="auto">
            <a:xfrm>
              <a:off x="2061" y="8585"/>
              <a:ext cx="7203" cy="1"/>
            </a:xfrm>
            <a:custGeom>
              <a:avLst/>
              <a:gdLst/>
              <a:ahLst/>
              <a:cxnLst>
                <a:cxn ang="0">
                  <a:pos x="0" y="0"/>
                </a:cxn>
                <a:cxn ang="0">
                  <a:pos x="7203" y="0"/>
                </a:cxn>
              </a:cxnLst>
              <a:rect l="0" t="0" r="r" b="b"/>
              <a:pathLst>
                <a:path w="7203" h="1">
                  <a:moveTo>
                    <a:pt x="0" y="0"/>
                  </a:moveTo>
                  <a:lnTo>
                    <a:pt x="7203" y="0"/>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55" name="Freeform 11"/>
            <p:cNvSpPr>
              <a:spLocks/>
            </p:cNvSpPr>
            <p:nvPr/>
          </p:nvSpPr>
          <p:spPr bwMode="auto">
            <a:xfrm>
              <a:off x="2061" y="9244"/>
              <a:ext cx="4634" cy="14"/>
            </a:xfrm>
            <a:custGeom>
              <a:avLst/>
              <a:gdLst/>
              <a:ahLst/>
              <a:cxnLst>
                <a:cxn ang="0">
                  <a:pos x="0" y="14"/>
                </a:cxn>
                <a:cxn ang="0">
                  <a:pos x="4634" y="0"/>
                </a:cxn>
              </a:cxnLst>
              <a:rect l="0" t="0" r="r" b="b"/>
              <a:pathLst>
                <a:path w="4634" h="14">
                  <a:moveTo>
                    <a:pt x="0" y="14"/>
                  </a:moveTo>
                  <a:lnTo>
                    <a:pt x="4634" y="0"/>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56" name="Freeform 12"/>
            <p:cNvSpPr>
              <a:spLocks/>
            </p:cNvSpPr>
            <p:nvPr/>
          </p:nvSpPr>
          <p:spPr bwMode="auto">
            <a:xfrm>
              <a:off x="3796" y="7480"/>
              <a:ext cx="38" cy="2637"/>
            </a:xfrm>
            <a:custGeom>
              <a:avLst/>
              <a:gdLst/>
              <a:ahLst/>
              <a:cxnLst>
                <a:cxn ang="0">
                  <a:pos x="38" y="2637"/>
                </a:cxn>
                <a:cxn ang="0">
                  <a:pos x="0" y="0"/>
                </a:cxn>
              </a:cxnLst>
              <a:rect l="0" t="0" r="r" b="b"/>
              <a:pathLst>
                <a:path w="38" h="2637">
                  <a:moveTo>
                    <a:pt x="38" y="2637"/>
                  </a:moveTo>
                  <a:lnTo>
                    <a:pt x="0" y="0"/>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57" name="Freeform 13"/>
            <p:cNvSpPr>
              <a:spLocks/>
            </p:cNvSpPr>
            <p:nvPr/>
          </p:nvSpPr>
          <p:spPr bwMode="auto">
            <a:xfrm>
              <a:off x="2061" y="7458"/>
              <a:ext cx="7745" cy="21"/>
            </a:xfrm>
            <a:custGeom>
              <a:avLst/>
              <a:gdLst/>
              <a:ahLst/>
              <a:cxnLst>
                <a:cxn ang="0">
                  <a:pos x="0" y="0"/>
                </a:cxn>
                <a:cxn ang="0">
                  <a:pos x="7745" y="21"/>
                </a:cxn>
              </a:cxnLst>
              <a:rect l="0" t="0" r="r" b="b"/>
              <a:pathLst>
                <a:path w="7745" h="21">
                  <a:moveTo>
                    <a:pt x="0" y="0"/>
                  </a:moveTo>
                  <a:lnTo>
                    <a:pt x="7745" y="21"/>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58" name="Freeform 14"/>
            <p:cNvSpPr>
              <a:spLocks/>
            </p:cNvSpPr>
            <p:nvPr/>
          </p:nvSpPr>
          <p:spPr bwMode="auto">
            <a:xfrm>
              <a:off x="4769" y="8582"/>
              <a:ext cx="1" cy="1553"/>
            </a:xfrm>
            <a:custGeom>
              <a:avLst/>
              <a:gdLst/>
              <a:ahLst/>
              <a:cxnLst>
                <a:cxn ang="0">
                  <a:pos x="0" y="0"/>
                </a:cxn>
                <a:cxn ang="0">
                  <a:pos x="0" y="1553"/>
                </a:cxn>
              </a:cxnLst>
              <a:rect l="0" t="0" r="r" b="b"/>
              <a:pathLst>
                <a:path w="1" h="1553">
                  <a:moveTo>
                    <a:pt x="0" y="0"/>
                  </a:moveTo>
                  <a:lnTo>
                    <a:pt x="0" y="1553"/>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59" name="Freeform 15"/>
            <p:cNvSpPr>
              <a:spLocks/>
            </p:cNvSpPr>
            <p:nvPr/>
          </p:nvSpPr>
          <p:spPr bwMode="auto">
            <a:xfrm>
              <a:off x="5423" y="7517"/>
              <a:ext cx="38" cy="2637"/>
            </a:xfrm>
            <a:custGeom>
              <a:avLst/>
              <a:gdLst/>
              <a:ahLst/>
              <a:cxnLst>
                <a:cxn ang="0">
                  <a:pos x="38" y="0"/>
                </a:cxn>
                <a:cxn ang="0">
                  <a:pos x="0" y="2637"/>
                </a:cxn>
              </a:cxnLst>
              <a:rect l="0" t="0" r="r" b="b"/>
              <a:pathLst>
                <a:path w="38" h="2637">
                  <a:moveTo>
                    <a:pt x="38" y="0"/>
                  </a:moveTo>
                  <a:lnTo>
                    <a:pt x="0" y="2637"/>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60" name="Freeform 16"/>
            <p:cNvSpPr>
              <a:spLocks/>
            </p:cNvSpPr>
            <p:nvPr/>
          </p:nvSpPr>
          <p:spPr bwMode="auto">
            <a:xfrm>
              <a:off x="7101" y="6606"/>
              <a:ext cx="3566" cy="2036"/>
            </a:xfrm>
            <a:custGeom>
              <a:avLst/>
              <a:gdLst/>
              <a:ahLst/>
              <a:cxnLst>
                <a:cxn ang="0">
                  <a:pos x="0" y="0"/>
                </a:cxn>
                <a:cxn ang="0">
                  <a:pos x="360" y="720"/>
                </a:cxn>
                <a:cxn ang="0">
                  <a:pos x="948" y="1344"/>
                </a:cxn>
                <a:cxn ang="0">
                  <a:pos x="1980" y="1980"/>
                </a:cxn>
                <a:cxn ang="0">
                  <a:pos x="2836" y="1681"/>
                </a:cxn>
                <a:cxn ang="0">
                  <a:pos x="3566" y="1007"/>
                </a:cxn>
              </a:cxnLst>
              <a:rect l="0" t="0" r="r" b="b"/>
              <a:pathLst>
                <a:path w="3566" h="2036">
                  <a:moveTo>
                    <a:pt x="0" y="0"/>
                  </a:moveTo>
                  <a:cubicBezTo>
                    <a:pt x="45" y="210"/>
                    <a:pt x="202" y="496"/>
                    <a:pt x="360" y="720"/>
                  </a:cubicBezTo>
                  <a:cubicBezTo>
                    <a:pt x="518" y="944"/>
                    <a:pt x="678" y="1134"/>
                    <a:pt x="948" y="1344"/>
                  </a:cubicBezTo>
                  <a:cubicBezTo>
                    <a:pt x="1218" y="1554"/>
                    <a:pt x="1665" y="1924"/>
                    <a:pt x="1980" y="1980"/>
                  </a:cubicBezTo>
                  <a:cubicBezTo>
                    <a:pt x="2295" y="2036"/>
                    <a:pt x="2572" y="1843"/>
                    <a:pt x="2836" y="1681"/>
                  </a:cubicBezTo>
                  <a:cubicBezTo>
                    <a:pt x="3100" y="1519"/>
                    <a:pt x="3414" y="1147"/>
                    <a:pt x="3566" y="1007"/>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62161" name="Freeform 17"/>
            <p:cNvSpPr>
              <a:spLocks/>
            </p:cNvSpPr>
            <p:nvPr/>
          </p:nvSpPr>
          <p:spPr bwMode="auto">
            <a:xfrm>
              <a:off x="7281" y="6319"/>
              <a:ext cx="2825" cy="3479"/>
            </a:xfrm>
            <a:custGeom>
              <a:avLst/>
              <a:gdLst/>
              <a:ahLst/>
              <a:cxnLst>
                <a:cxn ang="0">
                  <a:pos x="0" y="3479"/>
                </a:cxn>
                <a:cxn ang="0">
                  <a:pos x="1080" y="2939"/>
                </a:cxn>
                <a:cxn ang="0">
                  <a:pos x="1946" y="2057"/>
                </a:cxn>
                <a:cxn ang="0">
                  <a:pos x="2520" y="1139"/>
                </a:cxn>
                <a:cxn ang="0">
                  <a:pos x="2825" y="0"/>
                </a:cxn>
              </a:cxnLst>
              <a:rect l="0" t="0" r="r" b="b"/>
              <a:pathLst>
                <a:path w="2825" h="3479">
                  <a:moveTo>
                    <a:pt x="0" y="3479"/>
                  </a:moveTo>
                  <a:cubicBezTo>
                    <a:pt x="375" y="3329"/>
                    <a:pt x="756" y="3176"/>
                    <a:pt x="1080" y="2939"/>
                  </a:cubicBezTo>
                  <a:cubicBezTo>
                    <a:pt x="1404" y="2702"/>
                    <a:pt x="1706" y="2357"/>
                    <a:pt x="1946" y="2057"/>
                  </a:cubicBezTo>
                  <a:cubicBezTo>
                    <a:pt x="2186" y="1757"/>
                    <a:pt x="2373" y="1482"/>
                    <a:pt x="2520" y="1139"/>
                  </a:cubicBezTo>
                  <a:cubicBezTo>
                    <a:pt x="2667" y="796"/>
                    <a:pt x="2762" y="237"/>
                    <a:pt x="2825" y="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62162" name="Line 18"/>
            <p:cNvSpPr>
              <a:spLocks noChangeShapeType="1"/>
            </p:cNvSpPr>
            <p:nvPr/>
          </p:nvSpPr>
          <p:spPr bwMode="auto">
            <a:xfrm>
              <a:off x="9801" y="7458"/>
              <a:ext cx="0" cy="27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62163" name="Freeform 19"/>
            <p:cNvSpPr>
              <a:spLocks/>
            </p:cNvSpPr>
            <p:nvPr/>
          </p:nvSpPr>
          <p:spPr bwMode="auto">
            <a:xfrm>
              <a:off x="9070" y="8585"/>
              <a:ext cx="11" cy="1568"/>
            </a:xfrm>
            <a:custGeom>
              <a:avLst/>
              <a:gdLst/>
              <a:ahLst/>
              <a:cxnLst>
                <a:cxn ang="0">
                  <a:pos x="11" y="0"/>
                </a:cxn>
                <a:cxn ang="0">
                  <a:pos x="0" y="1568"/>
                </a:cxn>
              </a:cxnLst>
              <a:rect l="0" t="0" r="r" b="b"/>
              <a:pathLst>
                <a:path w="11" h="1568">
                  <a:moveTo>
                    <a:pt x="11" y="0"/>
                  </a:moveTo>
                  <a:lnTo>
                    <a:pt x="0" y="1568"/>
                  </a:lnTo>
                </a:path>
              </a:pathLst>
            </a:custGeom>
            <a:noFill/>
            <a:ln w="6350">
              <a:solidFill>
                <a:srgbClr val="000000"/>
              </a:solidFill>
              <a:prstDash val="dash"/>
              <a:round/>
              <a:headEnd/>
              <a:tailEnd/>
            </a:ln>
            <a:effectLst/>
          </p:spPr>
          <p:txBody>
            <a:bodyPr lIns="18000" tIns="10800" rIns="18000" bIns="10800"/>
            <a:lstStyle/>
            <a:p>
              <a:endParaRPr lang="ru-RU"/>
            </a:p>
          </p:txBody>
        </p:sp>
        <p:sp>
          <p:nvSpPr>
            <p:cNvPr id="262164" name="Freeform 20"/>
            <p:cNvSpPr>
              <a:spLocks/>
            </p:cNvSpPr>
            <p:nvPr/>
          </p:nvSpPr>
          <p:spPr bwMode="auto">
            <a:xfrm>
              <a:off x="8359" y="7487"/>
              <a:ext cx="3" cy="2671"/>
            </a:xfrm>
            <a:custGeom>
              <a:avLst/>
              <a:gdLst/>
              <a:ahLst/>
              <a:cxnLst>
                <a:cxn ang="0">
                  <a:pos x="0" y="0"/>
                </a:cxn>
                <a:cxn ang="0">
                  <a:pos x="3" y="2671"/>
                </a:cxn>
              </a:cxnLst>
              <a:rect l="0" t="0" r="r" b="b"/>
              <a:pathLst>
                <a:path w="3" h="2671">
                  <a:moveTo>
                    <a:pt x="0" y="0"/>
                  </a:moveTo>
                  <a:lnTo>
                    <a:pt x="3" y="2671"/>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62165" name="Text Box 21"/>
            <p:cNvSpPr txBox="1">
              <a:spLocks noChangeArrowheads="1"/>
            </p:cNvSpPr>
            <p:nvPr/>
          </p:nvSpPr>
          <p:spPr bwMode="auto">
            <a:xfrm>
              <a:off x="1521" y="7278"/>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2</a:t>
              </a:r>
              <a:endParaRPr lang="ru-RU"/>
            </a:p>
          </p:txBody>
        </p:sp>
        <p:sp>
          <p:nvSpPr>
            <p:cNvPr id="262166" name="Text Box 22"/>
            <p:cNvSpPr txBox="1">
              <a:spLocks noChangeArrowheads="1"/>
            </p:cNvSpPr>
            <p:nvPr/>
          </p:nvSpPr>
          <p:spPr bwMode="auto">
            <a:xfrm>
              <a:off x="1521" y="6018"/>
              <a:ext cx="540" cy="540"/>
            </a:xfrm>
            <a:prstGeom prst="rect">
              <a:avLst/>
            </a:prstGeom>
            <a:noFill/>
            <a:ln w="9525" algn="ctr">
              <a:noFill/>
              <a:miter lim="800000"/>
              <a:headEnd/>
              <a:tailEnd/>
            </a:ln>
            <a:effectLst/>
          </p:spPr>
          <p:txBody>
            <a:bodyPr lIns="18000" tIns="10800" rIns="18000" bIns="10800"/>
            <a:lstStyle/>
            <a:p>
              <a:r>
                <a:rPr lang="ru-RU" sz="1400"/>
                <a:t>Р</a:t>
              </a:r>
              <a:endParaRPr lang="ru-RU"/>
            </a:p>
          </p:txBody>
        </p:sp>
        <p:sp>
          <p:nvSpPr>
            <p:cNvPr id="262167" name="Text Box 23"/>
            <p:cNvSpPr txBox="1">
              <a:spLocks noChangeArrowheads="1"/>
            </p:cNvSpPr>
            <p:nvPr/>
          </p:nvSpPr>
          <p:spPr bwMode="auto">
            <a:xfrm>
              <a:off x="1521" y="8225"/>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endParaRPr lang="ru-RU"/>
            </a:p>
          </p:txBody>
        </p:sp>
        <p:sp>
          <p:nvSpPr>
            <p:cNvPr id="262168" name="Text Box 24"/>
            <p:cNvSpPr txBox="1">
              <a:spLocks noChangeArrowheads="1"/>
            </p:cNvSpPr>
            <p:nvPr/>
          </p:nvSpPr>
          <p:spPr bwMode="auto">
            <a:xfrm>
              <a:off x="1521" y="8898"/>
              <a:ext cx="540"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3</a:t>
              </a:r>
              <a:endParaRPr lang="ru-RU"/>
            </a:p>
          </p:txBody>
        </p:sp>
        <p:sp>
          <p:nvSpPr>
            <p:cNvPr id="262169" name="Text Box 25"/>
            <p:cNvSpPr txBox="1">
              <a:spLocks noChangeArrowheads="1"/>
            </p:cNvSpPr>
            <p:nvPr/>
          </p:nvSpPr>
          <p:spPr bwMode="auto">
            <a:xfrm>
              <a:off x="6021" y="10206"/>
              <a:ext cx="540" cy="540"/>
            </a:xfrm>
            <a:prstGeom prst="rect">
              <a:avLst/>
            </a:prstGeom>
            <a:noFill/>
            <a:ln w="9525" algn="ctr">
              <a:noFill/>
              <a:miter lim="800000"/>
              <a:headEnd/>
              <a:tailEnd/>
            </a:ln>
            <a:effectLst/>
          </p:spPr>
          <p:txBody>
            <a:bodyPr lIns="18000" tIns="10800" rIns="18000" bIns="10800"/>
            <a:lstStyle/>
            <a:p>
              <a:r>
                <a:rPr lang="en-US" sz="1400"/>
                <a:t>Q</a:t>
              </a:r>
              <a:endParaRPr lang="ru-RU"/>
            </a:p>
          </p:txBody>
        </p:sp>
        <p:sp>
          <p:nvSpPr>
            <p:cNvPr id="262170" name="Text Box 26"/>
            <p:cNvSpPr txBox="1">
              <a:spLocks noChangeArrowheads="1"/>
            </p:cNvSpPr>
            <p:nvPr/>
          </p:nvSpPr>
          <p:spPr bwMode="auto">
            <a:xfrm>
              <a:off x="10521" y="10206"/>
              <a:ext cx="360" cy="540"/>
            </a:xfrm>
            <a:prstGeom prst="rect">
              <a:avLst/>
            </a:prstGeom>
            <a:noFill/>
            <a:ln w="9525" algn="ctr">
              <a:noFill/>
              <a:miter lim="800000"/>
              <a:headEnd/>
              <a:tailEnd/>
            </a:ln>
            <a:effectLst/>
          </p:spPr>
          <p:txBody>
            <a:bodyPr lIns="18000" tIns="10800" rIns="18000" bIns="10800"/>
            <a:lstStyle/>
            <a:p>
              <a:r>
                <a:rPr lang="en-US" sz="1400"/>
                <a:t>q</a:t>
              </a:r>
              <a:endParaRPr lang="ru-RU"/>
            </a:p>
          </p:txBody>
        </p:sp>
        <p:sp>
          <p:nvSpPr>
            <p:cNvPr id="262171" name="Text Box 27"/>
            <p:cNvSpPr txBox="1">
              <a:spLocks noChangeArrowheads="1"/>
            </p:cNvSpPr>
            <p:nvPr/>
          </p:nvSpPr>
          <p:spPr bwMode="auto">
            <a:xfrm>
              <a:off x="6201" y="6018"/>
              <a:ext cx="540" cy="540"/>
            </a:xfrm>
            <a:prstGeom prst="rect">
              <a:avLst/>
            </a:prstGeom>
            <a:noFill/>
            <a:ln w="9525" algn="ctr">
              <a:noFill/>
              <a:miter lim="800000"/>
              <a:headEnd/>
              <a:tailEnd/>
            </a:ln>
            <a:effectLst/>
          </p:spPr>
          <p:txBody>
            <a:bodyPr lIns="18000" tIns="10800" rIns="18000" bIns="10800"/>
            <a:lstStyle/>
            <a:p>
              <a:r>
                <a:rPr lang="ru-RU" sz="1400"/>
                <a:t>Р</a:t>
              </a:r>
              <a:endParaRPr lang="ru-RU"/>
            </a:p>
          </p:txBody>
        </p:sp>
        <p:sp>
          <p:nvSpPr>
            <p:cNvPr id="262172" name="Text Box 28"/>
            <p:cNvSpPr txBox="1">
              <a:spLocks noChangeArrowheads="1"/>
            </p:cNvSpPr>
            <p:nvPr/>
          </p:nvSpPr>
          <p:spPr bwMode="auto">
            <a:xfrm>
              <a:off x="4581" y="10206"/>
              <a:ext cx="540" cy="540"/>
            </a:xfrm>
            <a:prstGeom prst="rect">
              <a:avLst/>
            </a:prstGeom>
            <a:noFill/>
            <a:ln w="9525" algn="ctr">
              <a:noFill/>
              <a:miter lim="800000"/>
              <a:headEnd/>
              <a:tailEnd/>
            </a:ln>
            <a:effectLst/>
          </p:spPr>
          <p:txBody>
            <a:bodyPr lIns="18000" tIns="10800" rIns="18000" bIns="10800"/>
            <a:lstStyle/>
            <a:p>
              <a:r>
                <a:rPr lang="en-US" sz="1400"/>
                <a:t>Q</a:t>
              </a:r>
              <a:r>
                <a:rPr lang="en-US" sz="1400" baseline="-25000"/>
                <a:t>1</a:t>
              </a:r>
              <a:endParaRPr lang="ru-RU"/>
            </a:p>
          </p:txBody>
        </p:sp>
        <p:sp>
          <p:nvSpPr>
            <p:cNvPr id="262173" name="Text Box 29"/>
            <p:cNvSpPr txBox="1">
              <a:spLocks noChangeArrowheads="1"/>
            </p:cNvSpPr>
            <p:nvPr/>
          </p:nvSpPr>
          <p:spPr bwMode="auto">
            <a:xfrm>
              <a:off x="3681" y="10206"/>
              <a:ext cx="540" cy="540"/>
            </a:xfrm>
            <a:prstGeom prst="rect">
              <a:avLst/>
            </a:prstGeom>
            <a:noFill/>
            <a:ln w="9525" algn="ctr">
              <a:noFill/>
              <a:miter lim="800000"/>
              <a:headEnd/>
              <a:tailEnd/>
            </a:ln>
            <a:effectLst/>
          </p:spPr>
          <p:txBody>
            <a:bodyPr lIns="18000" tIns="10800" rIns="18000" bIns="10800"/>
            <a:lstStyle/>
            <a:p>
              <a:r>
                <a:rPr lang="en-US" sz="1400"/>
                <a:t>Q</a:t>
              </a:r>
              <a:r>
                <a:rPr lang="ru-RU" sz="1400" baseline="-25000"/>
                <a:t>2</a:t>
              </a:r>
              <a:endParaRPr lang="ru-RU"/>
            </a:p>
          </p:txBody>
        </p:sp>
        <p:sp>
          <p:nvSpPr>
            <p:cNvPr id="262174" name="Text Box 30"/>
            <p:cNvSpPr txBox="1">
              <a:spLocks noChangeArrowheads="1"/>
            </p:cNvSpPr>
            <p:nvPr/>
          </p:nvSpPr>
          <p:spPr bwMode="auto">
            <a:xfrm>
              <a:off x="5301" y="10206"/>
              <a:ext cx="540" cy="540"/>
            </a:xfrm>
            <a:prstGeom prst="rect">
              <a:avLst/>
            </a:prstGeom>
            <a:noFill/>
            <a:ln w="9525" algn="ctr">
              <a:noFill/>
              <a:miter lim="800000"/>
              <a:headEnd/>
              <a:tailEnd/>
            </a:ln>
            <a:effectLst/>
          </p:spPr>
          <p:txBody>
            <a:bodyPr lIns="18000" tIns="10800" rIns="18000" bIns="10800"/>
            <a:lstStyle/>
            <a:p>
              <a:r>
                <a:rPr lang="en-US" sz="1400"/>
                <a:t>Q</a:t>
              </a:r>
              <a:r>
                <a:rPr lang="ru-RU" sz="1400" baseline="-25000"/>
                <a:t>3</a:t>
              </a:r>
              <a:endParaRPr lang="ru-RU"/>
            </a:p>
          </p:txBody>
        </p:sp>
        <p:sp>
          <p:nvSpPr>
            <p:cNvPr id="262175" name="Text Box 31"/>
            <p:cNvSpPr txBox="1">
              <a:spLocks noChangeArrowheads="1"/>
            </p:cNvSpPr>
            <p:nvPr/>
          </p:nvSpPr>
          <p:spPr bwMode="auto">
            <a:xfrm>
              <a:off x="8001" y="10206"/>
              <a:ext cx="540" cy="540"/>
            </a:xfrm>
            <a:prstGeom prst="rect">
              <a:avLst/>
            </a:prstGeom>
            <a:noFill/>
            <a:ln w="9525" algn="ctr">
              <a:noFill/>
              <a:miter lim="800000"/>
              <a:headEnd/>
              <a:tailEnd/>
            </a:ln>
            <a:effectLst/>
          </p:spPr>
          <p:txBody>
            <a:bodyPr lIns="18000" tIns="10800" rIns="18000" bIns="10800"/>
            <a:lstStyle/>
            <a:p>
              <a:r>
                <a:rPr lang="en-US" sz="1400"/>
                <a:t>q</a:t>
              </a:r>
              <a:r>
                <a:rPr lang="en-US" sz="1400" baseline="-25000"/>
                <a:t>2</a:t>
              </a:r>
              <a:endParaRPr lang="ru-RU"/>
            </a:p>
          </p:txBody>
        </p:sp>
        <p:sp>
          <p:nvSpPr>
            <p:cNvPr id="262176" name="Text Box 32"/>
            <p:cNvSpPr txBox="1">
              <a:spLocks noChangeArrowheads="1"/>
            </p:cNvSpPr>
            <p:nvPr/>
          </p:nvSpPr>
          <p:spPr bwMode="auto">
            <a:xfrm>
              <a:off x="8901" y="10206"/>
              <a:ext cx="540" cy="540"/>
            </a:xfrm>
            <a:prstGeom prst="rect">
              <a:avLst/>
            </a:prstGeom>
            <a:noFill/>
            <a:ln w="9525" algn="ctr">
              <a:noFill/>
              <a:miter lim="800000"/>
              <a:headEnd/>
              <a:tailEnd/>
            </a:ln>
            <a:effectLst/>
          </p:spPr>
          <p:txBody>
            <a:bodyPr lIns="18000" tIns="10800" rIns="18000" bIns="10800"/>
            <a:lstStyle/>
            <a:p>
              <a:r>
                <a:rPr lang="en-US" sz="1400"/>
                <a:t>q</a:t>
              </a:r>
              <a:r>
                <a:rPr lang="en-US" sz="1400" baseline="-25000"/>
                <a:t>1</a:t>
              </a:r>
              <a:endParaRPr lang="ru-RU"/>
            </a:p>
          </p:txBody>
        </p:sp>
        <p:sp>
          <p:nvSpPr>
            <p:cNvPr id="262177" name="Text Box 33"/>
            <p:cNvSpPr txBox="1">
              <a:spLocks noChangeArrowheads="1"/>
            </p:cNvSpPr>
            <p:nvPr/>
          </p:nvSpPr>
          <p:spPr bwMode="auto">
            <a:xfrm>
              <a:off x="9621" y="10206"/>
              <a:ext cx="540" cy="540"/>
            </a:xfrm>
            <a:prstGeom prst="rect">
              <a:avLst/>
            </a:prstGeom>
            <a:noFill/>
            <a:ln w="9525" algn="ctr">
              <a:noFill/>
              <a:miter lim="800000"/>
              <a:headEnd/>
              <a:tailEnd/>
            </a:ln>
            <a:effectLst/>
          </p:spPr>
          <p:txBody>
            <a:bodyPr lIns="18000" tIns="10800" rIns="18000" bIns="10800"/>
            <a:lstStyle/>
            <a:p>
              <a:r>
                <a:rPr lang="en-US" sz="1400"/>
                <a:t>q</a:t>
              </a:r>
              <a:r>
                <a:rPr lang="en-US" sz="1400" baseline="-25000"/>
                <a:t>3</a:t>
              </a:r>
              <a:endParaRPr lang="ru-RU"/>
            </a:p>
          </p:txBody>
        </p:sp>
        <p:sp>
          <p:nvSpPr>
            <p:cNvPr id="262178" name="Text Box 34"/>
            <p:cNvSpPr txBox="1">
              <a:spLocks noChangeArrowheads="1"/>
            </p:cNvSpPr>
            <p:nvPr/>
          </p:nvSpPr>
          <p:spPr bwMode="auto">
            <a:xfrm>
              <a:off x="5661" y="8537"/>
              <a:ext cx="540" cy="540"/>
            </a:xfrm>
            <a:prstGeom prst="rect">
              <a:avLst/>
            </a:prstGeom>
            <a:noFill/>
            <a:ln w="9525" algn="ctr">
              <a:noFill/>
              <a:miter lim="800000"/>
              <a:headEnd/>
              <a:tailEnd/>
            </a:ln>
            <a:effectLst/>
          </p:spPr>
          <p:txBody>
            <a:bodyPr lIns="18000" tIns="10800" rIns="18000" bIns="10800"/>
            <a:lstStyle/>
            <a:p>
              <a:r>
                <a:rPr lang="en-US" sz="1400"/>
                <a:t>D</a:t>
              </a:r>
              <a:r>
                <a:rPr lang="en-US" sz="1400" baseline="-25000"/>
                <a:t>b</a:t>
              </a:r>
              <a:endParaRPr lang="ru-RU"/>
            </a:p>
          </p:txBody>
        </p:sp>
        <p:sp>
          <p:nvSpPr>
            <p:cNvPr id="262179" name="Text Box 35"/>
            <p:cNvSpPr txBox="1">
              <a:spLocks noChangeArrowheads="1"/>
            </p:cNvSpPr>
            <p:nvPr/>
          </p:nvSpPr>
          <p:spPr bwMode="auto">
            <a:xfrm>
              <a:off x="4041" y="9438"/>
              <a:ext cx="900" cy="540"/>
            </a:xfrm>
            <a:prstGeom prst="rect">
              <a:avLst/>
            </a:prstGeom>
            <a:noFill/>
            <a:ln w="9525" algn="ctr">
              <a:noFill/>
              <a:miter lim="800000"/>
              <a:headEnd/>
              <a:tailEnd/>
            </a:ln>
            <a:effectLst/>
          </p:spPr>
          <p:txBody>
            <a:bodyPr lIns="18000" tIns="10800" rIns="18000" bIns="10800"/>
            <a:lstStyle/>
            <a:p>
              <a:pPr algn="l"/>
              <a:r>
                <a:rPr lang="en-US" sz="1400"/>
                <a:t>MR</a:t>
              </a:r>
              <a:r>
                <a:rPr lang="en-US" sz="1400" baseline="-25000"/>
                <a:t>b</a:t>
              </a:r>
              <a:endParaRPr lang="ru-RU"/>
            </a:p>
          </p:txBody>
        </p:sp>
        <p:sp>
          <p:nvSpPr>
            <p:cNvPr id="262180" name="Text Box 36"/>
            <p:cNvSpPr txBox="1">
              <a:spLocks noChangeArrowheads="1"/>
            </p:cNvSpPr>
            <p:nvPr/>
          </p:nvSpPr>
          <p:spPr bwMode="auto">
            <a:xfrm>
              <a:off x="4941" y="6198"/>
              <a:ext cx="720" cy="540"/>
            </a:xfrm>
            <a:prstGeom prst="rect">
              <a:avLst/>
            </a:prstGeom>
            <a:noFill/>
            <a:ln w="9525" algn="ctr">
              <a:noFill/>
              <a:miter lim="800000"/>
              <a:headEnd/>
              <a:tailEnd/>
            </a:ln>
            <a:effectLst/>
          </p:spPr>
          <p:txBody>
            <a:bodyPr lIns="18000" tIns="10800" rIns="18000" bIns="10800"/>
            <a:lstStyle/>
            <a:p>
              <a:r>
                <a:rPr lang="en-US" sz="1400"/>
                <a:t>MC</a:t>
              </a:r>
              <a:r>
                <a:rPr lang="en-US" sz="1400" baseline="-25000"/>
                <a:t>b</a:t>
              </a:r>
              <a:endParaRPr lang="ru-RU"/>
            </a:p>
          </p:txBody>
        </p:sp>
        <p:sp>
          <p:nvSpPr>
            <p:cNvPr id="262181" name="Text Box 37"/>
            <p:cNvSpPr txBox="1">
              <a:spLocks noChangeArrowheads="1"/>
            </p:cNvSpPr>
            <p:nvPr/>
          </p:nvSpPr>
          <p:spPr bwMode="auto">
            <a:xfrm>
              <a:off x="10161" y="6198"/>
              <a:ext cx="720" cy="540"/>
            </a:xfrm>
            <a:prstGeom prst="rect">
              <a:avLst/>
            </a:prstGeom>
            <a:noFill/>
            <a:ln w="9525" algn="ctr">
              <a:noFill/>
              <a:miter lim="800000"/>
              <a:headEnd/>
              <a:tailEnd/>
            </a:ln>
            <a:effectLst/>
          </p:spPr>
          <p:txBody>
            <a:bodyPr lIns="18000" tIns="10800" rIns="18000" bIns="10800"/>
            <a:lstStyle/>
            <a:p>
              <a:r>
                <a:rPr lang="en-US" sz="1400"/>
                <a:t>MC</a:t>
              </a:r>
              <a:r>
                <a:rPr lang="en-US" sz="1400" baseline="-25000"/>
                <a:t>f</a:t>
              </a:r>
              <a:endParaRPr lang="ru-RU"/>
            </a:p>
          </p:txBody>
        </p:sp>
        <p:sp>
          <p:nvSpPr>
            <p:cNvPr id="262182" name="Text Box 38"/>
            <p:cNvSpPr txBox="1">
              <a:spLocks noChangeArrowheads="1"/>
            </p:cNvSpPr>
            <p:nvPr/>
          </p:nvSpPr>
          <p:spPr bwMode="auto">
            <a:xfrm>
              <a:off x="10341" y="7971"/>
              <a:ext cx="540" cy="540"/>
            </a:xfrm>
            <a:prstGeom prst="rect">
              <a:avLst/>
            </a:prstGeom>
            <a:noFill/>
            <a:ln w="9525" algn="ctr">
              <a:noFill/>
              <a:miter lim="800000"/>
              <a:headEnd/>
              <a:tailEnd/>
            </a:ln>
            <a:effectLst/>
          </p:spPr>
          <p:txBody>
            <a:bodyPr lIns="18000" tIns="10800" rIns="18000" bIns="10800"/>
            <a:lstStyle/>
            <a:p>
              <a:r>
                <a:rPr lang="en-US" sz="1400"/>
                <a:t>AC</a:t>
              </a:r>
              <a:r>
                <a:rPr lang="en-US" sz="1400" baseline="-25000"/>
                <a:t>f</a:t>
              </a:r>
              <a:endParaRPr lang="ru-RU"/>
            </a:p>
          </p:txBody>
        </p:sp>
        <p:sp>
          <p:nvSpPr>
            <p:cNvPr id="262183" name="Text Box 39"/>
            <p:cNvSpPr txBox="1">
              <a:spLocks noChangeArrowheads="1"/>
            </p:cNvSpPr>
            <p:nvPr/>
          </p:nvSpPr>
          <p:spPr bwMode="auto">
            <a:xfrm>
              <a:off x="3321" y="5838"/>
              <a:ext cx="1620" cy="540"/>
            </a:xfrm>
            <a:prstGeom prst="rect">
              <a:avLst/>
            </a:prstGeom>
            <a:noFill/>
            <a:ln w="9525" algn="ctr">
              <a:noFill/>
              <a:miter lim="800000"/>
              <a:headEnd/>
              <a:tailEnd/>
            </a:ln>
            <a:effectLst/>
          </p:spPr>
          <p:txBody>
            <a:bodyPr lIns="18000" tIns="10800" rIns="18000" bIns="10800"/>
            <a:lstStyle/>
            <a:p>
              <a:r>
                <a:rPr lang="ru-RU" sz="1400"/>
                <a:t>(а)</a:t>
              </a:r>
              <a:endParaRPr lang="ru-RU"/>
            </a:p>
          </p:txBody>
        </p:sp>
        <p:sp>
          <p:nvSpPr>
            <p:cNvPr id="262184" name="Text Box 40"/>
            <p:cNvSpPr txBox="1">
              <a:spLocks noChangeArrowheads="1"/>
            </p:cNvSpPr>
            <p:nvPr/>
          </p:nvSpPr>
          <p:spPr bwMode="auto">
            <a:xfrm>
              <a:off x="7821" y="5838"/>
              <a:ext cx="1260" cy="540"/>
            </a:xfrm>
            <a:prstGeom prst="rect">
              <a:avLst/>
            </a:prstGeom>
            <a:noFill/>
            <a:ln w="9525" algn="ctr">
              <a:noFill/>
              <a:miter lim="800000"/>
              <a:headEnd/>
              <a:tailEnd/>
            </a:ln>
            <a:effectLst/>
          </p:spPr>
          <p:txBody>
            <a:bodyPr lIns="18000" tIns="10800" rIns="18000" bIns="10800"/>
            <a:lstStyle/>
            <a:p>
              <a:r>
                <a:rPr lang="ru-RU" sz="1400"/>
                <a:t>(б)</a:t>
              </a:r>
              <a:endParaRPr lang="ru-RU"/>
            </a:p>
          </p:txBody>
        </p:sp>
        <p:sp>
          <p:nvSpPr>
            <p:cNvPr id="262185" name="Text Box 41"/>
            <p:cNvSpPr txBox="1">
              <a:spLocks noChangeArrowheads="1"/>
            </p:cNvSpPr>
            <p:nvPr/>
          </p:nvSpPr>
          <p:spPr bwMode="auto">
            <a:xfrm>
              <a:off x="1881" y="11028"/>
              <a:ext cx="9000" cy="903"/>
            </a:xfrm>
            <a:prstGeom prst="rect">
              <a:avLst/>
            </a:prstGeom>
            <a:noFill/>
            <a:ln w="19050" algn="ctr">
              <a:noFill/>
              <a:miter lim="800000"/>
              <a:headEnd/>
              <a:tailEnd/>
            </a:ln>
            <a:effectLst/>
          </p:spPr>
          <p:txBody>
            <a:bodyPr lIns="18000" tIns="10800" rIns="18000" bIns="10800"/>
            <a:lstStyle/>
            <a:p>
              <a:r>
                <a:rPr lang="ru-RU" sz="1400"/>
                <a:t> </a:t>
              </a:r>
              <a:r>
                <a:rPr lang="ru-RU" sz="1400">
                  <a:solidFill>
                    <a:srgbClr val="3366CC"/>
                  </a:solidFill>
                  <a:latin typeface="Arial" charset="0"/>
                </a:rPr>
                <a:t>Мошенничество фирм в картельных соглашениях:</a:t>
              </a:r>
            </a:p>
            <a:p>
              <a:r>
                <a:rPr lang="ru-RU" sz="1400">
                  <a:solidFill>
                    <a:srgbClr val="3366CC"/>
                  </a:solidFill>
                  <a:latin typeface="Arial" charset="0"/>
                </a:rPr>
                <a:t>а) отрасль; б) фирма</a:t>
              </a:r>
              <a:endParaRPr lang="ru-RU">
                <a:solidFill>
                  <a:srgbClr val="3366CC"/>
                </a:solidFill>
                <a:latin typeface="Arial" charset="0"/>
              </a:endParaRPr>
            </a:p>
          </p:txBody>
        </p:sp>
        <p:sp>
          <p:nvSpPr>
            <p:cNvPr id="262186" name="Text Box 42"/>
            <p:cNvSpPr txBox="1">
              <a:spLocks noChangeArrowheads="1"/>
            </p:cNvSpPr>
            <p:nvPr/>
          </p:nvSpPr>
          <p:spPr bwMode="auto">
            <a:xfrm>
              <a:off x="1701" y="10131"/>
              <a:ext cx="540" cy="540"/>
            </a:xfrm>
            <a:prstGeom prst="rect">
              <a:avLst/>
            </a:prstGeom>
            <a:noFill/>
            <a:ln w="9525" algn="ctr">
              <a:noFill/>
              <a:miter lim="800000"/>
              <a:headEnd/>
              <a:tailEnd/>
            </a:ln>
            <a:effectLst/>
          </p:spPr>
          <p:txBody>
            <a:bodyPr lIns="18000" tIns="10800" rIns="18000" bIns="10800"/>
            <a:lstStyle/>
            <a:p>
              <a:r>
                <a:rPr lang="ru-RU" sz="1400"/>
                <a:t>0</a:t>
              </a:r>
              <a:endParaRPr lang="ru-RU"/>
            </a:p>
          </p:txBody>
        </p:sp>
        <p:sp>
          <p:nvSpPr>
            <p:cNvPr id="262187" name="Text Box 43"/>
            <p:cNvSpPr txBox="1">
              <a:spLocks noChangeArrowheads="1"/>
            </p:cNvSpPr>
            <p:nvPr/>
          </p:nvSpPr>
          <p:spPr bwMode="auto">
            <a:xfrm>
              <a:off x="6561" y="10131"/>
              <a:ext cx="540" cy="540"/>
            </a:xfrm>
            <a:prstGeom prst="rect">
              <a:avLst/>
            </a:prstGeom>
            <a:noFill/>
            <a:ln w="9525" algn="ctr">
              <a:noFill/>
              <a:miter lim="800000"/>
              <a:headEnd/>
              <a:tailEnd/>
            </a:ln>
            <a:effectLst/>
          </p:spPr>
          <p:txBody>
            <a:bodyPr lIns="18000" tIns="10800" rIns="18000" bIns="10800"/>
            <a:lstStyle/>
            <a:p>
              <a:r>
                <a:rPr lang="ru-RU" sz="1400"/>
                <a:t>0</a:t>
              </a:r>
              <a:endParaRPr lang="ru-RU"/>
            </a:p>
          </p:txBody>
        </p:sp>
      </p:grpSp>
      <p:sp>
        <p:nvSpPr>
          <p:cNvPr id="262188" name="Text Box 44"/>
          <p:cNvSpPr txBox="1">
            <a:spLocks noChangeArrowheads="1"/>
          </p:cNvSpPr>
          <p:nvPr/>
        </p:nvSpPr>
        <p:spPr bwMode="auto">
          <a:xfrm>
            <a:off x="323850" y="4437063"/>
            <a:ext cx="8424863" cy="2006600"/>
          </a:xfrm>
          <a:prstGeom prst="rect">
            <a:avLst/>
          </a:prstGeom>
          <a:noFill/>
          <a:ln w="9525" algn="ctr">
            <a:noFill/>
            <a:miter lim="800000"/>
            <a:headEnd/>
            <a:tailEnd/>
          </a:ln>
          <a:effectLst/>
        </p:spPr>
        <p:txBody>
          <a:bodyPr>
            <a:spAutoFit/>
          </a:bodyPr>
          <a:lstStyle/>
          <a:p>
            <a:pPr algn="l"/>
            <a:r>
              <a:rPr lang="ru-RU" sz="1400"/>
              <a:t>В условиях конкуренции между фирмами отраслевой объем выпуска сложится на уровне </a:t>
            </a:r>
            <a:r>
              <a:rPr lang="en-US" sz="1400" i="1">
                <a:solidFill>
                  <a:srgbClr val="CC0000"/>
                </a:solidFill>
              </a:rPr>
              <a:t>Q</a:t>
            </a:r>
            <a:r>
              <a:rPr lang="ru-RU" sz="1400" i="1">
                <a:solidFill>
                  <a:srgbClr val="CC0000"/>
                </a:solidFill>
              </a:rPr>
              <a:t>1</a:t>
            </a:r>
            <a:r>
              <a:rPr lang="ru-RU" sz="1400"/>
              <a:t> при цене </a:t>
            </a:r>
            <a:r>
              <a:rPr lang="ru-RU" sz="1400" i="1">
                <a:solidFill>
                  <a:srgbClr val="CC0000"/>
                </a:solidFill>
              </a:rPr>
              <a:t>Р1</a:t>
            </a:r>
            <a:r>
              <a:rPr lang="ru-RU" sz="1400"/>
              <a:t>. Объем продаж отдельной фирмы составляет </a:t>
            </a:r>
            <a:r>
              <a:rPr lang="en-US" sz="1400" i="1">
                <a:solidFill>
                  <a:srgbClr val="CC0000"/>
                </a:solidFill>
              </a:rPr>
              <a:t>q</a:t>
            </a:r>
            <a:r>
              <a:rPr lang="ru-RU" sz="1400" i="1">
                <a:solidFill>
                  <a:srgbClr val="CC0000"/>
                </a:solidFill>
              </a:rPr>
              <a:t>1</a:t>
            </a:r>
            <a:r>
              <a:rPr lang="ru-RU" sz="1400"/>
              <a:t>. Если фирмы вступят в сговор с целью раздела рынков и завышения цен, то цена возрастет до</a:t>
            </a:r>
            <a:r>
              <a:rPr lang="ru-RU" sz="1400">
                <a:solidFill>
                  <a:srgbClr val="CC0000"/>
                </a:solidFill>
              </a:rPr>
              <a:t> </a:t>
            </a:r>
            <a:r>
              <a:rPr lang="ru-RU" sz="1400" i="1">
                <a:solidFill>
                  <a:srgbClr val="CC0000"/>
                </a:solidFill>
              </a:rPr>
              <a:t>Р2</a:t>
            </a:r>
            <a:r>
              <a:rPr lang="ru-RU" sz="1400"/>
              <a:t>, а объем продаж снизится до </a:t>
            </a:r>
            <a:r>
              <a:rPr lang="en-US" sz="1400" i="1">
                <a:solidFill>
                  <a:srgbClr val="CC0000"/>
                </a:solidFill>
              </a:rPr>
              <a:t>Q</a:t>
            </a:r>
            <a:r>
              <a:rPr lang="ru-RU" sz="1400" i="1">
                <a:solidFill>
                  <a:srgbClr val="CC0000"/>
                </a:solidFill>
              </a:rPr>
              <a:t>2</a:t>
            </a:r>
            <a:r>
              <a:rPr lang="ru-RU" sz="1400"/>
              <a:t>. При этом квота отдельной фирмы — члена картеля составит </a:t>
            </a:r>
            <a:r>
              <a:rPr lang="en-US" sz="1400" i="1">
                <a:solidFill>
                  <a:srgbClr val="CC0000"/>
                </a:solidFill>
              </a:rPr>
              <a:t>q</a:t>
            </a:r>
            <a:r>
              <a:rPr lang="ru-RU" sz="1400" i="1">
                <a:solidFill>
                  <a:srgbClr val="CC0000"/>
                </a:solidFill>
              </a:rPr>
              <a:t>2</a:t>
            </a:r>
            <a:r>
              <a:rPr lang="ru-RU" sz="1400"/>
              <a:t>. Однако при цене </a:t>
            </a:r>
            <a:r>
              <a:rPr lang="ru-RU" sz="1400" i="1">
                <a:solidFill>
                  <a:srgbClr val="CC0000"/>
                </a:solidFill>
              </a:rPr>
              <a:t>Р2</a:t>
            </a:r>
            <a:r>
              <a:rPr lang="ru-RU" sz="1400"/>
              <a:t> фирме выгодно увеличить объем продаж до </a:t>
            </a:r>
            <a:r>
              <a:rPr lang="en-US" sz="1400" i="1">
                <a:solidFill>
                  <a:srgbClr val="CC0000"/>
                </a:solidFill>
              </a:rPr>
              <a:t>q</a:t>
            </a:r>
            <a:r>
              <a:rPr lang="ru-RU" sz="1400" i="1">
                <a:solidFill>
                  <a:srgbClr val="CC0000"/>
                </a:solidFill>
              </a:rPr>
              <a:t>3</a:t>
            </a:r>
            <a:r>
              <a:rPr lang="ru-RU" sz="1400"/>
              <a:t>, так как именно такой выпуск позволяет максимизировать прибыль (рыночная цена равна предельным издержкам фирмы</a:t>
            </a:r>
            <a:r>
              <a:rPr lang="be-BY" sz="1400"/>
              <a:t>)</a:t>
            </a:r>
            <a:r>
              <a:rPr lang="ru-RU" sz="1400"/>
              <a:t>. У фирмы есть стимул смошенничать — превысить свою квоту продаж. Но такой же стимул имеют и другие члены картеля. Если все они увеличат свой выпуск, то рыночный объем продаж возрастет до </a:t>
            </a:r>
            <a:r>
              <a:rPr lang="en-US" sz="1400" i="1">
                <a:solidFill>
                  <a:srgbClr val="CC0000"/>
                </a:solidFill>
              </a:rPr>
              <a:t>Q</a:t>
            </a:r>
            <a:r>
              <a:rPr lang="ru-RU" sz="1400" i="1">
                <a:solidFill>
                  <a:srgbClr val="CC0000"/>
                </a:solidFill>
              </a:rPr>
              <a:t>3</a:t>
            </a:r>
            <a:r>
              <a:rPr lang="ru-RU" sz="1400"/>
              <a:t>, а цены снизятся до </a:t>
            </a:r>
            <a:r>
              <a:rPr lang="ru-RU" sz="1400" i="1">
                <a:solidFill>
                  <a:srgbClr val="CC0000"/>
                </a:solidFill>
              </a:rPr>
              <a:t>Р3</a:t>
            </a:r>
            <a:r>
              <a:rPr lang="ru-RU" sz="1400"/>
              <a:t>, что только не принесет экономической прибыли фирмам, но даже причинит им убытки. </a:t>
            </a:r>
          </a:p>
        </p:txBody>
      </p:sp>
    </p:spTree>
  </p:cSld>
  <p:clrMapOvr>
    <a:masterClrMapping/>
  </p:clrMapOvr>
  <p:transition>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ext Box 2"/>
          <p:cNvSpPr txBox="1">
            <a:spLocks noChangeArrowheads="1"/>
          </p:cNvSpPr>
          <p:nvPr/>
        </p:nvSpPr>
        <p:spPr bwMode="auto">
          <a:xfrm>
            <a:off x="323850" y="260350"/>
            <a:ext cx="7921625" cy="641350"/>
          </a:xfrm>
          <a:prstGeom prst="rect">
            <a:avLst/>
          </a:prstGeom>
          <a:noFill/>
          <a:ln w="9525">
            <a:noFill/>
            <a:miter lim="800000"/>
            <a:headEnd/>
            <a:tailEnd/>
          </a:ln>
          <a:effectLst/>
        </p:spPr>
        <p:txBody>
          <a:bodyPr>
            <a:spAutoFit/>
          </a:bodyPr>
          <a:lstStyle/>
          <a:p>
            <a:r>
              <a:rPr lang="ru-RU" dirty="0" smtClean="0">
                <a:solidFill>
                  <a:srgbClr val="CC3300"/>
                </a:solidFill>
                <a:latin typeface="Arial" charset="0"/>
              </a:rPr>
              <a:t>Проблема </a:t>
            </a:r>
            <a:r>
              <a:rPr lang="ru-RU" dirty="0">
                <a:solidFill>
                  <a:srgbClr val="CC3300"/>
                </a:solidFill>
                <a:latin typeface="Arial" charset="0"/>
              </a:rPr>
              <a:t>устойчивости цен в условиях олигополии. Модель с ломаной кривой спроса</a:t>
            </a:r>
          </a:p>
        </p:txBody>
      </p:sp>
      <p:sp>
        <p:nvSpPr>
          <p:cNvPr id="271363" name="Text Box 3"/>
          <p:cNvSpPr txBox="1">
            <a:spLocks noChangeArrowheads="1"/>
          </p:cNvSpPr>
          <p:nvPr/>
        </p:nvSpPr>
        <p:spPr bwMode="auto">
          <a:xfrm>
            <a:off x="468313" y="1125538"/>
            <a:ext cx="7343775" cy="1190625"/>
          </a:xfrm>
          <a:prstGeom prst="rect">
            <a:avLst/>
          </a:prstGeom>
          <a:noFill/>
          <a:ln w="9525" algn="ctr">
            <a:noFill/>
            <a:miter lim="800000"/>
            <a:headEnd/>
            <a:tailEnd/>
          </a:ln>
          <a:effectLst/>
        </p:spPr>
        <p:txBody>
          <a:bodyPr>
            <a:spAutoFit/>
          </a:bodyPr>
          <a:lstStyle/>
          <a:p>
            <a:pPr algn="l"/>
            <a:r>
              <a:rPr lang="ru-RU"/>
              <a:t>Модель основывается на отражающем практику ценообразования в олигополистических отраслях предположении, что конкуренты готовы поддержать любое снижение цены одной из фирм, но игнорируют ее повышение. </a:t>
            </a:r>
          </a:p>
        </p:txBody>
      </p:sp>
      <p:sp>
        <p:nvSpPr>
          <p:cNvPr id="271364" name="Text Box 4"/>
          <p:cNvSpPr txBox="1">
            <a:spLocks noChangeArrowheads="1"/>
          </p:cNvSpPr>
          <p:nvPr/>
        </p:nvSpPr>
        <p:spPr bwMode="auto">
          <a:xfrm>
            <a:off x="468313" y="2852738"/>
            <a:ext cx="8135937" cy="2563812"/>
          </a:xfrm>
          <a:prstGeom prst="rect">
            <a:avLst/>
          </a:prstGeom>
          <a:noFill/>
          <a:ln w="9525" algn="ctr">
            <a:noFill/>
            <a:miter lim="800000"/>
            <a:headEnd/>
            <a:tailEnd/>
          </a:ln>
          <a:effectLst/>
        </p:spPr>
        <p:txBody>
          <a:bodyPr>
            <a:spAutoFit/>
          </a:bodyPr>
          <a:lstStyle/>
          <a:p>
            <a:pPr algn="l"/>
            <a:r>
              <a:rPr lang="ru-RU" dirty="0"/>
              <a:t>Модель с ломаной кривой спроса объясняет негибкость цен при олигополии. Если (рис. 14) при исходной равновесной цене </a:t>
            </a:r>
            <a:r>
              <a:rPr lang="en-US" i="1" dirty="0"/>
              <a:t>P</a:t>
            </a:r>
            <a:r>
              <a:rPr lang="ru-RU" sz="1400" i="1" dirty="0"/>
              <a:t>0</a:t>
            </a:r>
            <a:r>
              <a:rPr lang="ru-RU" dirty="0"/>
              <a:t> (как она установилась на этом уровне, модель не объясняет) прибыли олигополистических фирм достаточны, то ни одному из участников нет резона изменять цену даже при определенном увеличении издержек. В противном случае возможны перераспределение рынка в пользу фирм, воздерживающихся от повышения цен, либо ценовая конкуренция в отрасли и уменьшение прибыли всех фирм. Таким образом, положение фирмы, которая изменит цену, только ухудшится.</a:t>
            </a:r>
          </a:p>
        </p:txBody>
      </p:sp>
    </p:spTree>
  </p:cSld>
  <p:clrMapOvr>
    <a:masterClrMapping/>
  </p:clrMapOvr>
  <p:transition>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0338" name="Group 2"/>
          <p:cNvGrpSpPr>
            <a:grpSpLocks/>
          </p:cNvGrpSpPr>
          <p:nvPr/>
        </p:nvGrpSpPr>
        <p:grpSpPr bwMode="auto">
          <a:xfrm>
            <a:off x="1835150" y="1125538"/>
            <a:ext cx="5715000" cy="4746625"/>
            <a:chOff x="1701" y="1761"/>
            <a:chExt cx="9000" cy="7473"/>
          </a:xfrm>
        </p:grpSpPr>
        <p:sp>
          <p:nvSpPr>
            <p:cNvPr id="270339" name="Line 3"/>
            <p:cNvSpPr>
              <a:spLocks noChangeShapeType="1"/>
            </p:cNvSpPr>
            <p:nvPr/>
          </p:nvSpPr>
          <p:spPr bwMode="auto">
            <a:xfrm>
              <a:off x="2241" y="8119"/>
              <a:ext cx="8280" cy="0"/>
            </a:xfrm>
            <a:prstGeom prst="line">
              <a:avLst/>
            </a:prstGeom>
            <a:noFill/>
            <a:ln w="9525">
              <a:solidFill>
                <a:srgbClr val="000000"/>
              </a:solidFill>
              <a:round/>
              <a:headEnd type="none" w="sm" len="sm"/>
              <a:tailEnd type="stealth" w="med" len="med"/>
            </a:ln>
            <a:effectLst/>
          </p:spPr>
          <p:txBody>
            <a:bodyPr lIns="18000" tIns="10800" rIns="18000" bIns="10800"/>
            <a:lstStyle/>
            <a:p>
              <a:endParaRPr lang="ru-RU"/>
            </a:p>
          </p:txBody>
        </p:sp>
        <p:sp>
          <p:nvSpPr>
            <p:cNvPr id="270340" name="Line 4"/>
            <p:cNvSpPr>
              <a:spLocks noChangeShapeType="1"/>
            </p:cNvSpPr>
            <p:nvPr/>
          </p:nvSpPr>
          <p:spPr bwMode="auto">
            <a:xfrm flipV="1">
              <a:off x="2241" y="1819"/>
              <a:ext cx="0" cy="630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70341" name="Line 5"/>
            <p:cNvSpPr>
              <a:spLocks noChangeShapeType="1"/>
            </p:cNvSpPr>
            <p:nvPr/>
          </p:nvSpPr>
          <p:spPr bwMode="auto">
            <a:xfrm>
              <a:off x="2457" y="2639"/>
              <a:ext cx="7308" cy="2852"/>
            </a:xfrm>
            <a:prstGeom prst="line">
              <a:avLst/>
            </a:prstGeom>
            <a:noFill/>
            <a:ln w="9525">
              <a:solidFill>
                <a:srgbClr val="000000"/>
              </a:solidFill>
              <a:round/>
              <a:headEnd/>
              <a:tailEnd/>
            </a:ln>
            <a:effectLst/>
          </p:spPr>
          <p:txBody>
            <a:bodyPr lIns="18000" tIns="10800" rIns="18000" bIns="10800"/>
            <a:lstStyle/>
            <a:p>
              <a:endParaRPr lang="ru-RU"/>
            </a:p>
          </p:txBody>
        </p:sp>
        <p:sp>
          <p:nvSpPr>
            <p:cNvPr id="270342" name="Line 6"/>
            <p:cNvSpPr>
              <a:spLocks noChangeShapeType="1"/>
            </p:cNvSpPr>
            <p:nvPr/>
          </p:nvSpPr>
          <p:spPr bwMode="auto">
            <a:xfrm>
              <a:off x="2709" y="2858"/>
              <a:ext cx="4788" cy="3511"/>
            </a:xfrm>
            <a:prstGeom prst="line">
              <a:avLst/>
            </a:prstGeom>
            <a:noFill/>
            <a:ln w="9525">
              <a:solidFill>
                <a:srgbClr val="000000"/>
              </a:solidFill>
              <a:prstDash val="dash"/>
              <a:round/>
              <a:headEnd/>
              <a:tailEnd/>
            </a:ln>
            <a:effectLst/>
          </p:spPr>
          <p:txBody>
            <a:bodyPr lIns="18000" tIns="10800" rIns="18000" bIns="10800"/>
            <a:lstStyle/>
            <a:p>
              <a:endParaRPr lang="ru-RU"/>
            </a:p>
          </p:txBody>
        </p:sp>
        <p:sp>
          <p:nvSpPr>
            <p:cNvPr id="270343" name="Line 7"/>
            <p:cNvSpPr>
              <a:spLocks noChangeShapeType="1"/>
            </p:cNvSpPr>
            <p:nvPr/>
          </p:nvSpPr>
          <p:spPr bwMode="auto">
            <a:xfrm>
              <a:off x="3717" y="1980"/>
              <a:ext cx="1764" cy="4389"/>
            </a:xfrm>
            <a:prstGeom prst="line">
              <a:avLst/>
            </a:prstGeom>
            <a:noFill/>
            <a:ln w="9525">
              <a:solidFill>
                <a:srgbClr val="000000"/>
              </a:solidFill>
              <a:round/>
              <a:headEnd/>
              <a:tailEnd/>
            </a:ln>
            <a:effectLst/>
          </p:spPr>
          <p:txBody>
            <a:bodyPr lIns="18000" tIns="10800" rIns="18000" bIns="10800"/>
            <a:lstStyle/>
            <a:p>
              <a:endParaRPr lang="ru-RU"/>
            </a:p>
          </p:txBody>
        </p:sp>
        <p:sp>
          <p:nvSpPr>
            <p:cNvPr id="270344" name="Line 8"/>
            <p:cNvSpPr>
              <a:spLocks noChangeShapeType="1"/>
            </p:cNvSpPr>
            <p:nvPr/>
          </p:nvSpPr>
          <p:spPr bwMode="auto">
            <a:xfrm>
              <a:off x="3465" y="2127"/>
              <a:ext cx="756" cy="4827"/>
            </a:xfrm>
            <a:prstGeom prst="line">
              <a:avLst/>
            </a:prstGeom>
            <a:noFill/>
            <a:ln w="9525">
              <a:solidFill>
                <a:srgbClr val="000000"/>
              </a:solidFill>
              <a:prstDash val="dash"/>
              <a:round/>
              <a:headEnd/>
              <a:tailEnd/>
            </a:ln>
            <a:effectLst/>
          </p:spPr>
          <p:txBody>
            <a:bodyPr lIns="18000" tIns="10800" rIns="18000" bIns="10800"/>
            <a:lstStyle/>
            <a:p>
              <a:endParaRPr lang="ru-RU"/>
            </a:p>
          </p:txBody>
        </p:sp>
        <p:sp>
          <p:nvSpPr>
            <p:cNvPr id="270345" name="Line 9"/>
            <p:cNvSpPr>
              <a:spLocks noChangeShapeType="1"/>
            </p:cNvSpPr>
            <p:nvPr/>
          </p:nvSpPr>
          <p:spPr bwMode="auto">
            <a:xfrm>
              <a:off x="2453" y="2639"/>
              <a:ext cx="1764" cy="658"/>
            </a:xfrm>
            <a:prstGeom prst="line">
              <a:avLst/>
            </a:prstGeom>
            <a:noFill/>
            <a:ln w="25400">
              <a:solidFill>
                <a:srgbClr val="000000"/>
              </a:solidFill>
              <a:round/>
              <a:headEnd/>
              <a:tailEnd type="oval" w="med" len="med"/>
            </a:ln>
            <a:effectLst/>
          </p:spPr>
          <p:txBody>
            <a:bodyPr lIns="18000" tIns="10800" rIns="18000" bIns="10800"/>
            <a:lstStyle/>
            <a:p>
              <a:endParaRPr lang="ru-RU"/>
            </a:p>
          </p:txBody>
        </p:sp>
        <p:sp>
          <p:nvSpPr>
            <p:cNvPr id="270346" name="Line 10"/>
            <p:cNvSpPr>
              <a:spLocks noChangeShapeType="1"/>
            </p:cNvSpPr>
            <p:nvPr/>
          </p:nvSpPr>
          <p:spPr bwMode="auto">
            <a:xfrm>
              <a:off x="4221" y="3297"/>
              <a:ext cx="1260" cy="3072"/>
            </a:xfrm>
            <a:prstGeom prst="line">
              <a:avLst/>
            </a:prstGeom>
            <a:noFill/>
            <a:ln w="25400">
              <a:solidFill>
                <a:srgbClr val="000000"/>
              </a:solidFill>
              <a:round/>
              <a:headEnd/>
              <a:tailEnd/>
            </a:ln>
            <a:effectLst/>
          </p:spPr>
          <p:txBody>
            <a:bodyPr lIns="18000" tIns="10800" rIns="18000" bIns="10800"/>
            <a:lstStyle/>
            <a:p>
              <a:endParaRPr lang="ru-RU"/>
            </a:p>
          </p:txBody>
        </p:sp>
        <p:sp>
          <p:nvSpPr>
            <p:cNvPr id="270347" name="Line 11"/>
            <p:cNvSpPr>
              <a:spLocks noChangeShapeType="1"/>
            </p:cNvSpPr>
            <p:nvPr/>
          </p:nvSpPr>
          <p:spPr bwMode="auto">
            <a:xfrm>
              <a:off x="4221" y="3297"/>
              <a:ext cx="0" cy="3292"/>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70348" name="Line 12"/>
            <p:cNvSpPr>
              <a:spLocks noChangeShapeType="1"/>
            </p:cNvSpPr>
            <p:nvPr/>
          </p:nvSpPr>
          <p:spPr bwMode="auto">
            <a:xfrm>
              <a:off x="2709" y="2858"/>
              <a:ext cx="1512" cy="1097"/>
            </a:xfrm>
            <a:prstGeom prst="line">
              <a:avLst/>
            </a:prstGeom>
            <a:noFill/>
            <a:ln w="19050">
              <a:solidFill>
                <a:srgbClr val="000000"/>
              </a:solidFill>
              <a:prstDash val="dash"/>
              <a:round/>
              <a:headEnd/>
              <a:tailEnd type="oval" w="sm" len="sm"/>
            </a:ln>
            <a:effectLst/>
          </p:spPr>
          <p:txBody>
            <a:bodyPr lIns="18000" tIns="10800" rIns="18000" bIns="10800"/>
            <a:lstStyle/>
            <a:p>
              <a:endParaRPr lang="ru-RU"/>
            </a:p>
          </p:txBody>
        </p:sp>
        <p:sp>
          <p:nvSpPr>
            <p:cNvPr id="270349" name="Line 13"/>
            <p:cNvSpPr>
              <a:spLocks noChangeShapeType="1"/>
            </p:cNvSpPr>
            <p:nvPr/>
          </p:nvSpPr>
          <p:spPr bwMode="auto">
            <a:xfrm>
              <a:off x="4221" y="6954"/>
              <a:ext cx="180" cy="985"/>
            </a:xfrm>
            <a:prstGeom prst="line">
              <a:avLst/>
            </a:prstGeom>
            <a:noFill/>
            <a:ln w="19050">
              <a:solidFill>
                <a:srgbClr val="000000"/>
              </a:solidFill>
              <a:prstDash val="dash"/>
              <a:round/>
              <a:headEnd type="oval" w="sm" len="sm"/>
              <a:tailEnd/>
            </a:ln>
            <a:effectLst/>
          </p:spPr>
          <p:txBody>
            <a:bodyPr lIns="18000" tIns="10800" rIns="18000" bIns="10800"/>
            <a:lstStyle/>
            <a:p>
              <a:endParaRPr lang="ru-RU"/>
            </a:p>
          </p:txBody>
        </p:sp>
        <p:sp>
          <p:nvSpPr>
            <p:cNvPr id="270350" name="Line 14"/>
            <p:cNvSpPr>
              <a:spLocks noChangeShapeType="1"/>
            </p:cNvSpPr>
            <p:nvPr/>
          </p:nvSpPr>
          <p:spPr bwMode="auto">
            <a:xfrm>
              <a:off x="4221" y="3955"/>
              <a:ext cx="0" cy="2999"/>
            </a:xfrm>
            <a:prstGeom prst="line">
              <a:avLst/>
            </a:prstGeom>
            <a:noFill/>
            <a:ln w="15875">
              <a:solidFill>
                <a:srgbClr val="000000"/>
              </a:solidFill>
              <a:prstDash val="dash"/>
              <a:round/>
              <a:headEnd/>
              <a:tailEnd/>
            </a:ln>
            <a:effectLst/>
          </p:spPr>
          <p:txBody>
            <a:bodyPr lIns="18000" tIns="10800" rIns="18000" bIns="10800"/>
            <a:lstStyle/>
            <a:p>
              <a:endParaRPr lang="ru-RU"/>
            </a:p>
          </p:txBody>
        </p:sp>
        <p:sp>
          <p:nvSpPr>
            <p:cNvPr id="270351" name="Text Box 15"/>
            <p:cNvSpPr txBox="1">
              <a:spLocks noChangeArrowheads="1"/>
            </p:cNvSpPr>
            <p:nvPr/>
          </p:nvSpPr>
          <p:spPr bwMode="auto">
            <a:xfrm>
              <a:off x="1701" y="1819"/>
              <a:ext cx="504" cy="439"/>
            </a:xfrm>
            <a:prstGeom prst="rect">
              <a:avLst/>
            </a:prstGeom>
            <a:noFill/>
            <a:ln w="9525" algn="ctr">
              <a:noFill/>
              <a:miter lim="800000"/>
              <a:headEnd/>
              <a:tailEnd/>
            </a:ln>
            <a:effectLst/>
          </p:spPr>
          <p:txBody>
            <a:bodyPr lIns="18000" tIns="10800" rIns="18000" bIns="10800"/>
            <a:lstStyle/>
            <a:p>
              <a:r>
                <a:rPr lang="ru-RU" sz="1400"/>
                <a:t>Р</a:t>
              </a:r>
              <a:endParaRPr lang="ru-RU"/>
            </a:p>
          </p:txBody>
        </p:sp>
        <p:sp>
          <p:nvSpPr>
            <p:cNvPr id="270352" name="Text Box 16"/>
            <p:cNvSpPr txBox="1">
              <a:spLocks noChangeArrowheads="1"/>
            </p:cNvSpPr>
            <p:nvPr/>
          </p:nvSpPr>
          <p:spPr bwMode="auto">
            <a:xfrm>
              <a:off x="9981" y="8119"/>
              <a:ext cx="504" cy="439"/>
            </a:xfrm>
            <a:prstGeom prst="rect">
              <a:avLst/>
            </a:prstGeom>
            <a:noFill/>
            <a:ln w="9525" algn="ctr">
              <a:noFill/>
              <a:miter lim="800000"/>
              <a:headEnd/>
              <a:tailEnd/>
            </a:ln>
            <a:effectLst/>
          </p:spPr>
          <p:txBody>
            <a:bodyPr lIns="18000" tIns="10800" rIns="18000" bIns="10800"/>
            <a:lstStyle/>
            <a:p>
              <a:pPr algn="l"/>
              <a:r>
                <a:rPr lang="en-US" sz="1400"/>
                <a:t>Q</a:t>
              </a:r>
              <a:endParaRPr lang="ru-RU"/>
            </a:p>
          </p:txBody>
        </p:sp>
        <p:sp>
          <p:nvSpPr>
            <p:cNvPr id="270353" name="Text Box 17"/>
            <p:cNvSpPr txBox="1">
              <a:spLocks noChangeArrowheads="1"/>
            </p:cNvSpPr>
            <p:nvPr/>
          </p:nvSpPr>
          <p:spPr bwMode="auto">
            <a:xfrm>
              <a:off x="2457" y="2200"/>
              <a:ext cx="504" cy="439"/>
            </a:xfrm>
            <a:prstGeom prst="rect">
              <a:avLst/>
            </a:prstGeom>
            <a:noFill/>
            <a:ln w="9525" algn="ctr">
              <a:noFill/>
              <a:miter lim="800000"/>
              <a:headEnd/>
              <a:tailEnd/>
            </a:ln>
            <a:effectLst/>
          </p:spPr>
          <p:txBody>
            <a:bodyPr lIns="18000" tIns="10800" rIns="18000" bIns="10800"/>
            <a:lstStyle/>
            <a:p>
              <a:pPr algn="l"/>
              <a:r>
                <a:rPr lang="en-US" sz="1400"/>
                <a:t>D</a:t>
              </a:r>
              <a:r>
                <a:rPr lang="en-US" sz="1400" baseline="-25000"/>
                <a:t>1</a:t>
              </a:r>
              <a:endParaRPr lang="ru-RU"/>
            </a:p>
          </p:txBody>
        </p:sp>
        <p:sp>
          <p:nvSpPr>
            <p:cNvPr id="270354" name="Text Box 18"/>
            <p:cNvSpPr txBox="1">
              <a:spLocks noChangeArrowheads="1"/>
            </p:cNvSpPr>
            <p:nvPr/>
          </p:nvSpPr>
          <p:spPr bwMode="auto">
            <a:xfrm>
              <a:off x="3969" y="1761"/>
              <a:ext cx="504" cy="439"/>
            </a:xfrm>
            <a:prstGeom prst="rect">
              <a:avLst/>
            </a:prstGeom>
            <a:noFill/>
            <a:ln w="9525" algn="ctr">
              <a:noFill/>
              <a:miter lim="800000"/>
              <a:headEnd/>
              <a:tailEnd/>
            </a:ln>
            <a:effectLst/>
          </p:spPr>
          <p:txBody>
            <a:bodyPr lIns="18000" tIns="10800" rIns="18000" bIns="10800"/>
            <a:lstStyle/>
            <a:p>
              <a:pPr algn="l"/>
              <a:r>
                <a:rPr lang="en-US" sz="1400"/>
                <a:t>D</a:t>
              </a:r>
              <a:r>
                <a:rPr lang="en-US" sz="1400" baseline="-25000"/>
                <a:t>2</a:t>
              </a:r>
              <a:endParaRPr lang="ru-RU"/>
            </a:p>
          </p:txBody>
        </p:sp>
        <p:sp>
          <p:nvSpPr>
            <p:cNvPr id="270355" name="Text Box 19"/>
            <p:cNvSpPr txBox="1">
              <a:spLocks noChangeArrowheads="1"/>
            </p:cNvSpPr>
            <p:nvPr/>
          </p:nvSpPr>
          <p:spPr bwMode="auto">
            <a:xfrm>
              <a:off x="4221" y="2858"/>
              <a:ext cx="504" cy="439"/>
            </a:xfrm>
            <a:prstGeom prst="rect">
              <a:avLst/>
            </a:prstGeom>
            <a:noFill/>
            <a:ln w="9525" algn="ctr">
              <a:noFill/>
              <a:miter lim="800000"/>
              <a:headEnd/>
              <a:tailEnd/>
            </a:ln>
            <a:effectLst/>
          </p:spPr>
          <p:txBody>
            <a:bodyPr lIns="18000" tIns="10800" rIns="18000" bIns="10800"/>
            <a:lstStyle/>
            <a:p>
              <a:pPr algn="l"/>
              <a:r>
                <a:rPr lang="en-US" sz="1400"/>
                <a:t>E</a:t>
              </a:r>
              <a:endParaRPr lang="ru-RU"/>
            </a:p>
          </p:txBody>
        </p:sp>
        <p:sp>
          <p:nvSpPr>
            <p:cNvPr id="270356" name="Text Box 20"/>
            <p:cNvSpPr txBox="1">
              <a:spLocks noChangeArrowheads="1"/>
            </p:cNvSpPr>
            <p:nvPr/>
          </p:nvSpPr>
          <p:spPr bwMode="auto">
            <a:xfrm>
              <a:off x="9261" y="4833"/>
              <a:ext cx="504" cy="439"/>
            </a:xfrm>
            <a:prstGeom prst="rect">
              <a:avLst/>
            </a:prstGeom>
            <a:noFill/>
            <a:ln w="9525" algn="ctr">
              <a:noFill/>
              <a:miter lim="800000"/>
              <a:headEnd/>
              <a:tailEnd/>
            </a:ln>
            <a:effectLst/>
          </p:spPr>
          <p:txBody>
            <a:bodyPr lIns="18000" tIns="10800" rIns="18000" bIns="10800"/>
            <a:lstStyle/>
            <a:p>
              <a:pPr algn="l"/>
              <a:r>
                <a:rPr lang="en-US" sz="1400"/>
                <a:t>D’</a:t>
              </a:r>
              <a:r>
                <a:rPr lang="en-US" sz="1400" baseline="-25000"/>
                <a:t>1</a:t>
              </a:r>
              <a:endParaRPr lang="ru-RU"/>
            </a:p>
          </p:txBody>
        </p:sp>
        <p:sp>
          <p:nvSpPr>
            <p:cNvPr id="270357" name="Text Box 21"/>
            <p:cNvSpPr txBox="1">
              <a:spLocks noChangeArrowheads="1"/>
            </p:cNvSpPr>
            <p:nvPr/>
          </p:nvSpPr>
          <p:spPr bwMode="auto">
            <a:xfrm>
              <a:off x="5481" y="5930"/>
              <a:ext cx="504" cy="439"/>
            </a:xfrm>
            <a:prstGeom prst="rect">
              <a:avLst/>
            </a:prstGeom>
            <a:noFill/>
            <a:ln w="9525" algn="ctr">
              <a:noFill/>
              <a:miter lim="800000"/>
              <a:headEnd/>
              <a:tailEnd/>
            </a:ln>
            <a:effectLst/>
          </p:spPr>
          <p:txBody>
            <a:bodyPr lIns="18000" tIns="10800" rIns="18000" bIns="10800"/>
            <a:lstStyle/>
            <a:p>
              <a:pPr algn="l"/>
              <a:r>
                <a:rPr lang="en-US" sz="1400"/>
                <a:t>D’</a:t>
              </a:r>
              <a:r>
                <a:rPr lang="en-US" sz="1400" baseline="-25000"/>
                <a:t>2</a:t>
              </a:r>
              <a:endParaRPr lang="ru-RU"/>
            </a:p>
          </p:txBody>
        </p:sp>
        <p:sp>
          <p:nvSpPr>
            <p:cNvPr id="270358" name="Text Box 22"/>
            <p:cNvSpPr txBox="1">
              <a:spLocks noChangeArrowheads="1"/>
            </p:cNvSpPr>
            <p:nvPr/>
          </p:nvSpPr>
          <p:spPr bwMode="auto">
            <a:xfrm>
              <a:off x="2781" y="3474"/>
              <a:ext cx="756" cy="439"/>
            </a:xfrm>
            <a:prstGeom prst="rect">
              <a:avLst/>
            </a:prstGeom>
            <a:noFill/>
            <a:ln w="9525" algn="ctr">
              <a:noFill/>
              <a:miter lim="800000"/>
              <a:headEnd/>
              <a:tailEnd/>
            </a:ln>
            <a:effectLst/>
          </p:spPr>
          <p:txBody>
            <a:bodyPr lIns="18000" tIns="10800" rIns="18000" bIns="10800"/>
            <a:lstStyle/>
            <a:p>
              <a:pPr algn="l"/>
              <a:r>
                <a:rPr lang="en-US" sz="1400"/>
                <a:t>MR</a:t>
              </a:r>
              <a:r>
                <a:rPr lang="en-US" sz="1400" baseline="-25000"/>
                <a:t>1</a:t>
              </a:r>
              <a:endParaRPr lang="ru-RU"/>
            </a:p>
          </p:txBody>
        </p:sp>
        <p:sp>
          <p:nvSpPr>
            <p:cNvPr id="270359" name="Text Box 23"/>
            <p:cNvSpPr txBox="1">
              <a:spLocks noChangeArrowheads="1"/>
            </p:cNvSpPr>
            <p:nvPr/>
          </p:nvSpPr>
          <p:spPr bwMode="auto">
            <a:xfrm>
              <a:off x="3969" y="3882"/>
              <a:ext cx="504" cy="439"/>
            </a:xfrm>
            <a:prstGeom prst="rect">
              <a:avLst/>
            </a:prstGeom>
            <a:noFill/>
            <a:ln w="9525" algn="ctr">
              <a:noFill/>
              <a:miter lim="800000"/>
              <a:headEnd/>
              <a:tailEnd/>
            </a:ln>
            <a:effectLst/>
          </p:spPr>
          <p:txBody>
            <a:bodyPr lIns="18000" tIns="10800" rIns="18000" bIns="10800"/>
            <a:lstStyle/>
            <a:p>
              <a:pPr algn="l"/>
              <a:r>
                <a:rPr lang="en-US" sz="1400"/>
                <a:t>F</a:t>
              </a:r>
              <a:endParaRPr lang="ru-RU"/>
            </a:p>
          </p:txBody>
        </p:sp>
        <p:sp>
          <p:nvSpPr>
            <p:cNvPr id="270360" name="Text Box 24"/>
            <p:cNvSpPr txBox="1">
              <a:spLocks noChangeArrowheads="1"/>
            </p:cNvSpPr>
            <p:nvPr/>
          </p:nvSpPr>
          <p:spPr bwMode="auto">
            <a:xfrm>
              <a:off x="3681" y="6714"/>
              <a:ext cx="504" cy="439"/>
            </a:xfrm>
            <a:prstGeom prst="rect">
              <a:avLst/>
            </a:prstGeom>
            <a:noFill/>
            <a:ln w="9525" algn="ctr">
              <a:noFill/>
              <a:miter lim="800000"/>
              <a:headEnd/>
              <a:tailEnd/>
            </a:ln>
            <a:effectLst/>
          </p:spPr>
          <p:txBody>
            <a:bodyPr lIns="18000" tIns="10800" rIns="18000" bIns="10800"/>
            <a:lstStyle/>
            <a:p>
              <a:pPr algn="l"/>
              <a:r>
                <a:rPr lang="en-US" sz="1400"/>
                <a:t>G</a:t>
              </a:r>
              <a:endParaRPr lang="ru-RU"/>
            </a:p>
          </p:txBody>
        </p:sp>
        <p:sp>
          <p:nvSpPr>
            <p:cNvPr id="270361" name="Text Box 25"/>
            <p:cNvSpPr txBox="1">
              <a:spLocks noChangeArrowheads="1"/>
            </p:cNvSpPr>
            <p:nvPr/>
          </p:nvSpPr>
          <p:spPr bwMode="auto">
            <a:xfrm>
              <a:off x="4761" y="7341"/>
              <a:ext cx="756" cy="439"/>
            </a:xfrm>
            <a:prstGeom prst="rect">
              <a:avLst/>
            </a:prstGeom>
            <a:noFill/>
            <a:ln w="9525" algn="ctr">
              <a:noFill/>
              <a:miter lim="800000"/>
              <a:headEnd/>
              <a:tailEnd/>
            </a:ln>
            <a:effectLst/>
          </p:spPr>
          <p:txBody>
            <a:bodyPr lIns="18000" tIns="10800" rIns="18000" bIns="10800"/>
            <a:lstStyle/>
            <a:p>
              <a:pPr algn="l"/>
              <a:r>
                <a:rPr lang="en-US" sz="1400"/>
                <a:t>MR’</a:t>
              </a:r>
              <a:r>
                <a:rPr lang="en-US" sz="1400" baseline="-25000"/>
                <a:t>2</a:t>
              </a:r>
              <a:endParaRPr lang="ru-RU"/>
            </a:p>
          </p:txBody>
        </p:sp>
        <p:sp>
          <p:nvSpPr>
            <p:cNvPr id="270362" name="Text Box 26"/>
            <p:cNvSpPr txBox="1">
              <a:spLocks noChangeArrowheads="1"/>
            </p:cNvSpPr>
            <p:nvPr/>
          </p:nvSpPr>
          <p:spPr bwMode="auto">
            <a:xfrm>
              <a:off x="7245" y="5711"/>
              <a:ext cx="756" cy="439"/>
            </a:xfrm>
            <a:prstGeom prst="rect">
              <a:avLst/>
            </a:prstGeom>
            <a:noFill/>
            <a:ln w="9525" algn="ctr">
              <a:noFill/>
              <a:miter lim="800000"/>
              <a:headEnd/>
              <a:tailEnd/>
            </a:ln>
            <a:effectLst/>
          </p:spPr>
          <p:txBody>
            <a:bodyPr lIns="18000" tIns="10800" rIns="18000" bIns="10800"/>
            <a:lstStyle/>
            <a:p>
              <a:pPr algn="l"/>
              <a:r>
                <a:rPr lang="en-US" sz="1400"/>
                <a:t>MR’</a:t>
              </a:r>
              <a:r>
                <a:rPr lang="en-US" sz="1400" baseline="-25000"/>
                <a:t>1</a:t>
              </a:r>
              <a:endParaRPr lang="ru-RU"/>
            </a:p>
          </p:txBody>
        </p:sp>
        <p:sp>
          <p:nvSpPr>
            <p:cNvPr id="270363" name="Text Box 27"/>
            <p:cNvSpPr txBox="1">
              <a:spLocks noChangeArrowheads="1"/>
            </p:cNvSpPr>
            <p:nvPr/>
          </p:nvSpPr>
          <p:spPr bwMode="auto">
            <a:xfrm>
              <a:off x="2781" y="1905"/>
              <a:ext cx="756" cy="439"/>
            </a:xfrm>
            <a:prstGeom prst="rect">
              <a:avLst/>
            </a:prstGeom>
            <a:noFill/>
            <a:ln w="9525" algn="ctr">
              <a:noFill/>
              <a:miter lim="800000"/>
              <a:headEnd/>
              <a:tailEnd/>
            </a:ln>
            <a:effectLst/>
          </p:spPr>
          <p:txBody>
            <a:bodyPr lIns="18000" tIns="10800" rIns="18000" bIns="10800"/>
            <a:lstStyle/>
            <a:p>
              <a:pPr algn="l"/>
              <a:r>
                <a:rPr lang="en-US" sz="1400"/>
                <a:t>MR</a:t>
              </a:r>
              <a:r>
                <a:rPr lang="en-US" sz="1400" baseline="-25000"/>
                <a:t>2</a:t>
              </a:r>
              <a:endParaRPr lang="ru-RU"/>
            </a:p>
          </p:txBody>
        </p:sp>
        <p:sp>
          <p:nvSpPr>
            <p:cNvPr id="270364" name="Freeform 28"/>
            <p:cNvSpPr>
              <a:spLocks/>
            </p:cNvSpPr>
            <p:nvPr/>
          </p:nvSpPr>
          <p:spPr bwMode="auto">
            <a:xfrm>
              <a:off x="2263" y="3272"/>
              <a:ext cx="1994" cy="3"/>
            </a:xfrm>
            <a:custGeom>
              <a:avLst/>
              <a:gdLst/>
              <a:ahLst/>
              <a:cxnLst>
                <a:cxn ang="0">
                  <a:pos x="1994" y="0"/>
                </a:cxn>
                <a:cxn ang="0">
                  <a:pos x="0" y="3"/>
                </a:cxn>
              </a:cxnLst>
              <a:rect l="0" t="0" r="r" b="b"/>
              <a:pathLst>
                <a:path w="1994" h="3">
                  <a:moveTo>
                    <a:pt x="1994" y="0"/>
                  </a:moveTo>
                  <a:lnTo>
                    <a:pt x="0" y="3"/>
                  </a:lnTo>
                </a:path>
              </a:pathLst>
            </a:custGeom>
            <a:noFill/>
            <a:ln w="9525" cap="rnd">
              <a:solidFill>
                <a:srgbClr val="000000"/>
              </a:solidFill>
              <a:prstDash val="sysDot"/>
              <a:round/>
              <a:headEnd/>
              <a:tailEnd/>
            </a:ln>
            <a:effectLst/>
          </p:spPr>
          <p:txBody>
            <a:bodyPr lIns="18000" tIns="10800" rIns="18000" bIns="10800"/>
            <a:lstStyle/>
            <a:p>
              <a:endParaRPr lang="ru-RU"/>
            </a:p>
          </p:txBody>
        </p:sp>
        <p:sp>
          <p:nvSpPr>
            <p:cNvPr id="270365" name="Text Box 29"/>
            <p:cNvSpPr txBox="1">
              <a:spLocks noChangeArrowheads="1"/>
            </p:cNvSpPr>
            <p:nvPr/>
          </p:nvSpPr>
          <p:spPr bwMode="auto">
            <a:xfrm>
              <a:off x="1701" y="3004"/>
              <a:ext cx="504" cy="439"/>
            </a:xfrm>
            <a:prstGeom prst="rect">
              <a:avLst/>
            </a:prstGeom>
            <a:noFill/>
            <a:ln w="9525" algn="ctr">
              <a:noFill/>
              <a:miter lim="800000"/>
              <a:headEnd/>
              <a:tailEnd/>
            </a:ln>
            <a:effectLst/>
          </p:spPr>
          <p:txBody>
            <a:bodyPr lIns="18000" tIns="10800" rIns="18000" bIns="10800"/>
            <a:lstStyle/>
            <a:p>
              <a:r>
                <a:rPr lang="ru-RU" sz="1400"/>
                <a:t>Р</a:t>
              </a:r>
              <a:r>
                <a:rPr lang="ru-RU" sz="1400" baseline="-25000"/>
                <a:t>0</a:t>
              </a:r>
              <a:endParaRPr lang="ru-RU"/>
            </a:p>
          </p:txBody>
        </p:sp>
        <p:sp>
          <p:nvSpPr>
            <p:cNvPr id="270366" name="Text Box 30"/>
            <p:cNvSpPr txBox="1">
              <a:spLocks noChangeArrowheads="1"/>
            </p:cNvSpPr>
            <p:nvPr/>
          </p:nvSpPr>
          <p:spPr bwMode="auto">
            <a:xfrm>
              <a:off x="2241" y="8694"/>
              <a:ext cx="8460" cy="5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Ломаная кривая спроса на продукцию фирмы </a:t>
              </a:r>
              <a:endParaRPr lang="ru-RU">
                <a:solidFill>
                  <a:srgbClr val="3366CC"/>
                </a:solidFill>
                <a:latin typeface="Arial" charset="0"/>
              </a:endParaRPr>
            </a:p>
          </p:txBody>
        </p:sp>
        <p:sp>
          <p:nvSpPr>
            <p:cNvPr id="270367" name="Text Box 31"/>
            <p:cNvSpPr txBox="1">
              <a:spLocks noChangeArrowheads="1"/>
            </p:cNvSpPr>
            <p:nvPr/>
          </p:nvSpPr>
          <p:spPr bwMode="auto">
            <a:xfrm>
              <a:off x="1881" y="8154"/>
              <a:ext cx="504" cy="439"/>
            </a:xfrm>
            <a:prstGeom prst="rect">
              <a:avLst/>
            </a:prstGeom>
            <a:noFill/>
            <a:ln w="9525" algn="ctr">
              <a:noFill/>
              <a:miter lim="800000"/>
              <a:headEnd/>
              <a:tailEnd/>
            </a:ln>
            <a:effectLst/>
          </p:spPr>
          <p:txBody>
            <a:bodyPr lIns="18000" tIns="10800" rIns="18000" bIns="10800"/>
            <a:lstStyle/>
            <a:p>
              <a:pPr algn="l"/>
              <a:r>
                <a:rPr lang="ru-RU" sz="1400"/>
                <a:t>0</a:t>
              </a:r>
              <a:endParaRPr lang="ru-RU"/>
            </a:p>
          </p:txBody>
        </p:sp>
      </p:grpSp>
    </p:spTree>
  </p:cSld>
  <p:clrMapOvr>
    <a:masterClrMapping/>
  </p:clrMapOvr>
  <p:transition>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468313" y="476250"/>
            <a:ext cx="7343775" cy="1739900"/>
          </a:xfrm>
          <a:prstGeom prst="rect">
            <a:avLst/>
          </a:prstGeom>
          <a:noFill/>
          <a:ln w="9525" algn="ctr">
            <a:noFill/>
            <a:miter lim="800000"/>
            <a:headEnd/>
            <a:tailEnd/>
          </a:ln>
          <a:effectLst/>
        </p:spPr>
        <p:txBody>
          <a:bodyPr>
            <a:spAutoFit/>
          </a:bodyPr>
          <a:lstStyle/>
          <a:p>
            <a:pPr algn="l"/>
            <a:r>
              <a:rPr lang="ru-RU">
                <a:solidFill>
                  <a:srgbClr val="0033CC"/>
                </a:solidFill>
              </a:rPr>
              <a:t>Принцип «издержки плюс»</a:t>
            </a:r>
            <a:r>
              <a:rPr lang="ru-RU"/>
              <a:t> — это принцип ценообразования на товары фирм, при котором к средним общим издержкам, рассчитанным исходя из типичной загрузки производственных мощностей, добавляется определенная наценка, которая должна обеспечивать получение некоторой средней прибыли, например, сложившейся в отрасли за длительный период времени.</a:t>
            </a:r>
          </a:p>
        </p:txBody>
      </p:sp>
      <p:sp>
        <p:nvSpPr>
          <p:cNvPr id="269315" name="Text Box 3"/>
          <p:cNvSpPr txBox="1">
            <a:spLocks noChangeArrowheads="1"/>
          </p:cNvSpPr>
          <p:nvPr/>
        </p:nvSpPr>
        <p:spPr bwMode="auto">
          <a:xfrm>
            <a:off x="468313" y="2781300"/>
            <a:ext cx="7416800" cy="3387725"/>
          </a:xfrm>
          <a:prstGeom prst="rect">
            <a:avLst/>
          </a:prstGeom>
          <a:noFill/>
          <a:ln w="9525" algn="ctr">
            <a:noFill/>
            <a:miter lim="800000"/>
            <a:headEnd/>
            <a:tailEnd/>
          </a:ln>
          <a:effectLst/>
        </p:spPr>
        <p:txBody>
          <a:bodyPr>
            <a:spAutoFit/>
          </a:bodyPr>
          <a:lstStyle/>
          <a:p>
            <a:pPr algn="l"/>
            <a:r>
              <a:rPr lang="ru-RU"/>
              <a:t>Ценообразование по принципу «издержки плюс» достаточно распространено. С одной стороны, фирмам, производящим продукцию в широком ассортименте, недешево обходится определение спроса и издержек для каждого вида продукции, поэтому ценообразование по принципу «издержки плюс» для них предпочтительнее. С другой стороны, данный метод установления цен совместим со стратегиями поведения фирм, описываемыми в  моделях  ценового лидерства и кооперативной игры. Стандартизованные принципы ценообразования делают поведение субъектов более предсказуемым, позволяет точнее учитывать реакцию конкурентов, тем самым придавая рынку большую организованность. </a:t>
            </a:r>
          </a:p>
        </p:txBody>
      </p:sp>
    </p:spTree>
  </p:cSld>
  <p:clrMapOvr>
    <a:masterClrMapping/>
  </p:clrMapOvr>
  <p:transition>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2"/>
          <p:cNvSpPr txBox="1">
            <a:spLocks noChangeArrowheads="1"/>
          </p:cNvSpPr>
          <p:nvPr/>
        </p:nvSpPr>
        <p:spPr bwMode="auto">
          <a:xfrm>
            <a:off x="611188" y="333375"/>
            <a:ext cx="7632700" cy="641350"/>
          </a:xfrm>
          <a:prstGeom prst="rect">
            <a:avLst/>
          </a:prstGeom>
          <a:noFill/>
          <a:ln w="9525">
            <a:noFill/>
            <a:miter lim="800000"/>
            <a:headEnd/>
            <a:tailEnd/>
          </a:ln>
          <a:effectLst/>
        </p:spPr>
        <p:txBody>
          <a:bodyPr>
            <a:spAutoFit/>
          </a:bodyPr>
          <a:lstStyle/>
          <a:p>
            <a:pPr>
              <a:spcBef>
                <a:spcPct val="0"/>
              </a:spcBef>
            </a:pPr>
            <a:r>
              <a:rPr lang="ru-RU" dirty="0" smtClean="0">
                <a:solidFill>
                  <a:srgbClr val="CC0000"/>
                </a:solidFill>
                <a:latin typeface="Arial" charset="0"/>
              </a:rPr>
              <a:t>Использование </a:t>
            </a:r>
            <a:r>
              <a:rPr lang="ru-RU" dirty="0">
                <a:solidFill>
                  <a:srgbClr val="CC0000"/>
                </a:solidFill>
                <a:latin typeface="Arial" charset="0"/>
              </a:rPr>
              <a:t>теории игр при моделировании стратегического взаимодействия фирм в условиях олигополии</a:t>
            </a:r>
          </a:p>
        </p:txBody>
      </p:sp>
      <p:sp>
        <p:nvSpPr>
          <p:cNvPr id="268291" name="Text Box 3"/>
          <p:cNvSpPr txBox="1">
            <a:spLocks noChangeArrowheads="1"/>
          </p:cNvSpPr>
          <p:nvPr/>
        </p:nvSpPr>
        <p:spPr bwMode="auto">
          <a:xfrm>
            <a:off x="468313" y="1484313"/>
            <a:ext cx="7991475" cy="915987"/>
          </a:xfrm>
          <a:prstGeom prst="rect">
            <a:avLst/>
          </a:prstGeom>
          <a:noFill/>
          <a:ln w="9525" algn="ctr">
            <a:noFill/>
            <a:miter lim="800000"/>
            <a:headEnd/>
            <a:tailEnd/>
          </a:ln>
          <a:effectLst/>
        </p:spPr>
        <p:txBody>
          <a:bodyPr>
            <a:spAutoFit/>
          </a:bodyPr>
          <a:lstStyle/>
          <a:p>
            <a:pPr algn="l"/>
            <a:r>
              <a:rPr lang="ru-RU">
                <a:solidFill>
                  <a:srgbClr val="0033CC"/>
                </a:solidFill>
              </a:rPr>
              <a:t>Теория игр</a:t>
            </a:r>
            <a:r>
              <a:rPr lang="ru-RU"/>
              <a:t> занимается общим анализом стратегического взаимодействия субъектов, она используется для анализа действий как отдельных людей, так и фирм. </a:t>
            </a:r>
          </a:p>
        </p:txBody>
      </p:sp>
      <p:sp>
        <p:nvSpPr>
          <p:cNvPr id="268292" name="Text Box 4"/>
          <p:cNvSpPr txBox="1">
            <a:spLocks noChangeArrowheads="1"/>
          </p:cNvSpPr>
          <p:nvPr/>
        </p:nvSpPr>
        <p:spPr bwMode="auto">
          <a:xfrm>
            <a:off x="468313" y="2924175"/>
            <a:ext cx="7993062" cy="1465263"/>
          </a:xfrm>
          <a:prstGeom prst="rect">
            <a:avLst/>
          </a:prstGeom>
          <a:noFill/>
          <a:ln w="9525" algn="ctr">
            <a:noFill/>
            <a:miter lim="800000"/>
            <a:headEnd/>
            <a:tailEnd/>
          </a:ln>
          <a:effectLst/>
        </p:spPr>
        <p:txBody>
          <a:bodyPr>
            <a:spAutoFit/>
          </a:bodyPr>
          <a:lstStyle/>
          <a:p>
            <a:pPr algn="l"/>
            <a:r>
              <a:rPr lang="ru-RU"/>
              <a:t>Некоторые элементы теории игр можно изложить на простых примерах с двумя игроками (фирмами), у каждой из которых есть лишь два возможных варианта поведения: они установить высокие цены на свой товар либо значительно снизить их. Каждый из вариантов обеспечит различные объемы прибыли обеим фирмам. </a:t>
            </a:r>
          </a:p>
        </p:txBody>
      </p:sp>
    </p:spTree>
  </p:cSld>
  <p:clrMapOvr>
    <a:masterClrMapping/>
  </p:clrMapOvr>
  <p:transition>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Text Box 3"/>
          <p:cNvSpPr txBox="1">
            <a:spLocks noChangeArrowheads="1"/>
          </p:cNvSpPr>
          <p:nvPr/>
        </p:nvSpPr>
        <p:spPr bwMode="auto">
          <a:xfrm>
            <a:off x="539750" y="476250"/>
            <a:ext cx="7272338" cy="366713"/>
          </a:xfrm>
          <a:prstGeom prst="rect">
            <a:avLst/>
          </a:prstGeom>
          <a:noFill/>
          <a:ln w="9525" algn="ctr">
            <a:noFill/>
            <a:miter lim="800000"/>
            <a:headEnd/>
            <a:tailEnd/>
          </a:ln>
          <a:effectLst/>
        </p:spPr>
        <p:txBody>
          <a:bodyPr>
            <a:spAutoFit/>
          </a:bodyPr>
          <a:lstStyle/>
          <a:p>
            <a:r>
              <a:rPr lang="ru-RU">
                <a:solidFill>
                  <a:srgbClr val="0033CC"/>
                </a:solidFill>
                <a:latin typeface="Arial" charset="0"/>
              </a:rPr>
              <a:t>Платежная матрица игры с доминирующей стратегией</a:t>
            </a:r>
          </a:p>
        </p:txBody>
      </p:sp>
      <p:graphicFrame>
        <p:nvGraphicFramePr>
          <p:cNvPr id="267521" name="Group 257"/>
          <p:cNvGraphicFramePr>
            <a:graphicFrameLocks noGrp="1"/>
          </p:cNvGraphicFramePr>
          <p:nvPr>
            <p:ph sz="half" idx="1"/>
          </p:nvPr>
        </p:nvGraphicFramePr>
        <p:xfrm>
          <a:off x="900113" y="1412875"/>
          <a:ext cx="3319462" cy="3783639"/>
        </p:xfrm>
        <a:graphic>
          <a:graphicData uri="http://schemas.openxmlformats.org/drawingml/2006/table">
            <a:tbl>
              <a:tblPr/>
              <a:tblGrid>
                <a:gridCol w="830262"/>
                <a:gridCol w="830263"/>
                <a:gridCol w="828675"/>
                <a:gridCol w="830262"/>
              </a:tblGrid>
              <a:tr h="922338">
                <a:tc rowSpan="2"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Фирма 2</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923925">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Низкая цена</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Высокая цена</a:t>
                      </a: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2338">
                <a:tc row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Фирма 1</a:t>
                      </a: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Низкая цена</a:t>
                      </a: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2</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3</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r>
              <a:tr h="922338">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Высокая цена</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1</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1" i="0" u="none" strike="noStrike" cap="none" normalizeH="0" baseline="0" smtClean="0">
                        <a:ln>
                          <a:noFill/>
                        </a:ln>
                        <a:solidFill>
                          <a:srgbClr val="FF0066"/>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2</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r>
            </a:tbl>
          </a:graphicData>
        </a:graphic>
      </p:graphicFrame>
      <p:sp>
        <p:nvSpPr>
          <p:cNvPr id="267522" name="Text Box 258"/>
          <p:cNvSpPr txBox="1">
            <a:spLocks noChangeArrowheads="1"/>
          </p:cNvSpPr>
          <p:nvPr/>
        </p:nvSpPr>
        <p:spPr bwMode="auto">
          <a:xfrm>
            <a:off x="5003800" y="1700213"/>
            <a:ext cx="3816350" cy="2781300"/>
          </a:xfrm>
          <a:prstGeom prst="rect">
            <a:avLst/>
          </a:prstGeom>
          <a:noFill/>
          <a:ln w="9525" algn="ctr">
            <a:noFill/>
            <a:miter lim="800000"/>
            <a:headEnd/>
            <a:tailEnd/>
          </a:ln>
          <a:effectLst/>
        </p:spPr>
        <p:txBody>
          <a:bodyPr>
            <a:spAutoFit/>
          </a:bodyPr>
          <a:lstStyle/>
          <a:p>
            <a:pPr algn="l"/>
            <a:r>
              <a:rPr lang="ru-RU" sz="1600"/>
              <a:t>В столбцах матрицы указаны исходы игры при двух возможных вариантах поведения фирмы 2, в строках — исходы при возможных вариантах поведения фирмы 1. Соответственно, в четырех ячейках обозначены объемы прибылей для каждой из фирм (праве верхние углы — прибыли фирмы 2, левые нижние — прибыли фирмы 1) в случаях разных вариантов поведения обеих фирм.</a:t>
            </a:r>
          </a:p>
        </p:txBody>
      </p:sp>
      <p:sp>
        <p:nvSpPr>
          <p:cNvPr id="267523" name="Text Box 259"/>
          <p:cNvSpPr txBox="1">
            <a:spLocks noChangeArrowheads="1"/>
          </p:cNvSpPr>
          <p:nvPr/>
        </p:nvSpPr>
        <p:spPr bwMode="auto">
          <a:xfrm>
            <a:off x="395288" y="5516563"/>
            <a:ext cx="8353425" cy="1155700"/>
          </a:xfrm>
          <a:prstGeom prst="rect">
            <a:avLst/>
          </a:prstGeom>
          <a:noFill/>
          <a:ln w="9525" algn="ctr">
            <a:noFill/>
            <a:miter lim="800000"/>
            <a:headEnd/>
            <a:tailEnd/>
          </a:ln>
          <a:effectLst/>
        </p:spPr>
        <p:txBody>
          <a:bodyPr>
            <a:spAutoFit/>
          </a:bodyPr>
          <a:lstStyle/>
          <a:p>
            <a:pPr algn="l"/>
            <a:r>
              <a:rPr lang="ru-RU" sz="1400"/>
              <a:t>Что бы ни делала фирма 2, для фирмы 1 выгодно устанавливать низкую цену товара, тем самым проводя </a:t>
            </a:r>
            <a:r>
              <a:rPr lang="ru-RU" sz="1400">
                <a:solidFill>
                  <a:srgbClr val="0033CC"/>
                </a:solidFill>
              </a:rPr>
              <a:t>доминирующую стратегию</a:t>
            </a:r>
            <a:r>
              <a:rPr lang="ru-RU" sz="1400"/>
              <a:t>. При данной стратегии у каждого игрока есть один оптимальный выбор вне зависимости от того, что делает другой игрок. В такой игре </a:t>
            </a:r>
            <a:r>
              <a:rPr lang="ru-RU" sz="1400" i="1">
                <a:solidFill>
                  <a:srgbClr val="FF0066"/>
                </a:solidFill>
              </a:rPr>
              <a:t>равновесный исход</a:t>
            </a:r>
            <a:r>
              <a:rPr lang="ru-RU" sz="1400"/>
              <a:t> (т.е. состояние окончательного выбора игроков, которое сохраняется при неизменных правилах), возможен при установлении низких цен обеими фирмами. </a:t>
            </a:r>
          </a:p>
        </p:txBody>
      </p:sp>
    </p:spTree>
  </p:cSld>
  <p:clrMapOvr>
    <a:masterClrMapping/>
  </p:clrMapOvr>
  <p:transition>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Box 2"/>
          <p:cNvSpPr txBox="1">
            <a:spLocks noChangeArrowheads="1"/>
          </p:cNvSpPr>
          <p:nvPr/>
        </p:nvSpPr>
        <p:spPr bwMode="auto">
          <a:xfrm>
            <a:off x="684213" y="2852738"/>
            <a:ext cx="7488237" cy="641350"/>
          </a:xfrm>
          <a:prstGeom prst="rect">
            <a:avLst/>
          </a:prstGeom>
          <a:noFill/>
          <a:ln w="9525" algn="ctr">
            <a:noFill/>
            <a:miter lim="800000"/>
            <a:headEnd/>
            <a:tailEnd/>
          </a:ln>
          <a:effectLst/>
        </p:spPr>
        <p:txBody>
          <a:bodyPr>
            <a:spAutoFit/>
          </a:bodyPr>
          <a:lstStyle/>
          <a:p>
            <a:pPr algn="l"/>
            <a:r>
              <a:rPr lang="ru-RU">
                <a:solidFill>
                  <a:srgbClr val="0033CC"/>
                </a:solidFill>
              </a:rPr>
              <a:t>Чистая стратегия</a:t>
            </a:r>
            <a:r>
              <a:rPr lang="ru-RU"/>
              <a:t> отражает поведение игрока, сделавшего выбор и придерживающегося его. </a:t>
            </a:r>
          </a:p>
        </p:txBody>
      </p:sp>
      <p:sp>
        <p:nvSpPr>
          <p:cNvPr id="290819" name="Text Box 3"/>
          <p:cNvSpPr txBox="1">
            <a:spLocks noChangeArrowheads="1"/>
          </p:cNvSpPr>
          <p:nvPr/>
        </p:nvSpPr>
        <p:spPr bwMode="auto">
          <a:xfrm>
            <a:off x="684213" y="3932238"/>
            <a:ext cx="7561262" cy="1190625"/>
          </a:xfrm>
          <a:prstGeom prst="rect">
            <a:avLst/>
          </a:prstGeom>
          <a:noFill/>
          <a:ln w="9525" algn="ctr">
            <a:noFill/>
            <a:miter lim="800000"/>
            <a:headEnd/>
            <a:tailEnd/>
          </a:ln>
          <a:effectLst/>
        </p:spPr>
        <p:txBody>
          <a:bodyPr>
            <a:spAutoFit/>
          </a:bodyPr>
          <a:lstStyle/>
          <a:p>
            <a:pPr algn="l"/>
            <a:r>
              <a:rPr lang="ru-RU">
                <a:solidFill>
                  <a:srgbClr val="008000"/>
                </a:solidFill>
              </a:rPr>
              <a:t>Смешанные стратегии</a:t>
            </a:r>
            <a:r>
              <a:rPr lang="ru-RU"/>
              <a:t> свойственны игрокам, которые анализируют возможные варианты выбора противника, взвешивая вероятность каждого из них, и выбирая свою стратегию в соответствии с вероятным выбором конкурента. </a:t>
            </a:r>
          </a:p>
        </p:txBody>
      </p:sp>
      <p:sp>
        <p:nvSpPr>
          <p:cNvPr id="290820" name="Text Box 4"/>
          <p:cNvSpPr txBox="1">
            <a:spLocks noChangeArrowheads="1"/>
          </p:cNvSpPr>
          <p:nvPr/>
        </p:nvSpPr>
        <p:spPr bwMode="auto">
          <a:xfrm>
            <a:off x="684213" y="5589588"/>
            <a:ext cx="7704137" cy="915987"/>
          </a:xfrm>
          <a:prstGeom prst="rect">
            <a:avLst/>
          </a:prstGeom>
          <a:noFill/>
          <a:ln w="9525" algn="ctr">
            <a:noFill/>
            <a:miter lim="800000"/>
            <a:headEnd/>
            <a:tailEnd/>
          </a:ln>
          <a:effectLst/>
        </p:spPr>
        <p:txBody>
          <a:bodyPr>
            <a:spAutoFit/>
          </a:bodyPr>
          <a:lstStyle/>
          <a:p>
            <a:pPr algn="l"/>
            <a:r>
              <a:rPr lang="ru-RU"/>
              <a:t>В отличие от смешанных стратегий при чистых стратегиях равновесие по Нэшу </a:t>
            </a:r>
            <a:r>
              <a:rPr lang="ru-RU">
                <a:solidFill>
                  <a:srgbClr val="FF0066"/>
                </a:solidFill>
              </a:rPr>
              <a:t>достигается не всегда</a:t>
            </a:r>
            <a:r>
              <a:rPr lang="ru-RU"/>
              <a:t>. Однако игра может иметь </a:t>
            </a:r>
            <a:r>
              <a:rPr lang="ru-RU">
                <a:solidFill>
                  <a:srgbClr val="FF0066"/>
                </a:solidFill>
              </a:rPr>
              <a:t>более одного равновесия</a:t>
            </a:r>
            <a:r>
              <a:rPr lang="ru-RU"/>
              <a:t> по Нэшу. </a:t>
            </a:r>
          </a:p>
        </p:txBody>
      </p:sp>
      <p:sp>
        <p:nvSpPr>
          <p:cNvPr id="290821" name="Text Box 5"/>
          <p:cNvSpPr txBox="1">
            <a:spLocks noChangeArrowheads="1"/>
          </p:cNvSpPr>
          <p:nvPr/>
        </p:nvSpPr>
        <p:spPr bwMode="auto">
          <a:xfrm>
            <a:off x="684213" y="981075"/>
            <a:ext cx="7345362" cy="1465263"/>
          </a:xfrm>
          <a:prstGeom prst="rect">
            <a:avLst/>
          </a:prstGeom>
          <a:noFill/>
          <a:ln w="9525" algn="ctr">
            <a:noFill/>
            <a:miter lim="800000"/>
            <a:headEnd/>
            <a:tailEnd/>
          </a:ln>
          <a:effectLst/>
        </p:spPr>
        <p:txBody>
          <a:bodyPr>
            <a:spAutoFit/>
          </a:bodyPr>
          <a:lstStyle/>
          <a:p>
            <a:pPr algn="l"/>
            <a:r>
              <a:rPr lang="ru-RU">
                <a:solidFill>
                  <a:srgbClr val="0033CC"/>
                </a:solidFill>
              </a:rPr>
              <a:t>Равновесие Нэша</a:t>
            </a:r>
            <a:r>
              <a:rPr lang="ru-RU"/>
              <a:t> — это такое поведение игроков, когда выбор одной фирмы оптимален для нее при всех оптимальных выборах другой фирмы; это пара таких ожиданий в отношении выбора игроков, что когда выбор каждого становится известным, ни один из игроков не пожелает изменить свое поведение. </a:t>
            </a:r>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468313" y="333375"/>
            <a:ext cx="7127875" cy="366713"/>
          </a:xfrm>
          <a:prstGeom prst="rect">
            <a:avLst/>
          </a:prstGeom>
          <a:noFill/>
          <a:ln w="9525" algn="ctr">
            <a:noFill/>
            <a:miter lim="800000"/>
            <a:headEnd/>
            <a:tailEnd/>
          </a:ln>
          <a:effectLst/>
        </p:spPr>
        <p:txBody>
          <a:bodyPr>
            <a:spAutoFit/>
          </a:bodyPr>
          <a:lstStyle/>
          <a:p>
            <a:r>
              <a:rPr lang="ru-RU">
                <a:solidFill>
                  <a:srgbClr val="0033CC"/>
                </a:solidFill>
              </a:rPr>
              <a:t>Черты олигополии</a:t>
            </a:r>
          </a:p>
        </p:txBody>
      </p:sp>
      <p:sp>
        <p:nvSpPr>
          <p:cNvPr id="240643" name="Line 3"/>
          <p:cNvSpPr>
            <a:spLocks noChangeShapeType="1"/>
          </p:cNvSpPr>
          <p:nvPr/>
        </p:nvSpPr>
        <p:spPr bwMode="auto">
          <a:xfrm flipH="1">
            <a:off x="1763713" y="908050"/>
            <a:ext cx="431800" cy="504825"/>
          </a:xfrm>
          <a:prstGeom prst="line">
            <a:avLst/>
          </a:prstGeom>
          <a:noFill/>
          <a:ln w="9525">
            <a:solidFill>
              <a:schemeClr val="tx1"/>
            </a:solidFill>
            <a:round/>
            <a:headEnd/>
            <a:tailEnd type="triangle" w="med" len="med"/>
          </a:ln>
          <a:effectLst/>
        </p:spPr>
        <p:txBody>
          <a:bodyPr>
            <a:spAutoFit/>
          </a:bodyPr>
          <a:lstStyle/>
          <a:p>
            <a:endParaRPr lang="ru-RU"/>
          </a:p>
        </p:txBody>
      </p:sp>
      <p:sp>
        <p:nvSpPr>
          <p:cNvPr id="240644" name="Line 4"/>
          <p:cNvSpPr>
            <a:spLocks noChangeShapeType="1"/>
          </p:cNvSpPr>
          <p:nvPr/>
        </p:nvSpPr>
        <p:spPr bwMode="auto">
          <a:xfrm>
            <a:off x="4211638" y="908050"/>
            <a:ext cx="0" cy="649288"/>
          </a:xfrm>
          <a:prstGeom prst="line">
            <a:avLst/>
          </a:prstGeom>
          <a:noFill/>
          <a:ln w="9525">
            <a:solidFill>
              <a:schemeClr val="tx1"/>
            </a:solidFill>
            <a:round/>
            <a:headEnd/>
            <a:tailEnd type="triangle" w="med" len="med"/>
          </a:ln>
          <a:effectLst/>
        </p:spPr>
        <p:txBody>
          <a:bodyPr>
            <a:spAutoFit/>
          </a:bodyPr>
          <a:lstStyle/>
          <a:p>
            <a:endParaRPr lang="ru-RU"/>
          </a:p>
        </p:txBody>
      </p:sp>
      <p:sp>
        <p:nvSpPr>
          <p:cNvPr id="240645" name="Line 5"/>
          <p:cNvSpPr>
            <a:spLocks noChangeShapeType="1"/>
          </p:cNvSpPr>
          <p:nvPr/>
        </p:nvSpPr>
        <p:spPr bwMode="auto">
          <a:xfrm>
            <a:off x="5580063" y="908050"/>
            <a:ext cx="936625" cy="576263"/>
          </a:xfrm>
          <a:prstGeom prst="line">
            <a:avLst/>
          </a:prstGeom>
          <a:noFill/>
          <a:ln w="9525">
            <a:solidFill>
              <a:schemeClr val="tx1"/>
            </a:solidFill>
            <a:round/>
            <a:headEnd/>
            <a:tailEnd type="triangle" w="med" len="med"/>
          </a:ln>
          <a:effectLst/>
        </p:spPr>
        <p:txBody>
          <a:bodyPr>
            <a:spAutoFit/>
          </a:bodyPr>
          <a:lstStyle/>
          <a:p>
            <a:endParaRPr lang="ru-RU"/>
          </a:p>
        </p:txBody>
      </p:sp>
      <p:sp>
        <p:nvSpPr>
          <p:cNvPr id="240646" name="Text Box 6"/>
          <p:cNvSpPr txBox="1">
            <a:spLocks noChangeArrowheads="1"/>
          </p:cNvSpPr>
          <p:nvPr/>
        </p:nvSpPr>
        <p:spPr bwMode="auto">
          <a:xfrm>
            <a:off x="250825" y="1773238"/>
            <a:ext cx="3168650" cy="2536825"/>
          </a:xfrm>
          <a:prstGeom prst="rect">
            <a:avLst/>
          </a:prstGeom>
          <a:noFill/>
          <a:ln w="9525" algn="ctr">
            <a:noFill/>
            <a:miter lim="800000"/>
            <a:headEnd/>
            <a:tailEnd/>
          </a:ln>
          <a:effectLst/>
        </p:spPr>
        <p:txBody>
          <a:bodyPr>
            <a:spAutoFit/>
          </a:bodyPr>
          <a:lstStyle/>
          <a:p>
            <a:r>
              <a:rPr lang="ru-RU" sz="1600"/>
              <a:t>Контроль над ценами ограничен всеобщей </a:t>
            </a:r>
            <a:r>
              <a:rPr lang="ru-RU" sz="1600">
                <a:solidFill>
                  <a:srgbClr val="0033CC"/>
                </a:solidFill>
              </a:rPr>
              <a:t>взаимозависимостью</a:t>
            </a:r>
            <a:r>
              <a:rPr lang="ru-RU" sz="1600"/>
              <a:t>. Олигополистическая фирма, принимая решения в отношении цен и объемов выпуска затрагивает интересы своих конкурентов, поэтому должна учитывать их ответную реакцию на свои действия </a:t>
            </a:r>
          </a:p>
        </p:txBody>
      </p:sp>
      <p:sp>
        <p:nvSpPr>
          <p:cNvPr id="240647" name="Text Box 7"/>
          <p:cNvSpPr txBox="1">
            <a:spLocks noChangeArrowheads="1"/>
          </p:cNvSpPr>
          <p:nvPr/>
        </p:nvSpPr>
        <p:spPr bwMode="auto">
          <a:xfrm>
            <a:off x="3492500" y="1773238"/>
            <a:ext cx="2665413" cy="3270250"/>
          </a:xfrm>
          <a:prstGeom prst="rect">
            <a:avLst/>
          </a:prstGeom>
          <a:noFill/>
          <a:ln w="9525" algn="ctr">
            <a:noFill/>
            <a:miter lim="800000"/>
            <a:headEnd/>
            <a:tailEnd/>
          </a:ln>
          <a:effectLst/>
        </p:spPr>
        <p:txBody>
          <a:bodyPr>
            <a:spAutoFit/>
          </a:bodyPr>
          <a:lstStyle/>
          <a:p>
            <a:r>
              <a:rPr lang="ru-RU" sz="1600">
                <a:solidFill>
                  <a:srgbClr val="FF0066"/>
                </a:solidFill>
              </a:rPr>
              <a:t>Высокие барьеры</a:t>
            </a:r>
            <a:r>
              <a:rPr lang="ru-RU" sz="1600"/>
              <a:t> для вступления новых фирм в отрасль, связанные с эффектом масштаба, системой патентов и лицензий, большими расходами на рекламу; так называемые «барьеры стратегического сдерживания» (резервные мощности, увеличенные расходы на НИОКР, заниженные цены) </a:t>
            </a:r>
          </a:p>
        </p:txBody>
      </p:sp>
      <p:sp>
        <p:nvSpPr>
          <p:cNvPr id="240648" name="Text Box 8"/>
          <p:cNvSpPr txBox="1">
            <a:spLocks noChangeArrowheads="1"/>
          </p:cNvSpPr>
          <p:nvPr/>
        </p:nvSpPr>
        <p:spPr bwMode="auto">
          <a:xfrm>
            <a:off x="6443663" y="1844675"/>
            <a:ext cx="2232025" cy="1803400"/>
          </a:xfrm>
          <a:prstGeom prst="rect">
            <a:avLst/>
          </a:prstGeom>
          <a:noFill/>
          <a:ln w="9525" algn="ctr">
            <a:noFill/>
            <a:miter lim="800000"/>
            <a:headEnd/>
            <a:tailEnd/>
          </a:ln>
          <a:effectLst/>
        </p:spPr>
        <p:txBody>
          <a:bodyPr>
            <a:spAutoFit/>
          </a:bodyPr>
          <a:lstStyle/>
          <a:p>
            <a:r>
              <a:rPr lang="ru-RU" sz="1600"/>
              <a:t>Преимущественное использование </a:t>
            </a:r>
            <a:r>
              <a:rPr lang="ru-RU" sz="1600">
                <a:solidFill>
                  <a:srgbClr val="008000"/>
                </a:solidFill>
              </a:rPr>
              <a:t>неценовой конкуренции</a:t>
            </a:r>
            <a:r>
              <a:rPr lang="ru-RU" sz="1600"/>
              <a:t>, особенно при дифференциации продукта </a:t>
            </a:r>
          </a:p>
        </p:txBody>
      </p:sp>
    </p:spTree>
  </p:cSld>
  <p:clrMapOvr>
    <a:masterClrMapping/>
  </p:clrMapOvr>
  <p:transition>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Text Box 3"/>
          <p:cNvSpPr txBox="1">
            <a:spLocks noChangeArrowheads="1"/>
          </p:cNvSpPr>
          <p:nvPr/>
        </p:nvSpPr>
        <p:spPr bwMode="auto">
          <a:xfrm>
            <a:off x="1908175" y="836613"/>
            <a:ext cx="4895850" cy="641350"/>
          </a:xfrm>
          <a:prstGeom prst="rect">
            <a:avLst/>
          </a:prstGeom>
          <a:noFill/>
          <a:ln w="9525" algn="ctr">
            <a:noFill/>
            <a:miter lim="800000"/>
            <a:headEnd/>
            <a:tailEnd/>
          </a:ln>
          <a:effectLst/>
        </p:spPr>
        <p:txBody>
          <a:bodyPr>
            <a:spAutoFit/>
          </a:bodyPr>
          <a:lstStyle/>
          <a:p>
            <a:r>
              <a:rPr lang="ru-RU">
                <a:solidFill>
                  <a:srgbClr val="0033CC"/>
                </a:solidFill>
                <a:latin typeface="Arial" charset="0"/>
              </a:rPr>
              <a:t>Платежная матрица игры с двумя равновесиями по Нэшу </a:t>
            </a:r>
          </a:p>
        </p:txBody>
      </p:sp>
      <p:graphicFrame>
        <p:nvGraphicFramePr>
          <p:cNvPr id="266244" name="Group 4"/>
          <p:cNvGraphicFramePr>
            <a:graphicFrameLocks noGrp="1"/>
          </p:cNvGraphicFramePr>
          <p:nvPr>
            <p:ph/>
          </p:nvPr>
        </p:nvGraphicFramePr>
        <p:xfrm>
          <a:off x="1908175" y="1844675"/>
          <a:ext cx="5040313" cy="3921126"/>
        </p:xfrm>
        <a:graphic>
          <a:graphicData uri="http://schemas.openxmlformats.org/drawingml/2006/table">
            <a:tbl>
              <a:tblPr/>
              <a:tblGrid>
                <a:gridCol w="1260475"/>
                <a:gridCol w="1260475"/>
                <a:gridCol w="1258888"/>
                <a:gridCol w="1260475"/>
              </a:tblGrid>
              <a:tr h="955675">
                <a:tc rowSpan="2"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Фирма 2</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955675">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Низкая цена</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Высокая цена</a:t>
                      </a: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row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Фирма 1</a:t>
                      </a: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Низкая цена</a:t>
                      </a: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1" i="0" u="none" strike="noStrike" cap="none" normalizeH="0" baseline="0" smtClean="0">
                        <a:ln>
                          <a:noFill/>
                        </a:ln>
                        <a:solidFill>
                          <a:srgbClr val="FF0066"/>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0</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-1</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r>
              <a:tr h="1004888">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Высокая цена</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2</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1" i="0" u="none" strike="noStrike" cap="none" normalizeH="0" baseline="0" smtClean="0">
                        <a:ln>
                          <a:noFill/>
                        </a:ln>
                        <a:solidFill>
                          <a:srgbClr val="FF0066"/>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1</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r>
            </a:tbl>
          </a:graphicData>
        </a:graphic>
      </p:graphicFrame>
    </p:spTree>
  </p:cSld>
  <p:clrMapOvr>
    <a:masterClrMapping/>
  </p:clrMapOvr>
  <p:transition>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ext Box 2"/>
          <p:cNvSpPr txBox="1">
            <a:spLocks noChangeArrowheads="1"/>
          </p:cNvSpPr>
          <p:nvPr/>
        </p:nvSpPr>
        <p:spPr bwMode="auto">
          <a:xfrm>
            <a:off x="971550" y="260350"/>
            <a:ext cx="4895850" cy="366713"/>
          </a:xfrm>
          <a:prstGeom prst="rect">
            <a:avLst/>
          </a:prstGeom>
          <a:noFill/>
          <a:ln w="9525" algn="ctr">
            <a:noFill/>
            <a:miter lim="800000"/>
            <a:headEnd/>
            <a:tailEnd/>
          </a:ln>
          <a:effectLst/>
        </p:spPr>
        <p:txBody>
          <a:bodyPr>
            <a:spAutoFit/>
          </a:bodyPr>
          <a:lstStyle/>
          <a:p>
            <a:r>
              <a:rPr lang="ru-RU">
                <a:solidFill>
                  <a:srgbClr val="0033CC"/>
                </a:solidFill>
                <a:latin typeface="Arial" charset="0"/>
              </a:rPr>
              <a:t>Дилемма заключенного</a:t>
            </a:r>
          </a:p>
        </p:txBody>
      </p:sp>
      <p:graphicFrame>
        <p:nvGraphicFramePr>
          <p:cNvPr id="291843" name="Group 3"/>
          <p:cNvGraphicFramePr>
            <a:graphicFrameLocks noGrp="1"/>
          </p:cNvGraphicFramePr>
          <p:nvPr>
            <p:ph/>
          </p:nvPr>
        </p:nvGraphicFramePr>
        <p:xfrm>
          <a:off x="900113" y="908050"/>
          <a:ext cx="5040312" cy="3921126"/>
        </p:xfrm>
        <a:graphic>
          <a:graphicData uri="http://schemas.openxmlformats.org/drawingml/2006/table">
            <a:tbl>
              <a:tblPr/>
              <a:tblGrid>
                <a:gridCol w="1260475"/>
                <a:gridCol w="1260475"/>
                <a:gridCol w="1258887"/>
                <a:gridCol w="1260475"/>
              </a:tblGrid>
              <a:tr h="955675">
                <a:tc rowSpan="2"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Игрок 2</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955675">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Признаться</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Не признаваться</a:t>
                      </a:r>
                      <a:endParaRPr kumimoji="0" lang="ru-RU" sz="26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row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Игрок 1</a:t>
                      </a: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Признаться</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0033CC"/>
                          </a:solidFill>
                          <a:effectLst/>
                          <a:latin typeface="Times New Roman" pitchFamily="18" charset="0"/>
                          <a:cs typeface="Arial" charset="0"/>
                        </a:rPr>
                        <a:t>-3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1" i="0" u="none" strike="noStrike" cap="none" normalizeH="0" baseline="0" smtClean="0">
                        <a:ln>
                          <a:noFill/>
                        </a:ln>
                        <a:solidFill>
                          <a:srgbClr val="0033CC"/>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0033CC"/>
                          </a:solidFill>
                          <a:effectLst/>
                          <a:latin typeface="Times New Roman" pitchFamily="18" charset="0"/>
                          <a:cs typeface="Arial" charset="0"/>
                        </a:rPr>
                        <a:t>-3</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-6</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0</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r>
              <a:tr h="1004888">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Не признаваться</a:t>
                      </a:r>
                      <a:endParaRPr kumimoji="0" lang="ru-RU" sz="26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0" i="0" u="none" strike="noStrike" cap="none" normalizeH="0" baseline="0" smtClean="0">
                          <a:ln>
                            <a:noFill/>
                          </a:ln>
                          <a:solidFill>
                            <a:schemeClr val="tx1"/>
                          </a:solidFill>
                          <a:effectLst/>
                          <a:latin typeface="Times New Roman" pitchFamily="18" charset="0"/>
                          <a:cs typeface="Arial" charset="0"/>
                        </a:rPr>
                        <a:t>-6</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-0,5</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800" b="1" i="0" u="none" strike="noStrike" cap="none" normalizeH="0" baseline="0" smtClean="0">
                        <a:ln>
                          <a:noFill/>
                        </a:ln>
                        <a:solidFill>
                          <a:srgbClr val="FF0066"/>
                        </a:solidFill>
                        <a:effectLst/>
                        <a:latin typeface="Times New Roman"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smtClean="0">
                          <a:ln>
                            <a:noFill/>
                          </a:ln>
                          <a:solidFill>
                            <a:srgbClr val="FF0066"/>
                          </a:solidFill>
                          <a:effectLst/>
                          <a:latin typeface="Times New Roman" pitchFamily="18" charset="0"/>
                          <a:cs typeface="Arial" charset="0"/>
                        </a:rPr>
                        <a:t>-0,5</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r>
            </a:tbl>
          </a:graphicData>
        </a:graphic>
      </p:graphicFrame>
      <p:sp>
        <p:nvSpPr>
          <p:cNvPr id="291871" name="Text Box 31"/>
          <p:cNvSpPr txBox="1">
            <a:spLocks noChangeArrowheads="1"/>
          </p:cNvSpPr>
          <p:nvPr/>
        </p:nvSpPr>
        <p:spPr bwMode="auto">
          <a:xfrm>
            <a:off x="6156325" y="1773238"/>
            <a:ext cx="2808288" cy="4346575"/>
          </a:xfrm>
          <a:prstGeom prst="rect">
            <a:avLst/>
          </a:prstGeom>
          <a:noFill/>
          <a:ln w="9525" algn="ctr">
            <a:noFill/>
            <a:miter lim="800000"/>
            <a:headEnd/>
            <a:tailEnd/>
          </a:ln>
          <a:effectLst/>
        </p:spPr>
        <p:txBody>
          <a:bodyPr>
            <a:spAutoFit/>
          </a:bodyPr>
          <a:lstStyle/>
          <a:p>
            <a:pPr algn="l"/>
            <a:r>
              <a:rPr lang="ru-RU" sz="1400"/>
              <a:t>Для каждого из заключенных доминирующая стратегия — признание, так как они не уверены в выборе подельника и боятся, что другой признается первым. Равновесие установится в ситуации, когда признаются оба. Они получат по три года тюрьмы, что все-таки меньше по сравнению с возможными шестью годами. Однако такое равновесие неэффективно для данных субъектов, поскольку обоим было бы выгоднее не признаваться. Но если заключенные не могут сговориться, то «эффективное» равновесие для них недостижимо.</a:t>
            </a:r>
          </a:p>
        </p:txBody>
      </p:sp>
      <p:sp>
        <p:nvSpPr>
          <p:cNvPr id="291872" name="Text Box 32"/>
          <p:cNvSpPr txBox="1">
            <a:spLocks noChangeArrowheads="1"/>
          </p:cNvSpPr>
          <p:nvPr/>
        </p:nvSpPr>
        <p:spPr bwMode="auto">
          <a:xfrm>
            <a:off x="539750" y="5229225"/>
            <a:ext cx="5472113" cy="1314450"/>
          </a:xfrm>
          <a:prstGeom prst="rect">
            <a:avLst/>
          </a:prstGeom>
          <a:noFill/>
          <a:ln w="9525" algn="ctr">
            <a:noFill/>
            <a:miter lim="800000"/>
            <a:headEnd/>
            <a:tailEnd/>
          </a:ln>
          <a:effectLst/>
        </p:spPr>
        <p:txBody>
          <a:bodyPr>
            <a:spAutoFit/>
          </a:bodyPr>
          <a:lstStyle/>
          <a:p>
            <a:pPr algn="l"/>
            <a:r>
              <a:rPr lang="ru-RU" sz="1600">
                <a:solidFill>
                  <a:srgbClr val="008000"/>
                </a:solidFill>
              </a:rPr>
              <a:t>Приведенный пример объясняет логику поведения фирм в условиях олигополии: если конкуренты договариваются между собой о разделе рынка и повышении цены (т.е. сокращают уровень конкурентной борьбы), они получат выгоду. </a:t>
            </a:r>
          </a:p>
        </p:txBody>
      </p:sp>
    </p:spTree>
  </p:cSld>
  <p:clrMapOvr>
    <a:masterClrMapping/>
  </p:clrMapOvr>
  <p:transition>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ext Box 2"/>
          <p:cNvSpPr txBox="1">
            <a:spLocks noChangeArrowheads="1"/>
          </p:cNvSpPr>
          <p:nvPr/>
        </p:nvSpPr>
        <p:spPr bwMode="auto">
          <a:xfrm>
            <a:off x="468313" y="404813"/>
            <a:ext cx="7416800" cy="366712"/>
          </a:xfrm>
          <a:prstGeom prst="rect">
            <a:avLst/>
          </a:prstGeom>
          <a:noFill/>
          <a:ln w="9525" algn="ctr">
            <a:noFill/>
            <a:miter lim="800000"/>
            <a:headEnd/>
            <a:tailEnd/>
          </a:ln>
          <a:effectLst/>
        </p:spPr>
        <p:txBody>
          <a:bodyPr>
            <a:spAutoFit/>
          </a:bodyPr>
          <a:lstStyle/>
          <a:p>
            <a:r>
              <a:rPr lang="ru-RU">
                <a:solidFill>
                  <a:srgbClr val="0033CC"/>
                </a:solidFill>
                <a:latin typeface="Arial" charset="0"/>
              </a:rPr>
              <a:t>Игра «угроза вхождению»</a:t>
            </a:r>
          </a:p>
        </p:txBody>
      </p:sp>
      <p:sp>
        <p:nvSpPr>
          <p:cNvPr id="264195" name="Text Box 3"/>
          <p:cNvSpPr txBox="1">
            <a:spLocks noChangeArrowheads="1"/>
          </p:cNvSpPr>
          <p:nvPr/>
        </p:nvSpPr>
        <p:spPr bwMode="auto">
          <a:xfrm>
            <a:off x="468313" y="908050"/>
            <a:ext cx="7416800" cy="1069975"/>
          </a:xfrm>
          <a:prstGeom prst="rect">
            <a:avLst/>
          </a:prstGeom>
          <a:noFill/>
          <a:ln w="9525" algn="ctr">
            <a:noFill/>
            <a:miter lim="800000"/>
            <a:headEnd/>
            <a:tailEnd/>
          </a:ln>
          <a:effectLst/>
        </p:spPr>
        <p:txBody>
          <a:bodyPr>
            <a:spAutoFit/>
          </a:bodyPr>
          <a:lstStyle/>
          <a:p>
            <a:r>
              <a:rPr lang="ru-RU" sz="1600"/>
              <a:t>Фирма 1 (лидер, поскольку она первой делает ход), решает, надо ли ей начинать производство нового для себя продукта, т.е. входить на новый рынок, тем самым вступая в конкуренцию с фирмой 2, уже производящей такой продукт или работающей на данном рынке </a:t>
            </a:r>
          </a:p>
        </p:txBody>
      </p:sp>
      <p:grpSp>
        <p:nvGrpSpPr>
          <p:cNvPr id="264196" name="Group 4"/>
          <p:cNvGrpSpPr>
            <a:grpSpLocks/>
          </p:cNvGrpSpPr>
          <p:nvPr/>
        </p:nvGrpSpPr>
        <p:grpSpPr bwMode="auto">
          <a:xfrm>
            <a:off x="1116013" y="2276475"/>
            <a:ext cx="6551612" cy="3971925"/>
            <a:chOff x="1701" y="6354"/>
            <a:chExt cx="9180" cy="5577"/>
          </a:xfrm>
        </p:grpSpPr>
        <p:grpSp>
          <p:nvGrpSpPr>
            <p:cNvPr id="264197" name="Group 5"/>
            <p:cNvGrpSpPr>
              <a:grpSpLocks/>
            </p:cNvGrpSpPr>
            <p:nvPr/>
          </p:nvGrpSpPr>
          <p:grpSpPr bwMode="auto">
            <a:xfrm>
              <a:off x="1701" y="6354"/>
              <a:ext cx="9180" cy="4694"/>
              <a:chOff x="1314" y="954"/>
              <a:chExt cx="6120" cy="3420"/>
            </a:xfrm>
          </p:grpSpPr>
          <p:sp>
            <p:nvSpPr>
              <p:cNvPr id="264198" name="Text Box 6"/>
              <p:cNvSpPr txBox="1">
                <a:spLocks noChangeArrowheads="1"/>
              </p:cNvSpPr>
              <p:nvPr/>
            </p:nvSpPr>
            <p:spPr bwMode="auto">
              <a:xfrm>
                <a:off x="3834" y="954"/>
                <a:ext cx="90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t>Фирма 1</a:t>
                </a:r>
              </a:p>
              <a:p>
                <a:r>
                  <a:rPr lang="ru-RU" sz="1400"/>
                  <a:t>(лидер)</a:t>
                </a:r>
                <a:endParaRPr lang="ru-RU"/>
              </a:p>
            </p:txBody>
          </p:sp>
          <p:sp>
            <p:nvSpPr>
              <p:cNvPr id="264199" name="Text Box 7"/>
              <p:cNvSpPr txBox="1">
                <a:spLocks noChangeArrowheads="1"/>
              </p:cNvSpPr>
              <p:nvPr/>
            </p:nvSpPr>
            <p:spPr bwMode="auto">
              <a:xfrm>
                <a:off x="5274" y="1674"/>
                <a:ext cx="126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FF0066"/>
                    </a:solidFill>
                  </a:rPr>
                  <a:t>Не вступает на рынок</a:t>
                </a:r>
                <a:endParaRPr lang="ru-RU">
                  <a:solidFill>
                    <a:srgbClr val="FF0066"/>
                  </a:solidFill>
                </a:endParaRPr>
              </a:p>
            </p:txBody>
          </p:sp>
          <p:sp>
            <p:nvSpPr>
              <p:cNvPr id="264200" name="Text Box 8"/>
              <p:cNvSpPr txBox="1">
                <a:spLocks noChangeArrowheads="1"/>
              </p:cNvSpPr>
              <p:nvPr/>
            </p:nvSpPr>
            <p:spPr bwMode="auto">
              <a:xfrm>
                <a:off x="1494" y="2574"/>
                <a:ext cx="126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33CC"/>
                    </a:solidFill>
                  </a:rPr>
                  <a:t>Фирма 2</a:t>
                </a:r>
              </a:p>
              <a:p>
                <a:r>
                  <a:rPr lang="ru-RU" sz="1400">
                    <a:solidFill>
                      <a:srgbClr val="0033CC"/>
                    </a:solidFill>
                  </a:rPr>
                  <a:t>борется </a:t>
                </a:r>
              </a:p>
              <a:p>
                <a:endParaRPr lang="ru-RU">
                  <a:solidFill>
                    <a:srgbClr val="0033CC"/>
                  </a:solidFill>
                </a:endParaRPr>
              </a:p>
            </p:txBody>
          </p:sp>
          <p:sp>
            <p:nvSpPr>
              <p:cNvPr id="264201" name="Text Box 9"/>
              <p:cNvSpPr txBox="1">
                <a:spLocks noChangeArrowheads="1"/>
              </p:cNvSpPr>
              <p:nvPr/>
            </p:nvSpPr>
            <p:spPr bwMode="auto">
              <a:xfrm>
                <a:off x="3474" y="2574"/>
                <a:ext cx="126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8000"/>
                    </a:solidFill>
                  </a:rPr>
                  <a:t>Фирма 2</a:t>
                </a:r>
              </a:p>
              <a:p>
                <a:r>
                  <a:rPr lang="ru-RU" sz="1400">
                    <a:solidFill>
                      <a:srgbClr val="008000"/>
                    </a:solidFill>
                  </a:rPr>
                  <a:t>не борется</a:t>
                </a:r>
                <a:endParaRPr lang="ru-RU">
                  <a:solidFill>
                    <a:srgbClr val="008000"/>
                  </a:solidFill>
                </a:endParaRPr>
              </a:p>
            </p:txBody>
          </p:sp>
          <p:sp>
            <p:nvSpPr>
              <p:cNvPr id="264202" name="Text Box 10"/>
              <p:cNvSpPr txBox="1">
                <a:spLocks noChangeArrowheads="1"/>
              </p:cNvSpPr>
              <p:nvPr/>
            </p:nvSpPr>
            <p:spPr bwMode="auto">
              <a:xfrm>
                <a:off x="2034" y="1674"/>
                <a:ext cx="126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8000"/>
                    </a:solidFill>
                  </a:rPr>
                  <a:t>Вступает на рынок</a:t>
                </a:r>
                <a:endParaRPr lang="ru-RU">
                  <a:solidFill>
                    <a:srgbClr val="008000"/>
                  </a:solidFill>
                </a:endParaRPr>
              </a:p>
            </p:txBody>
          </p:sp>
          <p:sp>
            <p:nvSpPr>
              <p:cNvPr id="264203" name="Text Box 11"/>
              <p:cNvSpPr txBox="1">
                <a:spLocks noChangeArrowheads="1"/>
              </p:cNvSpPr>
              <p:nvPr/>
            </p:nvSpPr>
            <p:spPr bwMode="auto">
              <a:xfrm>
                <a:off x="1314" y="3474"/>
                <a:ext cx="1620" cy="90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33CC"/>
                    </a:solidFill>
                  </a:rPr>
                  <a:t>Прибыль обеих фирм равна 0</a:t>
                </a:r>
                <a:endParaRPr lang="ru-RU">
                  <a:solidFill>
                    <a:srgbClr val="0033CC"/>
                  </a:solidFill>
                </a:endParaRPr>
              </a:p>
            </p:txBody>
          </p:sp>
          <p:sp>
            <p:nvSpPr>
              <p:cNvPr id="264204" name="Text Box 12"/>
              <p:cNvSpPr txBox="1">
                <a:spLocks noChangeArrowheads="1"/>
              </p:cNvSpPr>
              <p:nvPr/>
            </p:nvSpPr>
            <p:spPr bwMode="auto">
              <a:xfrm>
                <a:off x="5454" y="3474"/>
                <a:ext cx="1980" cy="90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FF0066"/>
                    </a:solidFill>
                  </a:rPr>
                  <a:t>Прибыль первой фирмы  равна 1 ден. ед., второй — 2 ден. ед.</a:t>
                </a:r>
                <a:endParaRPr lang="ru-RU">
                  <a:solidFill>
                    <a:srgbClr val="FF0066"/>
                  </a:solidFill>
                </a:endParaRPr>
              </a:p>
            </p:txBody>
          </p:sp>
          <p:sp>
            <p:nvSpPr>
              <p:cNvPr id="264205" name="Text Box 13"/>
              <p:cNvSpPr txBox="1">
                <a:spLocks noChangeArrowheads="1"/>
              </p:cNvSpPr>
              <p:nvPr/>
            </p:nvSpPr>
            <p:spPr bwMode="auto">
              <a:xfrm>
                <a:off x="3114" y="3474"/>
                <a:ext cx="2160" cy="90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8000"/>
                    </a:solidFill>
                  </a:rPr>
                  <a:t>Прибыль первой фирмы равна 2 ден. ед., второй фирмы — 1 ден. ед.</a:t>
                </a:r>
                <a:endParaRPr lang="ru-RU">
                  <a:solidFill>
                    <a:srgbClr val="008000"/>
                  </a:solidFill>
                </a:endParaRPr>
              </a:p>
            </p:txBody>
          </p:sp>
          <p:sp>
            <p:nvSpPr>
              <p:cNvPr id="264206" name="Line 14"/>
              <p:cNvSpPr>
                <a:spLocks noChangeShapeType="1"/>
              </p:cNvSpPr>
              <p:nvPr/>
            </p:nvSpPr>
            <p:spPr bwMode="auto">
              <a:xfrm flipH="1">
                <a:off x="3294" y="1494"/>
                <a:ext cx="540" cy="18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4207" name="Line 15"/>
              <p:cNvSpPr>
                <a:spLocks noChangeShapeType="1"/>
              </p:cNvSpPr>
              <p:nvPr/>
            </p:nvSpPr>
            <p:spPr bwMode="auto">
              <a:xfrm>
                <a:off x="4734" y="1494"/>
                <a:ext cx="540" cy="18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4208" name="Line 16"/>
              <p:cNvSpPr>
                <a:spLocks noChangeShapeType="1"/>
              </p:cNvSpPr>
              <p:nvPr/>
            </p:nvSpPr>
            <p:spPr bwMode="auto">
              <a:xfrm flipH="1">
                <a:off x="2034" y="2214"/>
                <a:ext cx="36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4209" name="Line 17"/>
              <p:cNvSpPr>
                <a:spLocks noChangeShapeType="1"/>
              </p:cNvSpPr>
              <p:nvPr/>
            </p:nvSpPr>
            <p:spPr bwMode="auto">
              <a:xfrm>
                <a:off x="3294" y="2214"/>
                <a:ext cx="54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4210" name="Line 18"/>
              <p:cNvSpPr>
                <a:spLocks noChangeShapeType="1"/>
              </p:cNvSpPr>
              <p:nvPr/>
            </p:nvSpPr>
            <p:spPr bwMode="auto">
              <a:xfrm>
                <a:off x="2034" y="3114"/>
                <a:ext cx="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4211" name="Line 19"/>
              <p:cNvSpPr>
                <a:spLocks noChangeShapeType="1"/>
              </p:cNvSpPr>
              <p:nvPr/>
            </p:nvSpPr>
            <p:spPr bwMode="auto">
              <a:xfrm>
                <a:off x="4014" y="3114"/>
                <a:ext cx="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64212" name="Line 20"/>
              <p:cNvSpPr>
                <a:spLocks noChangeShapeType="1"/>
              </p:cNvSpPr>
              <p:nvPr/>
            </p:nvSpPr>
            <p:spPr bwMode="auto">
              <a:xfrm>
                <a:off x="6174" y="2214"/>
                <a:ext cx="0" cy="12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grpSp>
        <p:sp>
          <p:nvSpPr>
            <p:cNvPr id="264213" name="Text Box 21"/>
            <p:cNvSpPr txBox="1">
              <a:spLocks noChangeArrowheads="1"/>
            </p:cNvSpPr>
            <p:nvPr/>
          </p:nvSpPr>
          <p:spPr bwMode="auto">
            <a:xfrm>
              <a:off x="1701" y="11391"/>
              <a:ext cx="9180" cy="5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Игра «угроза вхождению»</a:t>
              </a:r>
            </a:p>
            <a:p>
              <a:endParaRPr lang="ru-RU">
                <a:solidFill>
                  <a:srgbClr val="3366CC"/>
                </a:solidFill>
                <a:latin typeface="Arial" charset="0"/>
              </a:endParaRPr>
            </a:p>
          </p:txBody>
        </p:sp>
      </p:grpSp>
    </p:spTree>
  </p:cSld>
  <p:clrMapOvr>
    <a:masterClrMapping/>
  </p:clrMapOvr>
  <p:transition>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684213" y="1412875"/>
            <a:ext cx="7129462" cy="2563813"/>
          </a:xfrm>
          <a:prstGeom prst="rect">
            <a:avLst/>
          </a:prstGeom>
          <a:noFill/>
          <a:ln w="9525" algn="ctr">
            <a:noFill/>
            <a:miter lim="800000"/>
            <a:headEnd/>
            <a:tailEnd/>
          </a:ln>
          <a:effectLst/>
        </p:spPr>
        <p:txBody>
          <a:bodyPr>
            <a:spAutoFit/>
          </a:bodyPr>
          <a:lstStyle/>
          <a:p>
            <a:pPr algn="l"/>
            <a:r>
              <a:rPr lang="ru-RU"/>
              <a:t>Входить фирме 1 на рынок или нет? Ответ на этот вопрос зависит от ожидаемой реакции со стороны фирмы 2: если она решит активно бороться за свой рынок, то это не принесет пользы ни одной из фирм, и первой фирме лучше не входить на рынок. Но если фирма 1 все же войдет на рынок, фирме 2 выгоднее не бороться, а уступить долю рынка без боя. Таким образом, если фирма 2 даст достаточно сильный сигнал фирме 1 о том, что она вступит в конкурентную борьбу, то первая фирма не пожелает входить на это рынок. </a:t>
            </a:r>
          </a:p>
        </p:txBody>
      </p:sp>
    </p:spTree>
  </p:cSld>
  <p:clrMapOvr>
    <a:masterClrMapping/>
  </p:clrMapOvr>
  <p:transition>
    <p:diamon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ext Box 2"/>
          <p:cNvSpPr txBox="1">
            <a:spLocks noChangeArrowheads="1"/>
          </p:cNvSpPr>
          <p:nvPr/>
        </p:nvSpPr>
        <p:spPr bwMode="auto">
          <a:xfrm>
            <a:off x="250825" y="333375"/>
            <a:ext cx="7416800" cy="1739900"/>
          </a:xfrm>
          <a:prstGeom prst="rect">
            <a:avLst/>
          </a:prstGeom>
          <a:noFill/>
          <a:ln w="9525" algn="ctr">
            <a:noFill/>
            <a:miter lim="800000"/>
            <a:headEnd/>
            <a:tailEnd/>
          </a:ln>
          <a:effectLst/>
        </p:spPr>
        <p:txBody>
          <a:bodyPr>
            <a:spAutoFit/>
          </a:bodyPr>
          <a:lstStyle/>
          <a:p>
            <a:r>
              <a:rPr lang="ru-RU"/>
              <a:t>Еще одна возможность предотвратить вхождение новых конкурентов в отрасль — использование </a:t>
            </a:r>
            <a:r>
              <a:rPr lang="ru-RU">
                <a:solidFill>
                  <a:srgbClr val="0033CC"/>
                </a:solidFill>
              </a:rPr>
              <a:t>блокирующего ценообразования</a:t>
            </a:r>
            <a:r>
              <a:rPr lang="ru-RU"/>
              <a:t>. Уже действующие на рынке фирмы могут возводить искусственные барьеры, удерживая искусственно низкие цены (вплоть до Р</a:t>
            </a:r>
            <a:r>
              <a:rPr lang="ru-RU" sz="1400"/>
              <a:t>2</a:t>
            </a:r>
            <a:r>
              <a:rPr lang="ru-RU"/>
              <a:t>) на свою продукцию, тогда как могли бы поднять их до Р</a:t>
            </a:r>
            <a:r>
              <a:rPr lang="ru-RU" sz="1400"/>
              <a:t>1 </a:t>
            </a:r>
            <a:r>
              <a:rPr lang="ru-RU"/>
              <a:t>(как в условиях монополии). </a:t>
            </a:r>
          </a:p>
        </p:txBody>
      </p:sp>
      <p:grpSp>
        <p:nvGrpSpPr>
          <p:cNvPr id="283651" name="Group 3"/>
          <p:cNvGrpSpPr>
            <a:grpSpLocks/>
          </p:cNvGrpSpPr>
          <p:nvPr/>
        </p:nvGrpSpPr>
        <p:grpSpPr bwMode="auto">
          <a:xfrm>
            <a:off x="1331913" y="2636838"/>
            <a:ext cx="5029200" cy="3392487"/>
            <a:chOff x="2061" y="1191"/>
            <a:chExt cx="7920" cy="5343"/>
          </a:xfrm>
        </p:grpSpPr>
        <p:sp>
          <p:nvSpPr>
            <p:cNvPr id="283652" name="Line 4"/>
            <p:cNvSpPr>
              <a:spLocks noChangeShapeType="1"/>
            </p:cNvSpPr>
            <p:nvPr/>
          </p:nvSpPr>
          <p:spPr bwMode="auto">
            <a:xfrm flipV="1">
              <a:off x="2781" y="1191"/>
              <a:ext cx="0" cy="41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83653" name="Line 5"/>
            <p:cNvSpPr>
              <a:spLocks noChangeShapeType="1"/>
            </p:cNvSpPr>
            <p:nvPr/>
          </p:nvSpPr>
          <p:spPr bwMode="auto">
            <a:xfrm>
              <a:off x="2781" y="5331"/>
              <a:ext cx="684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83654" name="Freeform 6"/>
            <p:cNvSpPr>
              <a:spLocks/>
            </p:cNvSpPr>
            <p:nvPr/>
          </p:nvSpPr>
          <p:spPr bwMode="auto">
            <a:xfrm>
              <a:off x="3498" y="1191"/>
              <a:ext cx="4140" cy="3600"/>
            </a:xfrm>
            <a:custGeom>
              <a:avLst/>
              <a:gdLst/>
              <a:ahLst/>
              <a:cxnLst>
                <a:cxn ang="0">
                  <a:pos x="0" y="3600"/>
                </a:cxn>
                <a:cxn ang="0">
                  <a:pos x="1260" y="3240"/>
                </a:cxn>
                <a:cxn ang="0">
                  <a:pos x="2520" y="2340"/>
                </a:cxn>
                <a:cxn ang="0">
                  <a:pos x="3600" y="900"/>
                </a:cxn>
                <a:cxn ang="0">
                  <a:pos x="4140" y="0"/>
                </a:cxn>
              </a:cxnLst>
              <a:rect l="0" t="0" r="r" b="b"/>
              <a:pathLst>
                <a:path w="4140" h="3600">
                  <a:moveTo>
                    <a:pt x="0" y="3600"/>
                  </a:moveTo>
                  <a:cubicBezTo>
                    <a:pt x="420" y="3525"/>
                    <a:pt x="840" y="3450"/>
                    <a:pt x="1260" y="3240"/>
                  </a:cubicBezTo>
                  <a:cubicBezTo>
                    <a:pt x="1680" y="3030"/>
                    <a:pt x="2130" y="2730"/>
                    <a:pt x="2520" y="2340"/>
                  </a:cubicBezTo>
                  <a:cubicBezTo>
                    <a:pt x="2910" y="1950"/>
                    <a:pt x="3330" y="1290"/>
                    <a:pt x="3600" y="900"/>
                  </a:cubicBezTo>
                  <a:cubicBezTo>
                    <a:pt x="3870" y="510"/>
                    <a:pt x="4005" y="255"/>
                    <a:pt x="4140" y="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83655" name="Freeform 7"/>
            <p:cNvSpPr>
              <a:spLocks/>
            </p:cNvSpPr>
            <p:nvPr/>
          </p:nvSpPr>
          <p:spPr bwMode="auto">
            <a:xfrm>
              <a:off x="3141" y="2271"/>
              <a:ext cx="5580" cy="1448"/>
            </a:xfrm>
            <a:custGeom>
              <a:avLst/>
              <a:gdLst/>
              <a:ahLst/>
              <a:cxnLst>
                <a:cxn ang="0">
                  <a:pos x="0" y="180"/>
                </a:cxn>
                <a:cxn ang="0">
                  <a:pos x="900" y="900"/>
                </a:cxn>
                <a:cxn ang="0">
                  <a:pos x="2700" y="1440"/>
                </a:cxn>
                <a:cxn ang="0">
                  <a:pos x="4358" y="949"/>
                </a:cxn>
                <a:cxn ang="0">
                  <a:pos x="5580" y="0"/>
                </a:cxn>
              </a:cxnLst>
              <a:rect l="0" t="0" r="r" b="b"/>
              <a:pathLst>
                <a:path w="5580" h="1448">
                  <a:moveTo>
                    <a:pt x="0" y="180"/>
                  </a:moveTo>
                  <a:cubicBezTo>
                    <a:pt x="225" y="435"/>
                    <a:pt x="450" y="690"/>
                    <a:pt x="900" y="900"/>
                  </a:cubicBezTo>
                  <a:cubicBezTo>
                    <a:pt x="1350" y="1110"/>
                    <a:pt x="2124" y="1432"/>
                    <a:pt x="2700" y="1440"/>
                  </a:cubicBezTo>
                  <a:cubicBezTo>
                    <a:pt x="3276" y="1448"/>
                    <a:pt x="3878" y="1189"/>
                    <a:pt x="4358" y="949"/>
                  </a:cubicBezTo>
                  <a:cubicBezTo>
                    <a:pt x="4838" y="709"/>
                    <a:pt x="5326" y="198"/>
                    <a:pt x="5580" y="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83656" name="Line 8"/>
            <p:cNvSpPr>
              <a:spLocks noChangeShapeType="1"/>
            </p:cNvSpPr>
            <p:nvPr/>
          </p:nvSpPr>
          <p:spPr bwMode="auto">
            <a:xfrm>
              <a:off x="3141" y="1371"/>
              <a:ext cx="4140" cy="3600"/>
            </a:xfrm>
            <a:prstGeom prst="line">
              <a:avLst/>
            </a:prstGeom>
            <a:noFill/>
            <a:ln w="19050">
              <a:solidFill>
                <a:srgbClr val="000000"/>
              </a:solidFill>
              <a:round/>
              <a:headEnd/>
              <a:tailEnd/>
            </a:ln>
            <a:effectLst/>
          </p:spPr>
          <p:txBody>
            <a:bodyPr lIns="18000" tIns="10800" rIns="18000" bIns="10800"/>
            <a:lstStyle/>
            <a:p>
              <a:endParaRPr lang="ru-RU"/>
            </a:p>
          </p:txBody>
        </p:sp>
        <p:sp>
          <p:nvSpPr>
            <p:cNvPr id="283657" name="Line 9"/>
            <p:cNvSpPr>
              <a:spLocks noChangeShapeType="1"/>
            </p:cNvSpPr>
            <p:nvPr/>
          </p:nvSpPr>
          <p:spPr bwMode="auto">
            <a:xfrm>
              <a:off x="3141" y="1731"/>
              <a:ext cx="1620" cy="3240"/>
            </a:xfrm>
            <a:prstGeom prst="line">
              <a:avLst/>
            </a:prstGeom>
            <a:noFill/>
            <a:ln w="19050">
              <a:solidFill>
                <a:srgbClr val="000000"/>
              </a:solidFill>
              <a:round/>
              <a:headEnd/>
              <a:tailEnd/>
            </a:ln>
            <a:effectLst/>
          </p:spPr>
          <p:txBody>
            <a:bodyPr lIns="18000" tIns="10800" rIns="18000" bIns="10800"/>
            <a:lstStyle/>
            <a:p>
              <a:endParaRPr lang="ru-RU"/>
            </a:p>
          </p:txBody>
        </p:sp>
        <p:sp>
          <p:nvSpPr>
            <p:cNvPr id="283658" name="Line 10"/>
            <p:cNvSpPr>
              <a:spLocks noChangeShapeType="1"/>
            </p:cNvSpPr>
            <p:nvPr/>
          </p:nvSpPr>
          <p:spPr bwMode="auto">
            <a:xfrm flipV="1">
              <a:off x="4581" y="2628"/>
              <a:ext cx="0" cy="270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83659" name="Line 11"/>
            <p:cNvSpPr>
              <a:spLocks noChangeShapeType="1"/>
            </p:cNvSpPr>
            <p:nvPr/>
          </p:nvSpPr>
          <p:spPr bwMode="auto">
            <a:xfrm flipH="1">
              <a:off x="2778" y="3711"/>
              <a:ext cx="306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83660" name="Line 12"/>
            <p:cNvSpPr>
              <a:spLocks noChangeShapeType="1"/>
            </p:cNvSpPr>
            <p:nvPr/>
          </p:nvSpPr>
          <p:spPr bwMode="auto">
            <a:xfrm flipH="1">
              <a:off x="2778" y="2628"/>
              <a:ext cx="1800" cy="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83661" name="Line 13"/>
            <p:cNvSpPr>
              <a:spLocks noChangeShapeType="1"/>
            </p:cNvSpPr>
            <p:nvPr/>
          </p:nvSpPr>
          <p:spPr bwMode="auto">
            <a:xfrm>
              <a:off x="5841" y="3711"/>
              <a:ext cx="0" cy="162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83662" name="Text Box 14"/>
            <p:cNvSpPr txBox="1">
              <a:spLocks noChangeArrowheads="1"/>
            </p:cNvSpPr>
            <p:nvPr/>
          </p:nvSpPr>
          <p:spPr bwMode="auto">
            <a:xfrm>
              <a:off x="2061" y="1191"/>
              <a:ext cx="717" cy="540"/>
            </a:xfrm>
            <a:prstGeom prst="rect">
              <a:avLst/>
            </a:prstGeom>
            <a:noFill/>
            <a:ln w="9525" algn="ctr">
              <a:noFill/>
              <a:miter lim="800000"/>
              <a:headEnd/>
              <a:tailEnd/>
            </a:ln>
            <a:effectLst/>
          </p:spPr>
          <p:txBody>
            <a:bodyPr lIns="18000" tIns="10800" rIns="18000" bIns="10800"/>
            <a:lstStyle/>
            <a:p>
              <a:r>
                <a:rPr lang="ru-RU" sz="1400"/>
                <a:t>Р</a:t>
              </a:r>
              <a:endParaRPr lang="ru-RU"/>
            </a:p>
          </p:txBody>
        </p:sp>
        <p:sp>
          <p:nvSpPr>
            <p:cNvPr id="283663" name="Text Box 15"/>
            <p:cNvSpPr txBox="1">
              <a:spLocks noChangeArrowheads="1"/>
            </p:cNvSpPr>
            <p:nvPr/>
          </p:nvSpPr>
          <p:spPr bwMode="auto">
            <a:xfrm>
              <a:off x="2061" y="2451"/>
              <a:ext cx="717"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1</a:t>
              </a:r>
              <a:endParaRPr lang="ru-RU"/>
            </a:p>
          </p:txBody>
        </p:sp>
        <p:sp>
          <p:nvSpPr>
            <p:cNvPr id="283664" name="Text Box 16"/>
            <p:cNvSpPr txBox="1">
              <a:spLocks noChangeArrowheads="1"/>
            </p:cNvSpPr>
            <p:nvPr/>
          </p:nvSpPr>
          <p:spPr bwMode="auto">
            <a:xfrm>
              <a:off x="2061" y="3531"/>
              <a:ext cx="717" cy="540"/>
            </a:xfrm>
            <a:prstGeom prst="rect">
              <a:avLst/>
            </a:prstGeom>
            <a:noFill/>
            <a:ln w="9525" algn="ctr">
              <a:noFill/>
              <a:miter lim="800000"/>
              <a:headEnd/>
              <a:tailEnd/>
            </a:ln>
            <a:effectLst/>
          </p:spPr>
          <p:txBody>
            <a:bodyPr lIns="18000" tIns="10800" rIns="18000" bIns="10800"/>
            <a:lstStyle/>
            <a:p>
              <a:r>
                <a:rPr lang="ru-RU" sz="1400"/>
                <a:t>Р</a:t>
              </a:r>
              <a:r>
                <a:rPr lang="ru-RU" sz="1400" baseline="-25000"/>
                <a:t>2</a:t>
              </a:r>
              <a:endParaRPr lang="ru-RU"/>
            </a:p>
          </p:txBody>
        </p:sp>
        <p:sp>
          <p:nvSpPr>
            <p:cNvPr id="283665" name="Text Box 17"/>
            <p:cNvSpPr txBox="1">
              <a:spLocks noChangeArrowheads="1"/>
            </p:cNvSpPr>
            <p:nvPr/>
          </p:nvSpPr>
          <p:spPr bwMode="auto">
            <a:xfrm>
              <a:off x="4221" y="5331"/>
              <a:ext cx="717" cy="360"/>
            </a:xfrm>
            <a:prstGeom prst="rect">
              <a:avLst/>
            </a:prstGeom>
            <a:noFill/>
            <a:ln w="9525" algn="ctr">
              <a:noFill/>
              <a:miter lim="800000"/>
              <a:headEnd/>
              <a:tailEnd/>
            </a:ln>
            <a:effectLst/>
          </p:spPr>
          <p:txBody>
            <a:bodyPr lIns="18000" tIns="10800" rIns="18000" bIns="10800"/>
            <a:lstStyle/>
            <a:p>
              <a:r>
                <a:rPr lang="en-US" sz="1400"/>
                <a:t>Q</a:t>
              </a:r>
              <a:r>
                <a:rPr lang="ru-RU" sz="1400" baseline="-25000"/>
                <a:t>1</a:t>
              </a:r>
              <a:endParaRPr lang="ru-RU"/>
            </a:p>
          </p:txBody>
        </p:sp>
        <p:sp>
          <p:nvSpPr>
            <p:cNvPr id="283666" name="Text Box 18"/>
            <p:cNvSpPr txBox="1">
              <a:spLocks noChangeArrowheads="1"/>
            </p:cNvSpPr>
            <p:nvPr/>
          </p:nvSpPr>
          <p:spPr bwMode="auto">
            <a:xfrm>
              <a:off x="5301" y="5331"/>
              <a:ext cx="717" cy="360"/>
            </a:xfrm>
            <a:prstGeom prst="rect">
              <a:avLst/>
            </a:prstGeom>
            <a:noFill/>
            <a:ln w="9525" algn="ctr">
              <a:noFill/>
              <a:miter lim="800000"/>
              <a:headEnd/>
              <a:tailEnd/>
            </a:ln>
            <a:effectLst/>
          </p:spPr>
          <p:txBody>
            <a:bodyPr lIns="18000" tIns="10800" rIns="18000" bIns="10800"/>
            <a:lstStyle/>
            <a:p>
              <a:r>
                <a:rPr lang="en-US" sz="1400"/>
                <a:t>Q</a:t>
              </a:r>
              <a:r>
                <a:rPr lang="ru-RU" sz="1400" baseline="-25000"/>
                <a:t>2</a:t>
              </a:r>
              <a:endParaRPr lang="ru-RU"/>
            </a:p>
          </p:txBody>
        </p:sp>
        <p:sp>
          <p:nvSpPr>
            <p:cNvPr id="283667" name="Text Box 19"/>
            <p:cNvSpPr txBox="1">
              <a:spLocks noChangeArrowheads="1"/>
            </p:cNvSpPr>
            <p:nvPr/>
          </p:nvSpPr>
          <p:spPr bwMode="auto">
            <a:xfrm>
              <a:off x="9081" y="5331"/>
              <a:ext cx="717" cy="360"/>
            </a:xfrm>
            <a:prstGeom prst="rect">
              <a:avLst/>
            </a:prstGeom>
            <a:noFill/>
            <a:ln w="9525" algn="ctr">
              <a:noFill/>
              <a:miter lim="800000"/>
              <a:headEnd/>
              <a:tailEnd/>
            </a:ln>
            <a:effectLst/>
          </p:spPr>
          <p:txBody>
            <a:bodyPr lIns="18000" tIns="10800" rIns="18000" bIns="10800"/>
            <a:lstStyle/>
            <a:p>
              <a:r>
                <a:rPr lang="en-US" sz="1400"/>
                <a:t>Q</a:t>
              </a:r>
              <a:endParaRPr lang="ru-RU"/>
            </a:p>
          </p:txBody>
        </p:sp>
        <p:sp>
          <p:nvSpPr>
            <p:cNvPr id="283668" name="Text Box 20"/>
            <p:cNvSpPr txBox="1">
              <a:spLocks noChangeArrowheads="1"/>
            </p:cNvSpPr>
            <p:nvPr/>
          </p:nvSpPr>
          <p:spPr bwMode="auto">
            <a:xfrm>
              <a:off x="7101" y="4251"/>
              <a:ext cx="717" cy="540"/>
            </a:xfrm>
            <a:prstGeom prst="rect">
              <a:avLst/>
            </a:prstGeom>
            <a:noFill/>
            <a:ln w="9525" algn="ctr">
              <a:noFill/>
              <a:miter lim="800000"/>
              <a:headEnd/>
              <a:tailEnd/>
            </a:ln>
            <a:effectLst/>
          </p:spPr>
          <p:txBody>
            <a:bodyPr lIns="18000" tIns="10800" rIns="18000" bIns="10800"/>
            <a:lstStyle/>
            <a:p>
              <a:r>
                <a:rPr lang="en-US" sz="1400"/>
                <a:t>D</a:t>
              </a:r>
              <a:endParaRPr lang="ru-RU"/>
            </a:p>
          </p:txBody>
        </p:sp>
        <p:sp>
          <p:nvSpPr>
            <p:cNvPr id="283669" name="Text Box 21"/>
            <p:cNvSpPr txBox="1">
              <a:spLocks noChangeArrowheads="1"/>
            </p:cNvSpPr>
            <p:nvPr/>
          </p:nvSpPr>
          <p:spPr bwMode="auto">
            <a:xfrm>
              <a:off x="4941" y="4611"/>
              <a:ext cx="717" cy="540"/>
            </a:xfrm>
            <a:prstGeom prst="rect">
              <a:avLst/>
            </a:prstGeom>
            <a:noFill/>
            <a:ln w="9525" algn="ctr">
              <a:noFill/>
              <a:miter lim="800000"/>
              <a:headEnd/>
              <a:tailEnd/>
            </a:ln>
            <a:effectLst/>
          </p:spPr>
          <p:txBody>
            <a:bodyPr lIns="18000" tIns="10800" rIns="18000" bIns="10800"/>
            <a:lstStyle/>
            <a:p>
              <a:r>
                <a:rPr lang="en-US" sz="1400"/>
                <a:t>MR</a:t>
              </a:r>
              <a:endParaRPr lang="ru-RU"/>
            </a:p>
          </p:txBody>
        </p:sp>
        <p:sp>
          <p:nvSpPr>
            <p:cNvPr id="283670" name="Text Box 22"/>
            <p:cNvSpPr txBox="1">
              <a:spLocks noChangeArrowheads="1"/>
            </p:cNvSpPr>
            <p:nvPr/>
          </p:nvSpPr>
          <p:spPr bwMode="auto">
            <a:xfrm>
              <a:off x="6741" y="1191"/>
              <a:ext cx="717" cy="540"/>
            </a:xfrm>
            <a:prstGeom prst="rect">
              <a:avLst/>
            </a:prstGeom>
            <a:noFill/>
            <a:ln w="9525" algn="ctr">
              <a:noFill/>
              <a:miter lim="800000"/>
              <a:headEnd/>
              <a:tailEnd/>
            </a:ln>
            <a:effectLst/>
          </p:spPr>
          <p:txBody>
            <a:bodyPr lIns="18000" tIns="10800" rIns="18000" bIns="10800"/>
            <a:lstStyle/>
            <a:p>
              <a:r>
                <a:rPr lang="en-US" sz="1400"/>
                <a:t>MC</a:t>
              </a:r>
              <a:endParaRPr lang="ru-RU"/>
            </a:p>
          </p:txBody>
        </p:sp>
        <p:sp>
          <p:nvSpPr>
            <p:cNvPr id="283671" name="Text Box 23"/>
            <p:cNvSpPr txBox="1">
              <a:spLocks noChangeArrowheads="1"/>
            </p:cNvSpPr>
            <p:nvPr/>
          </p:nvSpPr>
          <p:spPr bwMode="auto">
            <a:xfrm>
              <a:off x="8541" y="2451"/>
              <a:ext cx="900" cy="540"/>
            </a:xfrm>
            <a:prstGeom prst="rect">
              <a:avLst/>
            </a:prstGeom>
            <a:noFill/>
            <a:ln w="9525" algn="ctr">
              <a:noFill/>
              <a:miter lim="800000"/>
              <a:headEnd/>
              <a:tailEnd/>
            </a:ln>
            <a:effectLst/>
          </p:spPr>
          <p:txBody>
            <a:bodyPr lIns="18000" tIns="10800" rIns="18000" bIns="10800"/>
            <a:lstStyle/>
            <a:p>
              <a:r>
                <a:rPr lang="en-US" sz="1400"/>
                <a:t>LRAC</a:t>
              </a:r>
              <a:endParaRPr lang="ru-RU"/>
            </a:p>
          </p:txBody>
        </p:sp>
        <p:sp>
          <p:nvSpPr>
            <p:cNvPr id="283672" name="Text Box 24"/>
            <p:cNvSpPr txBox="1">
              <a:spLocks noChangeArrowheads="1"/>
            </p:cNvSpPr>
            <p:nvPr/>
          </p:nvSpPr>
          <p:spPr bwMode="auto">
            <a:xfrm>
              <a:off x="2421" y="5994"/>
              <a:ext cx="7560" cy="5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Блокирующее ценообразование</a:t>
              </a:r>
              <a:endParaRPr lang="ru-RU">
                <a:solidFill>
                  <a:srgbClr val="3366CC"/>
                </a:solidFill>
                <a:latin typeface="Arial" charset="0"/>
              </a:endParaRPr>
            </a:p>
          </p:txBody>
        </p:sp>
        <p:sp>
          <p:nvSpPr>
            <p:cNvPr id="283673" name="Text Box 25"/>
            <p:cNvSpPr txBox="1">
              <a:spLocks noChangeArrowheads="1"/>
            </p:cNvSpPr>
            <p:nvPr/>
          </p:nvSpPr>
          <p:spPr bwMode="auto">
            <a:xfrm>
              <a:off x="2421" y="5454"/>
              <a:ext cx="537" cy="360"/>
            </a:xfrm>
            <a:prstGeom prst="rect">
              <a:avLst/>
            </a:prstGeom>
            <a:noFill/>
            <a:ln w="9525" algn="ctr">
              <a:noFill/>
              <a:miter lim="800000"/>
              <a:headEnd/>
              <a:tailEnd/>
            </a:ln>
            <a:effectLst/>
          </p:spPr>
          <p:txBody>
            <a:bodyPr lIns="18000" tIns="10800" rIns="18000" bIns="10800"/>
            <a:lstStyle/>
            <a:p>
              <a:r>
                <a:rPr lang="ru-RU" sz="1400"/>
                <a:t>0</a:t>
              </a:r>
              <a:endParaRPr lang="ru-RU"/>
            </a:p>
          </p:txBody>
        </p:sp>
      </p:grpSp>
    </p:spTree>
  </p:cSld>
  <p:clrMapOvr>
    <a:masterClrMapping/>
  </p:clrMapOvr>
  <p:transition>
    <p:diamon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2"/>
          <p:cNvSpPr txBox="1">
            <a:spLocks noChangeArrowheads="1"/>
          </p:cNvSpPr>
          <p:nvPr/>
        </p:nvSpPr>
        <p:spPr bwMode="auto">
          <a:xfrm>
            <a:off x="827088" y="404813"/>
            <a:ext cx="7632700" cy="366712"/>
          </a:xfrm>
          <a:prstGeom prst="rect">
            <a:avLst/>
          </a:prstGeom>
          <a:solidFill>
            <a:schemeClr val="bg1"/>
          </a:solidFill>
          <a:ln w="9525">
            <a:noFill/>
            <a:miter lim="800000"/>
            <a:headEnd/>
            <a:tailEnd/>
          </a:ln>
          <a:effectLst/>
        </p:spPr>
        <p:txBody>
          <a:bodyPr>
            <a:spAutoFit/>
          </a:bodyPr>
          <a:lstStyle/>
          <a:p>
            <a:pPr>
              <a:spcBef>
                <a:spcPct val="0"/>
              </a:spcBef>
            </a:pPr>
            <a:r>
              <a:rPr lang="ru-RU" dirty="0" smtClean="0">
                <a:solidFill>
                  <a:srgbClr val="CC0000"/>
                </a:solidFill>
                <a:latin typeface="Arial" charset="0"/>
              </a:rPr>
              <a:t>Олигополия </a:t>
            </a:r>
            <a:r>
              <a:rPr lang="ru-RU" dirty="0">
                <a:solidFill>
                  <a:srgbClr val="CC0000"/>
                </a:solidFill>
                <a:latin typeface="Arial" charset="0"/>
              </a:rPr>
              <a:t>и эффективность</a:t>
            </a:r>
          </a:p>
        </p:txBody>
      </p:sp>
      <p:sp>
        <p:nvSpPr>
          <p:cNvPr id="282627" name="Text Box 3"/>
          <p:cNvSpPr txBox="1">
            <a:spLocks noChangeArrowheads="1"/>
          </p:cNvSpPr>
          <p:nvPr/>
        </p:nvSpPr>
        <p:spPr bwMode="auto">
          <a:xfrm>
            <a:off x="539750" y="1196975"/>
            <a:ext cx="7345363" cy="915988"/>
          </a:xfrm>
          <a:prstGeom prst="rect">
            <a:avLst/>
          </a:prstGeom>
          <a:noFill/>
          <a:ln w="9525" algn="ctr">
            <a:noFill/>
            <a:miter lim="800000"/>
            <a:headEnd/>
            <a:tailEnd/>
          </a:ln>
          <a:effectLst/>
        </p:spPr>
        <p:txBody>
          <a:bodyPr>
            <a:spAutoFit/>
          </a:bodyPr>
          <a:lstStyle/>
          <a:p>
            <a:pPr algn="l"/>
            <a:r>
              <a:rPr lang="ru-RU" dirty="0"/>
              <a:t>При исследовании эффективности рыночных структур имеют в виду прежде всего максимизацию общественного благосостояния, а не прибыльность функционирования самой фирмы. </a:t>
            </a:r>
          </a:p>
        </p:txBody>
      </p:sp>
      <p:sp>
        <p:nvSpPr>
          <p:cNvPr id="282628" name="Text Box 4"/>
          <p:cNvSpPr txBox="1">
            <a:spLocks noChangeArrowheads="1"/>
          </p:cNvSpPr>
          <p:nvPr/>
        </p:nvSpPr>
        <p:spPr bwMode="auto">
          <a:xfrm>
            <a:off x="539750" y="2781300"/>
            <a:ext cx="7561263" cy="915988"/>
          </a:xfrm>
          <a:prstGeom prst="rect">
            <a:avLst/>
          </a:prstGeom>
          <a:noFill/>
          <a:ln w="9525" algn="ctr">
            <a:noFill/>
            <a:miter lim="800000"/>
            <a:headEnd/>
            <a:tailEnd/>
          </a:ln>
          <a:effectLst/>
        </p:spPr>
        <p:txBody>
          <a:bodyPr>
            <a:spAutoFit/>
          </a:bodyPr>
          <a:lstStyle/>
          <a:p>
            <a:pPr algn="l"/>
            <a:r>
              <a:rPr lang="ru-RU"/>
              <a:t>Получение фирмой рыночной власти ведет, с одной стороны, к увеличению излишка производителя, но с другой — к снижению излишка потребителя. </a:t>
            </a:r>
          </a:p>
        </p:txBody>
      </p:sp>
      <p:sp>
        <p:nvSpPr>
          <p:cNvPr id="282629" name="Text Box 5"/>
          <p:cNvSpPr txBox="1">
            <a:spLocks noChangeArrowheads="1"/>
          </p:cNvSpPr>
          <p:nvPr/>
        </p:nvSpPr>
        <p:spPr bwMode="auto">
          <a:xfrm>
            <a:off x="539750" y="4076700"/>
            <a:ext cx="7632700" cy="915988"/>
          </a:xfrm>
          <a:prstGeom prst="rect">
            <a:avLst/>
          </a:prstGeom>
          <a:noFill/>
          <a:ln w="9525" algn="ctr">
            <a:noFill/>
            <a:miter lim="800000"/>
            <a:headEnd/>
            <a:tailEnd/>
          </a:ln>
          <a:effectLst/>
        </p:spPr>
        <p:txBody>
          <a:bodyPr>
            <a:spAutoFit/>
          </a:bodyPr>
          <a:lstStyle/>
          <a:p>
            <a:pPr algn="l"/>
            <a:r>
              <a:rPr lang="ru-RU"/>
              <a:t>С экономической точки зрения, проблему следует рассматривать в аспекте максимизации эффективности размещения и использования производственных ресурсов. </a:t>
            </a:r>
          </a:p>
        </p:txBody>
      </p:sp>
    </p:spTree>
  </p:cSld>
  <p:clrMapOvr>
    <a:masterClrMapping/>
  </p:clrMapOvr>
  <p:transition>
    <p:diamon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395288" y="4581525"/>
            <a:ext cx="8424862" cy="1739900"/>
          </a:xfrm>
          <a:prstGeom prst="rect">
            <a:avLst/>
          </a:prstGeom>
          <a:noFill/>
          <a:ln w="9525" algn="ctr">
            <a:noFill/>
            <a:miter lim="800000"/>
            <a:headEnd/>
            <a:tailEnd/>
          </a:ln>
          <a:effectLst/>
        </p:spPr>
        <p:txBody>
          <a:bodyPr>
            <a:spAutoFit/>
          </a:bodyPr>
          <a:lstStyle/>
          <a:p>
            <a:pPr algn="l"/>
            <a:r>
              <a:rPr lang="ru-RU"/>
              <a:t>Идеалом эффективности для общества считается ситуация совершенной конкуренции, когда цены реализации товара фирмами совпадают с уровнем предельных издержек последних, а в долгосрочном периоде производство осуществляется с самыми низкими (из возможных) средними издержками. Такое состояние рынка максимизирует сумму излишков потребителей и производителей </a:t>
            </a:r>
          </a:p>
        </p:txBody>
      </p:sp>
      <p:grpSp>
        <p:nvGrpSpPr>
          <p:cNvPr id="280579" name="Group 3"/>
          <p:cNvGrpSpPr>
            <a:grpSpLocks/>
          </p:cNvGrpSpPr>
          <p:nvPr/>
        </p:nvGrpSpPr>
        <p:grpSpPr bwMode="auto">
          <a:xfrm>
            <a:off x="395288" y="692150"/>
            <a:ext cx="7705725" cy="3600450"/>
            <a:chOff x="2241" y="1191"/>
            <a:chExt cx="7380" cy="5343"/>
          </a:xfrm>
        </p:grpSpPr>
        <p:sp>
          <p:nvSpPr>
            <p:cNvPr id="280580" name="Line 4"/>
            <p:cNvSpPr>
              <a:spLocks noChangeShapeType="1"/>
            </p:cNvSpPr>
            <p:nvPr/>
          </p:nvSpPr>
          <p:spPr bwMode="auto">
            <a:xfrm flipV="1">
              <a:off x="2961" y="1191"/>
              <a:ext cx="0" cy="39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80581" name="Line 5"/>
            <p:cNvSpPr>
              <a:spLocks noChangeShapeType="1"/>
            </p:cNvSpPr>
            <p:nvPr/>
          </p:nvSpPr>
          <p:spPr bwMode="auto">
            <a:xfrm>
              <a:off x="2961" y="5151"/>
              <a:ext cx="6300" cy="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80582" name="Text Box 6"/>
            <p:cNvSpPr txBox="1">
              <a:spLocks noChangeArrowheads="1"/>
            </p:cNvSpPr>
            <p:nvPr/>
          </p:nvSpPr>
          <p:spPr bwMode="auto">
            <a:xfrm>
              <a:off x="8721" y="5151"/>
              <a:ext cx="540" cy="360"/>
            </a:xfrm>
            <a:prstGeom prst="rect">
              <a:avLst/>
            </a:prstGeom>
            <a:noFill/>
            <a:ln w="9525" algn="ctr">
              <a:noFill/>
              <a:miter lim="800000"/>
              <a:headEnd/>
              <a:tailEnd/>
            </a:ln>
            <a:effectLst/>
          </p:spPr>
          <p:txBody>
            <a:bodyPr lIns="18000" tIns="10800" rIns="18000" bIns="10800"/>
            <a:lstStyle/>
            <a:p>
              <a:r>
                <a:rPr lang="en-US" sz="1400"/>
                <a:t>Q</a:t>
              </a:r>
              <a:endParaRPr lang="ru-RU"/>
            </a:p>
          </p:txBody>
        </p:sp>
        <p:sp>
          <p:nvSpPr>
            <p:cNvPr id="280583" name="Text Box 7"/>
            <p:cNvSpPr txBox="1">
              <a:spLocks noChangeArrowheads="1"/>
            </p:cNvSpPr>
            <p:nvPr/>
          </p:nvSpPr>
          <p:spPr bwMode="auto">
            <a:xfrm>
              <a:off x="6021" y="5151"/>
              <a:ext cx="2340" cy="540"/>
            </a:xfrm>
            <a:prstGeom prst="rect">
              <a:avLst/>
            </a:prstGeom>
            <a:noFill/>
            <a:ln w="9525" algn="ctr">
              <a:noFill/>
              <a:miter lim="800000"/>
              <a:headEnd/>
              <a:tailEnd/>
            </a:ln>
            <a:effectLst/>
          </p:spPr>
          <p:txBody>
            <a:bodyPr lIns="18000" tIns="10800" rIns="18000" bIns="10800"/>
            <a:lstStyle/>
            <a:p>
              <a:r>
                <a:rPr lang="ru-RU" sz="1200" i="1"/>
                <a:t>Конкурентный </a:t>
              </a:r>
            </a:p>
            <a:p>
              <a:r>
                <a:rPr lang="ru-RU" sz="1200" i="1"/>
                <a:t>объем производства</a:t>
              </a:r>
              <a:endParaRPr lang="ru-RU"/>
            </a:p>
          </p:txBody>
        </p:sp>
        <p:sp>
          <p:nvSpPr>
            <p:cNvPr id="280584" name="Text Box 8"/>
            <p:cNvSpPr txBox="1">
              <a:spLocks noChangeArrowheads="1"/>
            </p:cNvSpPr>
            <p:nvPr/>
          </p:nvSpPr>
          <p:spPr bwMode="auto">
            <a:xfrm>
              <a:off x="3321" y="5151"/>
              <a:ext cx="2340" cy="720"/>
            </a:xfrm>
            <a:prstGeom prst="rect">
              <a:avLst/>
            </a:prstGeom>
            <a:noFill/>
            <a:ln w="9525" algn="ctr">
              <a:noFill/>
              <a:miter lim="800000"/>
              <a:headEnd/>
              <a:tailEnd/>
            </a:ln>
            <a:effectLst/>
          </p:spPr>
          <p:txBody>
            <a:bodyPr lIns="18000" tIns="10800" rIns="18000" bIns="10800"/>
            <a:lstStyle/>
            <a:p>
              <a:r>
                <a:rPr lang="ru-RU" sz="1200" i="1"/>
                <a:t>Монопольный </a:t>
              </a:r>
            </a:p>
            <a:p>
              <a:r>
                <a:rPr lang="ru-RU" sz="1200" i="1"/>
                <a:t>объем производства</a:t>
              </a:r>
              <a:endParaRPr lang="ru-RU"/>
            </a:p>
          </p:txBody>
        </p:sp>
        <p:sp>
          <p:nvSpPr>
            <p:cNvPr id="280585" name="Text Box 9"/>
            <p:cNvSpPr txBox="1">
              <a:spLocks noChangeArrowheads="1"/>
            </p:cNvSpPr>
            <p:nvPr/>
          </p:nvSpPr>
          <p:spPr bwMode="auto">
            <a:xfrm>
              <a:off x="2241" y="1371"/>
              <a:ext cx="720" cy="3600"/>
            </a:xfrm>
            <a:prstGeom prst="rect">
              <a:avLst/>
            </a:prstGeom>
            <a:noFill/>
            <a:ln w="9525" algn="ctr">
              <a:noFill/>
              <a:miter lim="800000"/>
              <a:headEnd/>
              <a:tailEnd/>
            </a:ln>
            <a:effectLst/>
          </p:spPr>
          <p:txBody>
            <a:bodyPr lIns="18000" tIns="10800" rIns="18000" bIns="10800"/>
            <a:lstStyle/>
            <a:p>
              <a:r>
                <a:rPr lang="ru-RU" sz="1200"/>
                <a:t>Величина общест-венного благосо-стояния </a:t>
              </a:r>
              <a:endParaRPr lang="ru-RU"/>
            </a:p>
          </p:txBody>
        </p:sp>
        <p:sp>
          <p:nvSpPr>
            <p:cNvPr id="280586" name="Freeform 10"/>
            <p:cNvSpPr>
              <a:spLocks/>
            </p:cNvSpPr>
            <p:nvPr/>
          </p:nvSpPr>
          <p:spPr bwMode="auto">
            <a:xfrm>
              <a:off x="2961" y="1872"/>
              <a:ext cx="4490" cy="3276"/>
            </a:xfrm>
            <a:custGeom>
              <a:avLst/>
              <a:gdLst/>
              <a:ahLst/>
              <a:cxnLst>
                <a:cxn ang="0">
                  <a:pos x="0" y="3276"/>
                </a:cxn>
                <a:cxn ang="0">
                  <a:pos x="900" y="2016"/>
                </a:cxn>
                <a:cxn ang="0">
                  <a:pos x="2340" y="576"/>
                </a:cxn>
                <a:cxn ang="0">
                  <a:pos x="3486" y="20"/>
                </a:cxn>
                <a:cxn ang="0">
                  <a:pos x="4490" y="455"/>
                </a:cxn>
              </a:cxnLst>
              <a:rect l="0" t="0" r="r" b="b"/>
              <a:pathLst>
                <a:path w="4490" h="3276">
                  <a:moveTo>
                    <a:pt x="0" y="3276"/>
                  </a:moveTo>
                  <a:cubicBezTo>
                    <a:pt x="255" y="2871"/>
                    <a:pt x="510" y="2466"/>
                    <a:pt x="900" y="2016"/>
                  </a:cubicBezTo>
                  <a:cubicBezTo>
                    <a:pt x="1290" y="1566"/>
                    <a:pt x="1909" y="909"/>
                    <a:pt x="2340" y="576"/>
                  </a:cubicBezTo>
                  <a:cubicBezTo>
                    <a:pt x="2771" y="243"/>
                    <a:pt x="3128" y="40"/>
                    <a:pt x="3486" y="20"/>
                  </a:cubicBezTo>
                  <a:cubicBezTo>
                    <a:pt x="3844" y="0"/>
                    <a:pt x="4281" y="365"/>
                    <a:pt x="4490" y="455"/>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80587" name="Line 11"/>
            <p:cNvSpPr>
              <a:spLocks noChangeShapeType="1"/>
            </p:cNvSpPr>
            <p:nvPr/>
          </p:nvSpPr>
          <p:spPr bwMode="auto">
            <a:xfrm>
              <a:off x="6381" y="1911"/>
              <a:ext cx="0" cy="3240"/>
            </a:xfrm>
            <a:prstGeom prst="line">
              <a:avLst/>
            </a:prstGeom>
            <a:noFill/>
            <a:ln w="6350">
              <a:solidFill>
                <a:srgbClr val="000000"/>
              </a:solidFill>
              <a:prstDash val="dash"/>
              <a:round/>
              <a:headEnd/>
              <a:tailEnd/>
            </a:ln>
            <a:effectLst/>
          </p:spPr>
          <p:txBody>
            <a:bodyPr lIns="18000" tIns="10800" rIns="18000" bIns="10800"/>
            <a:lstStyle/>
            <a:p>
              <a:endParaRPr lang="ru-RU"/>
            </a:p>
          </p:txBody>
        </p:sp>
        <p:sp>
          <p:nvSpPr>
            <p:cNvPr id="280588" name="Freeform 12"/>
            <p:cNvSpPr>
              <a:spLocks/>
            </p:cNvSpPr>
            <p:nvPr/>
          </p:nvSpPr>
          <p:spPr bwMode="auto">
            <a:xfrm>
              <a:off x="4940" y="2782"/>
              <a:ext cx="2" cy="2366"/>
            </a:xfrm>
            <a:custGeom>
              <a:avLst/>
              <a:gdLst/>
              <a:ahLst/>
              <a:cxnLst>
                <a:cxn ang="0">
                  <a:pos x="0" y="0"/>
                </a:cxn>
                <a:cxn ang="0">
                  <a:pos x="2" y="2366"/>
                </a:cxn>
              </a:cxnLst>
              <a:rect l="0" t="0" r="r" b="b"/>
              <a:pathLst>
                <a:path w="2" h="2366">
                  <a:moveTo>
                    <a:pt x="0" y="0"/>
                  </a:moveTo>
                  <a:lnTo>
                    <a:pt x="2" y="2366"/>
                  </a:lnTo>
                </a:path>
              </a:pathLst>
            </a:custGeom>
            <a:noFill/>
            <a:ln w="6350" cap="flat" cmpd="sng">
              <a:solidFill>
                <a:srgbClr val="000000"/>
              </a:solidFill>
              <a:prstDash val="dash"/>
              <a:round/>
              <a:headEnd type="none" w="med" len="med"/>
              <a:tailEnd type="none" w="med" len="med"/>
            </a:ln>
            <a:effectLst/>
          </p:spPr>
          <p:txBody>
            <a:bodyPr lIns="18000" tIns="10800" rIns="18000" bIns="10800"/>
            <a:lstStyle/>
            <a:p>
              <a:endParaRPr lang="ru-RU"/>
            </a:p>
          </p:txBody>
        </p:sp>
        <p:sp>
          <p:nvSpPr>
            <p:cNvPr id="280589" name="Text Box 13"/>
            <p:cNvSpPr txBox="1">
              <a:spLocks noChangeArrowheads="1"/>
            </p:cNvSpPr>
            <p:nvPr/>
          </p:nvSpPr>
          <p:spPr bwMode="auto">
            <a:xfrm>
              <a:off x="3501" y="1371"/>
              <a:ext cx="2700" cy="720"/>
            </a:xfrm>
            <a:prstGeom prst="rect">
              <a:avLst/>
            </a:prstGeom>
            <a:noFill/>
            <a:ln w="9525" algn="ctr">
              <a:noFill/>
              <a:miter lim="800000"/>
              <a:headEnd/>
              <a:tailEnd/>
            </a:ln>
            <a:effectLst/>
          </p:spPr>
          <p:txBody>
            <a:bodyPr lIns="18000" tIns="10800" rIns="18000" bIns="10800"/>
            <a:lstStyle/>
            <a:p>
              <a:r>
                <a:rPr lang="ru-RU" sz="1200" i="1">
                  <a:solidFill>
                    <a:srgbClr val="CC0000"/>
                  </a:solidFill>
                </a:rPr>
                <a:t>Кривая общественного благосостояния</a:t>
              </a:r>
              <a:r>
                <a:rPr lang="ru-RU" sz="1200" i="1"/>
                <a:t> </a:t>
              </a:r>
              <a:endParaRPr lang="ru-RU"/>
            </a:p>
          </p:txBody>
        </p:sp>
        <p:sp>
          <p:nvSpPr>
            <p:cNvPr id="280590" name="Text Box 14"/>
            <p:cNvSpPr txBox="1">
              <a:spLocks noChangeArrowheads="1"/>
            </p:cNvSpPr>
            <p:nvPr/>
          </p:nvSpPr>
          <p:spPr bwMode="auto">
            <a:xfrm>
              <a:off x="2421" y="5994"/>
              <a:ext cx="7200" cy="5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Монополизм и общественное благосостояние</a:t>
              </a:r>
              <a:endParaRPr lang="ru-RU">
                <a:solidFill>
                  <a:srgbClr val="3366CC"/>
                </a:solidFill>
                <a:latin typeface="Arial" charset="0"/>
              </a:endParaRPr>
            </a:p>
          </p:txBody>
        </p:sp>
      </p:grpSp>
    </p:spTree>
  </p:cSld>
  <p:clrMapOvr>
    <a:masterClrMapping/>
  </p:clrMapOvr>
  <p:transition>
    <p:diamon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9683" name="Group 131"/>
          <p:cNvGraphicFramePr>
            <a:graphicFrameLocks noGrp="1"/>
          </p:cNvGraphicFramePr>
          <p:nvPr>
            <p:ph/>
          </p:nvPr>
        </p:nvGraphicFramePr>
        <p:xfrm>
          <a:off x="539750" y="1341438"/>
          <a:ext cx="8229600" cy="3095627"/>
        </p:xfrm>
        <a:graphic>
          <a:graphicData uri="http://schemas.openxmlformats.org/drawingml/2006/table">
            <a:tbl>
              <a:tblPr/>
              <a:tblGrid>
                <a:gridCol w="3648075"/>
                <a:gridCol w="2525713"/>
                <a:gridCol w="2055812"/>
              </a:tblGrid>
              <a:tr h="5365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Модели олигополии и другие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типы рыночных структур</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Рыночные цены</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Рыночные объемы продаж</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72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Модель картеля, модель Чемберлина, ситуация монополии</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P = (a+c)/2</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Q = (a—c)/(2b)</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Модель Курно (дуополия)</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P = (a+2c)/3</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Q = 2(a—c)/(3b)</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5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Модель Штакельберга</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дуополия</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P = (a+c)/4</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Q = 3(a—c)/(4b)</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Модель Бертрана </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(a—c)/b</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Модель Эджуорта </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Устойчивого равновесия не существует</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315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Совершенная конкуренция</a:t>
                      </a:r>
                      <a:endParaRPr kumimoji="0" lang="ru-RU"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(a—c)/b</a:t>
                      </a:r>
                      <a:endParaRPr kumimoji="0" lang="en-US" sz="14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9685" name="Text Box 133"/>
          <p:cNvSpPr txBox="1">
            <a:spLocks noChangeArrowheads="1"/>
          </p:cNvSpPr>
          <p:nvPr/>
        </p:nvSpPr>
        <p:spPr bwMode="auto">
          <a:xfrm>
            <a:off x="539750" y="260350"/>
            <a:ext cx="7127875" cy="641350"/>
          </a:xfrm>
          <a:prstGeom prst="rect">
            <a:avLst/>
          </a:prstGeom>
          <a:noFill/>
          <a:ln w="9525" algn="ctr">
            <a:noFill/>
            <a:miter lim="800000"/>
            <a:headEnd/>
            <a:tailEnd/>
          </a:ln>
          <a:effectLst/>
        </p:spPr>
        <p:txBody>
          <a:bodyPr>
            <a:spAutoFit/>
          </a:bodyPr>
          <a:lstStyle/>
          <a:p>
            <a:r>
              <a:rPr lang="ru-RU">
                <a:solidFill>
                  <a:srgbClr val="0033CC"/>
                </a:solidFill>
                <a:latin typeface="Arial" charset="0"/>
              </a:rPr>
              <a:t>Параметры цен и объемов производства в различных моделях олигополии </a:t>
            </a:r>
          </a:p>
        </p:txBody>
      </p:sp>
      <p:sp>
        <p:nvSpPr>
          <p:cNvPr id="279686" name="Text Box 134"/>
          <p:cNvSpPr txBox="1">
            <a:spLocks noChangeArrowheads="1"/>
          </p:cNvSpPr>
          <p:nvPr/>
        </p:nvSpPr>
        <p:spPr bwMode="auto">
          <a:xfrm>
            <a:off x="468313" y="4724400"/>
            <a:ext cx="8351837" cy="1314450"/>
          </a:xfrm>
          <a:prstGeom prst="rect">
            <a:avLst/>
          </a:prstGeom>
          <a:noFill/>
          <a:ln w="9525" algn="ctr">
            <a:noFill/>
            <a:miter lim="800000"/>
            <a:headEnd/>
            <a:tailEnd/>
          </a:ln>
          <a:effectLst/>
        </p:spPr>
        <p:txBody>
          <a:bodyPr>
            <a:spAutoFit/>
          </a:bodyPr>
          <a:lstStyle/>
          <a:p>
            <a:pPr algn="l"/>
            <a:r>
              <a:rPr lang="ru-RU" sz="1600"/>
              <a:t> Предполагается простейшая модель рыночного спроса: </a:t>
            </a:r>
            <a:r>
              <a:rPr lang="ru-RU" sz="1600" i="1">
                <a:solidFill>
                  <a:srgbClr val="0033CC"/>
                </a:solidFill>
              </a:rPr>
              <a:t>Р = </a:t>
            </a:r>
            <a:r>
              <a:rPr lang="en-US" sz="1600" i="1">
                <a:solidFill>
                  <a:srgbClr val="0033CC"/>
                </a:solidFill>
              </a:rPr>
              <a:t>a </a:t>
            </a:r>
            <a:r>
              <a:rPr lang="ru-RU" sz="1600" i="1">
                <a:solidFill>
                  <a:srgbClr val="0033CC"/>
                </a:solidFill>
              </a:rPr>
              <a:t>— </a:t>
            </a:r>
            <a:r>
              <a:rPr lang="en-US" sz="1600" i="1">
                <a:solidFill>
                  <a:srgbClr val="0033CC"/>
                </a:solidFill>
              </a:rPr>
              <a:t>bQ</a:t>
            </a:r>
            <a:r>
              <a:rPr lang="ru-RU" sz="1600"/>
              <a:t>, где </a:t>
            </a:r>
            <a:r>
              <a:rPr lang="ru-RU" sz="1600" i="1">
                <a:solidFill>
                  <a:srgbClr val="0033CC"/>
                </a:solidFill>
              </a:rPr>
              <a:t>Р</a:t>
            </a:r>
            <a:r>
              <a:rPr lang="ru-RU" sz="1600"/>
              <a:t> — цена товара на рынке, </a:t>
            </a:r>
            <a:r>
              <a:rPr lang="en-US" sz="1600" i="1">
                <a:solidFill>
                  <a:srgbClr val="0033CC"/>
                </a:solidFill>
              </a:rPr>
              <a:t>Q</a:t>
            </a:r>
            <a:r>
              <a:rPr lang="en-US" sz="1600"/>
              <a:t> </a:t>
            </a:r>
            <a:r>
              <a:rPr lang="ru-RU" sz="1600"/>
              <a:t>— объем производства товара всеми фирмами на рынке, параметр </a:t>
            </a:r>
            <a:r>
              <a:rPr lang="ru-RU" sz="1600" i="1">
                <a:solidFill>
                  <a:srgbClr val="0033CC"/>
                </a:solidFill>
              </a:rPr>
              <a:t>а</a:t>
            </a:r>
            <a:r>
              <a:rPr lang="ru-RU" sz="1600"/>
              <a:t> характеризует максимально возможную цену товара, при которой объем спроса будет стремиться к нулю, параметр </a:t>
            </a:r>
            <a:r>
              <a:rPr lang="en-US" sz="1600" i="1">
                <a:solidFill>
                  <a:srgbClr val="0033CC"/>
                </a:solidFill>
              </a:rPr>
              <a:t>b</a:t>
            </a:r>
            <a:r>
              <a:rPr lang="ru-RU" sz="1600"/>
              <a:t> характеризует наклон кривой спроса,  параметр </a:t>
            </a:r>
            <a:r>
              <a:rPr lang="ru-RU" sz="1600" i="1">
                <a:solidFill>
                  <a:srgbClr val="0033CC"/>
                </a:solidFill>
              </a:rPr>
              <a:t>с</a:t>
            </a:r>
            <a:r>
              <a:rPr lang="ru-RU" sz="1600"/>
              <a:t> –  величину издержек на производство единицы рассматриваемого товара.</a:t>
            </a:r>
          </a:p>
        </p:txBody>
      </p:sp>
    </p:spTree>
  </p:cSld>
  <p:clrMapOvr>
    <a:masterClrMapping/>
  </p:clrMapOvr>
  <p:transition>
    <p:diamon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Text Box 3"/>
          <p:cNvSpPr txBox="1">
            <a:spLocks noChangeArrowheads="1"/>
          </p:cNvSpPr>
          <p:nvPr/>
        </p:nvSpPr>
        <p:spPr bwMode="auto">
          <a:xfrm>
            <a:off x="395288" y="476250"/>
            <a:ext cx="7416800" cy="1465263"/>
          </a:xfrm>
          <a:prstGeom prst="rect">
            <a:avLst/>
          </a:prstGeom>
          <a:noFill/>
          <a:ln w="9525" algn="ctr">
            <a:noFill/>
            <a:miter lim="800000"/>
            <a:headEnd/>
            <a:tailEnd/>
          </a:ln>
          <a:effectLst/>
        </p:spPr>
        <p:txBody>
          <a:bodyPr>
            <a:spAutoFit/>
          </a:bodyPr>
          <a:lstStyle/>
          <a:p>
            <a:pPr algn="l"/>
            <a:r>
              <a:rPr lang="ru-RU"/>
              <a:t>Еще одной важной составляющей эффективности является наличие положительных внешних эффектов в отрасли, важнейшим из которых можно признать научно-технический прогресс. Если фирмы финансируют научные изыскания, тем самым содействуя развитию всего общества, это является признаком эффективности. </a:t>
            </a:r>
          </a:p>
        </p:txBody>
      </p:sp>
      <p:sp>
        <p:nvSpPr>
          <p:cNvPr id="278532" name="Text Box 4"/>
          <p:cNvSpPr txBox="1">
            <a:spLocks noChangeArrowheads="1"/>
          </p:cNvSpPr>
          <p:nvPr/>
        </p:nvSpPr>
        <p:spPr bwMode="auto">
          <a:xfrm>
            <a:off x="468313" y="2565400"/>
            <a:ext cx="3816350" cy="2047875"/>
          </a:xfrm>
          <a:prstGeom prst="rect">
            <a:avLst/>
          </a:prstGeom>
          <a:noFill/>
          <a:ln w="9525" algn="ctr">
            <a:noFill/>
            <a:miter lim="800000"/>
            <a:headEnd/>
            <a:tailEnd/>
          </a:ln>
          <a:effectLst/>
        </p:spPr>
        <p:txBody>
          <a:bodyPr>
            <a:spAutoFit/>
          </a:bodyPr>
          <a:lstStyle/>
          <a:p>
            <a:pPr algn="l"/>
            <a:r>
              <a:rPr lang="ru-RU" sz="1600">
                <a:solidFill>
                  <a:srgbClr val="0033CC"/>
                </a:solidFill>
              </a:rPr>
              <a:t>С одной стороны, олигополистические фирмы, как и монополисты, могут сдерживать научно-технический прогресс, так как с появлением инноваций приходится отказываться от устаревшего оборудования, и это затрудняет прибыльное использование всего вложенного капитала. </a:t>
            </a:r>
          </a:p>
        </p:txBody>
      </p:sp>
      <p:sp>
        <p:nvSpPr>
          <p:cNvPr id="278533" name="Text Box 5"/>
          <p:cNvSpPr txBox="1">
            <a:spLocks noChangeArrowheads="1"/>
          </p:cNvSpPr>
          <p:nvPr/>
        </p:nvSpPr>
        <p:spPr bwMode="auto">
          <a:xfrm>
            <a:off x="4716463" y="2565400"/>
            <a:ext cx="3959225" cy="2536825"/>
          </a:xfrm>
          <a:prstGeom prst="rect">
            <a:avLst/>
          </a:prstGeom>
          <a:noFill/>
          <a:ln w="9525" algn="ctr">
            <a:noFill/>
            <a:miter lim="800000"/>
            <a:headEnd/>
            <a:tailEnd/>
          </a:ln>
          <a:effectLst/>
        </p:spPr>
        <p:txBody>
          <a:bodyPr>
            <a:spAutoFit/>
          </a:bodyPr>
          <a:lstStyle/>
          <a:p>
            <a:pPr algn="l"/>
            <a:r>
              <a:rPr lang="ru-RU" sz="1600">
                <a:solidFill>
                  <a:srgbClr val="CC3300"/>
                </a:solidFill>
              </a:rPr>
              <a:t>С другой стороны, олигополии имеют значительную экономическую прибыль, им по силам финансировать научные исследования, тем самым способствуя научно-техническому прогрессу. Стимулом к поддержке исследований является возможность получать патенты и лицензии, позволяющие олигополистам укреплять барьеры для вступления в отрасль новых фирм.</a:t>
            </a:r>
          </a:p>
        </p:txBody>
      </p:sp>
      <p:sp>
        <p:nvSpPr>
          <p:cNvPr id="278534" name="Line 6"/>
          <p:cNvSpPr>
            <a:spLocks noChangeShapeType="1"/>
          </p:cNvSpPr>
          <p:nvPr/>
        </p:nvSpPr>
        <p:spPr bwMode="auto">
          <a:xfrm flipH="1">
            <a:off x="2555875" y="1989138"/>
            <a:ext cx="360363" cy="431800"/>
          </a:xfrm>
          <a:prstGeom prst="line">
            <a:avLst/>
          </a:prstGeom>
          <a:noFill/>
          <a:ln w="9525">
            <a:solidFill>
              <a:schemeClr val="tx1"/>
            </a:solidFill>
            <a:round/>
            <a:headEnd/>
            <a:tailEnd type="triangle" w="med" len="med"/>
          </a:ln>
          <a:effectLst/>
        </p:spPr>
        <p:txBody>
          <a:bodyPr>
            <a:spAutoFit/>
          </a:bodyPr>
          <a:lstStyle/>
          <a:p>
            <a:endParaRPr lang="ru-RU"/>
          </a:p>
        </p:txBody>
      </p:sp>
      <p:sp>
        <p:nvSpPr>
          <p:cNvPr id="278535" name="Line 7"/>
          <p:cNvSpPr>
            <a:spLocks noChangeShapeType="1"/>
          </p:cNvSpPr>
          <p:nvPr/>
        </p:nvSpPr>
        <p:spPr bwMode="auto">
          <a:xfrm>
            <a:off x="5580063" y="1989138"/>
            <a:ext cx="431800" cy="431800"/>
          </a:xfrm>
          <a:prstGeom prst="line">
            <a:avLst/>
          </a:prstGeom>
          <a:noFill/>
          <a:ln w="9525">
            <a:solidFill>
              <a:schemeClr val="tx1"/>
            </a:solidFill>
            <a:round/>
            <a:headEnd/>
            <a:tailEnd type="triangle" w="med" len="med"/>
          </a:ln>
          <a:effectLst/>
        </p:spPr>
        <p:txBody>
          <a:bodyPr>
            <a:spAutoFit/>
          </a:bodyPr>
          <a:lstStyle/>
          <a:p>
            <a:endParaRPr lang="ru-RU"/>
          </a:p>
        </p:txBody>
      </p:sp>
    </p:spTree>
  </p:cSld>
  <p:clrMapOvr>
    <a:masterClrMapping/>
  </p:clrMapOvr>
  <p:transition>
    <p:diamon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ext Box 2"/>
          <p:cNvSpPr txBox="1">
            <a:spLocks noChangeArrowheads="1"/>
          </p:cNvSpPr>
          <p:nvPr/>
        </p:nvSpPr>
        <p:spPr bwMode="auto">
          <a:xfrm>
            <a:off x="468313" y="476250"/>
            <a:ext cx="7632700" cy="641350"/>
          </a:xfrm>
          <a:prstGeom prst="rect">
            <a:avLst/>
          </a:prstGeom>
          <a:solidFill>
            <a:schemeClr val="bg1"/>
          </a:solidFill>
          <a:ln w="9525">
            <a:noFill/>
            <a:miter lim="800000"/>
            <a:headEnd/>
            <a:tailEnd/>
          </a:ln>
          <a:effectLst/>
        </p:spPr>
        <p:txBody>
          <a:bodyPr>
            <a:spAutoFit/>
          </a:bodyPr>
          <a:lstStyle/>
          <a:p>
            <a:pPr>
              <a:spcBef>
                <a:spcPct val="0"/>
              </a:spcBef>
            </a:pPr>
            <a:r>
              <a:rPr lang="ru-RU" dirty="0" smtClean="0">
                <a:solidFill>
                  <a:srgbClr val="CC3300"/>
                </a:solidFill>
                <a:latin typeface="Arial" charset="0"/>
              </a:rPr>
              <a:t>Рыночная </a:t>
            </a:r>
            <a:r>
              <a:rPr lang="ru-RU" dirty="0">
                <a:solidFill>
                  <a:srgbClr val="CC3300"/>
                </a:solidFill>
                <a:latin typeface="Arial" charset="0"/>
              </a:rPr>
              <a:t>власть, ее источники и показатели. Проблема монополизма</a:t>
            </a:r>
          </a:p>
        </p:txBody>
      </p:sp>
      <p:sp>
        <p:nvSpPr>
          <p:cNvPr id="277507" name="Text Box 3"/>
          <p:cNvSpPr txBox="1">
            <a:spLocks noChangeArrowheads="1"/>
          </p:cNvSpPr>
          <p:nvPr/>
        </p:nvSpPr>
        <p:spPr bwMode="auto">
          <a:xfrm>
            <a:off x="468313" y="1196975"/>
            <a:ext cx="7416800" cy="915988"/>
          </a:xfrm>
          <a:prstGeom prst="rect">
            <a:avLst/>
          </a:prstGeom>
          <a:noFill/>
          <a:ln w="9525" algn="ctr">
            <a:noFill/>
            <a:miter lim="800000"/>
            <a:headEnd/>
            <a:tailEnd/>
          </a:ln>
          <a:effectLst/>
        </p:spPr>
        <p:txBody>
          <a:bodyPr>
            <a:spAutoFit/>
          </a:bodyPr>
          <a:lstStyle/>
          <a:p>
            <a:r>
              <a:rPr lang="ru-RU">
                <a:solidFill>
                  <a:srgbClr val="0033CC"/>
                </a:solidFill>
              </a:rPr>
              <a:t>Рыночная власть</a:t>
            </a:r>
            <a:r>
              <a:rPr lang="ru-RU"/>
              <a:t> означает способность экономического субъекта воздействовать на параметры рыночного равновесия (цены и объемы продаж) в собственных интересах. </a:t>
            </a:r>
          </a:p>
        </p:txBody>
      </p:sp>
      <p:sp>
        <p:nvSpPr>
          <p:cNvPr id="277508" name="Text Box 4"/>
          <p:cNvSpPr txBox="1">
            <a:spLocks noChangeArrowheads="1"/>
          </p:cNvSpPr>
          <p:nvPr/>
        </p:nvSpPr>
        <p:spPr bwMode="auto">
          <a:xfrm>
            <a:off x="250825" y="3430588"/>
            <a:ext cx="1368425" cy="2219325"/>
          </a:xfrm>
          <a:prstGeom prst="rect">
            <a:avLst/>
          </a:prstGeom>
          <a:noFill/>
          <a:ln w="9525" algn="ctr">
            <a:noFill/>
            <a:miter lim="800000"/>
            <a:headEnd/>
            <a:tailEnd/>
          </a:ln>
          <a:effectLst/>
        </p:spPr>
        <p:txBody>
          <a:bodyPr>
            <a:spAutoFit/>
          </a:bodyPr>
          <a:lstStyle/>
          <a:p>
            <a:r>
              <a:rPr lang="ru-RU" sz="1400">
                <a:solidFill>
                  <a:srgbClr val="0033CC"/>
                </a:solidFill>
              </a:rPr>
              <a:t>в некоторых отраслях конкуренция неосуществима в принципе, благодаря чему возникает естественная монополия </a:t>
            </a:r>
          </a:p>
        </p:txBody>
      </p:sp>
      <p:sp>
        <p:nvSpPr>
          <p:cNvPr id="277509" name="Text Box 5"/>
          <p:cNvSpPr txBox="1">
            <a:spLocks noChangeArrowheads="1"/>
          </p:cNvSpPr>
          <p:nvPr/>
        </p:nvSpPr>
        <p:spPr bwMode="auto">
          <a:xfrm>
            <a:off x="1619250" y="3430588"/>
            <a:ext cx="2089150" cy="2644775"/>
          </a:xfrm>
          <a:prstGeom prst="rect">
            <a:avLst/>
          </a:prstGeom>
          <a:noFill/>
          <a:ln w="9525" algn="ctr">
            <a:noFill/>
            <a:miter lim="800000"/>
            <a:headEnd/>
            <a:tailEnd/>
          </a:ln>
          <a:effectLst/>
        </p:spPr>
        <p:txBody>
          <a:bodyPr>
            <a:spAutoFit/>
          </a:bodyPr>
          <a:lstStyle/>
          <a:p>
            <a:r>
              <a:rPr lang="ru-RU" sz="1400">
                <a:solidFill>
                  <a:srgbClr val="008000"/>
                </a:solidFill>
              </a:rPr>
              <a:t>в ряде отраслей наблюдается продолжительный положительный эффект масштаба производства, в результате которого минимальные средние издержки достигаются при очень значительных объемах выпуска</a:t>
            </a:r>
          </a:p>
        </p:txBody>
      </p:sp>
      <p:sp>
        <p:nvSpPr>
          <p:cNvPr id="277510" name="Text Box 6"/>
          <p:cNvSpPr txBox="1">
            <a:spLocks noChangeArrowheads="1"/>
          </p:cNvSpPr>
          <p:nvPr/>
        </p:nvSpPr>
        <p:spPr bwMode="auto">
          <a:xfrm>
            <a:off x="3708400" y="3430588"/>
            <a:ext cx="1944688" cy="2006600"/>
          </a:xfrm>
          <a:prstGeom prst="rect">
            <a:avLst/>
          </a:prstGeom>
          <a:noFill/>
          <a:ln w="9525" algn="ctr">
            <a:noFill/>
            <a:miter lim="800000"/>
            <a:headEnd/>
            <a:tailEnd/>
          </a:ln>
          <a:effectLst/>
        </p:spPr>
        <p:txBody>
          <a:bodyPr>
            <a:spAutoFit/>
          </a:bodyPr>
          <a:lstStyle/>
          <a:p>
            <a:r>
              <a:rPr lang="ru-RU" sz="1400">
                <a:solidFill>
                  <a:srgbClr val="FF0066"/>
                </a:solidFill>
              </a:rPr>
              <a:t>фирмы могут обладать монопольным правом на источники специфического сырья или на ресурсы, предложение которых ограничено </a:t>
            </a:r>
          </a:p>
        </p:txBody>
      </p:sp>
      <p:sp>
        <p:nvSpPr>
          <p:cNvPr id="277511" name="Text Box 7"/>
          <p:cNvSpPr txBox="1">
            <a:spLocks noChangeArrowheads="1"/>
          </p:cNvSpPr>
          <p:nvPr/>
        </p:nvSpPr>
        <p:spPr bwMode="auto">
          <a:xfrm>
            <a:off x="5580063" y="3430588"/>
            <a:ext cx="1511300" cy="1368425"/>
          </a:xfrm>
          <a:prstGeom prst="rect">
            <a:avLst/>
          </a:prstGeom>
          <a:noFill/>
          <a:ln w="9525" algn="ctr">
            <a:noFill/>
            <a:miter lim="800000"/>
            <a:headEnd/>
            <a:tailEnd/>
          </a:ln>
          <a:effectLst/>
        </p:spPr>
        <p:txBody>
          <a:bodyPr>
            <a:spAutoFit/>
          </a:bodyPr>
          <a:lstStyle/>
          <a:p>
            <a:r>
              <a:rPr lang="ru-RU" sz="1400"/>
              <a:t>существуют юридические ограничения (например, патенты, лицензии) </a:t>
            </a:r>
          </a:p>
        </p:txBody>
      </p:sp>
      <p:sp>
        <p:nvSpPr>
          <p:cNvPr id="277512" name="Text Box 8"/>
          <p:cNvSpPr txBox="1">
            <a:spLocks noChangeArrowheads="1"/>
          </p:cNvSpPr>
          <p:nvPr/>
        </p:nvSpPr>
        <p:spPr bwMode="auto">
          <a:xfrm>
            <a:off x="7019925" y="3502025"/>
            <a:ext cx="1908175" cy="2432050"/>
          </a:xfrm>
          <a:prstGeom prst="rect">
            <a:avLst/>
          </a:prstGeom>
          <a:noFill/>
          <a:ln w="9525" algn="ctr">
            <a:noFill/>
            <a:miter lim="800000"/>
            <a:headEnd/>
            <a:tailEnd/>
          </a:ln>
          <a:effectLst/>
        </p:spPr>
        <p:txBody>
          <a:bodyPr>
            <a:spAutoFit/>
          </a:bodyPr>
          <a:lstStyle/>
          <a:p>
            <a:r>
              <a:rPr lang="ru-RU" sz="1400">
                <a:solidFill>
                  <a:srgbClr val="3366CC"/>
                </a:solidFill>
              </a:rPr>
              <a:t>фирмы могут захватить значительную долю рынка, используя методы «нечестной» конкуренции (например, демпинговые цены, подкуп государственных чиновников и т.д.) </a:t>
            </a:r>
          </a:p>
        </p:txBody>
      </p:sp>
      <p:sp>
        <p:nvSpPr>
          <p:cNvPr id="277513" name="Line 9"/>
          <p:cNvSpPr>
            <a:spLocks noChangeShapeType="1"/>
          </p:cNvSpPr>
          <p:nvPr/>
        </p:nvSpPr>
        <p:spPr bwMode="auto">
          <a:xfrm flipH="1">
            <a:off x="1187450" y="3068638"/>
            <a:ext cx="647700" cy="361950"/>
          </a:xfrm>
          <a:prstGeom prst="line">
            <a:avLst/>
          </a:prstGeom>
          <a:noFill/>
          <a:ln w="9525">
            <a:solidFill>
              <a:schemeClr val="tx1"/>
            </a:solidFill>
            <a:round/>
            <a:headEnd/>
            <a:tailEnd type="triangle" w="med" len="med"/>
          </a:ln>
          <a:effectLst/>
        </p:spPr>
        <p:txBody>
          <a:bodyPr>
            <a:spAutoFit/>
          </a:bodyPr>
          <a:lstStyle/>
          <a:p>
            <a:endParaRPr lang="ru-RU"/>
          </a:p>
        </p:txBody>
      </p:sp>
      <p:sp>
        <p:nvSpPr>
          <p:cNvPr id="277514" name="Line 10"/>
          <p:cNvSpPr>
            <a:spLocks noChangeShapeType="1"/>
          </p:cNvSpPr>
          <p:nvPr/>
        </p:nvSpPr>
        <p:spPr bwMode="auto">
          <a:xfrm>
            <a:off x="2987675" y="3068638"/>
            <a:ext cx="0" cy="433387"/>
          </a:xfrm>
          <a:prstGeom prst="line">
            <a:avLst/>
          </a:prstGeom>
          <a:noFill/>
          <a:ln w="9525">
            <a:solidFill>
              <a:schemeClr val="tx1"/>
            </a:solidFill>
            <a:round/>
            <a:headEnd/>
            <a:tailEnd type="triangle" w="med" len="med"/>
          </a:ln>
          <a:effectLst/>
        </p:spPr>
        <p:txBody>
          <a:bodyPr>
            <a:spAutoFit/>
          </a:bodyPr>
          <a:lstStyle/>
          <a:p>
            <a:endParaRPr lang="ru-RU"/>
          </a:p>
        </p:txBody>
      </p:sp>
      <p:sp>
        <p:nvSpPr>
          <p:cNvPr id="277515" name="Line 11"/>
          <p:cNvSpPr>
            <a:spLocks noChangeShapeType="1"/>
          </p:cNvSpPr>
          <p:nvPr/>
        </p:nvSpPr>
        <p:spPr bwMode="auto">
          <a:xfrm>
            <a:off x="4932363" y="3068638"/>
            <a:ext cx="0" cy="433387"/>
          </a:xfrm>
          <a:prstGeom prst="line">
            <a:avLst/>
          </a:prstGeom>
          <a:noFill/>
          <a:ln w="9525">
            <a:solidFill>
              <a:schemeClr val="tx1"/>
            </a:solidFill>
            <a:round/>
            <a:headEnd/>
            <a:tailEnd type="triangle" w="med" len="med"/>
          </a:ln>
          <a:effectLst/>
        </p:spPr>
        <p:txBody>
          <a:bodyPr>
            <a:spAutoFit/>
          </a:bodyPr>
          <a:lstStyle/>
          <a:p>
            <a:endParaRPr lang="ru-RU"/>
          </a:p>
        </p:txBody>
      </p:sp>
      <p:sp>
        <p:nvSpPr>
          <p:cNvPr id="277516" name="Line 12"/>
          <p:cNvSpPr>
            <a:spLocks noChangeShapeType="1"/>
          </p:cNvSpPr>
          <p:nvPr/>
        </p:nvSpPr>
        <p:spPr bwMode="auto">
          <a:xfrm>
            <a:off x="6227763" y="3068638"/>
            <a:ext cx="215900" cy="361950"/>
          </a:xfrm>
          <a:prstGeom prst="line">
            <a:avLst/>
          </a:prstGeom>
          <a:noFill/>
          <a:ln w="9525">
            <a:solidFill>
              <a:schemeClr val="tx1"/>
            </a:solidFill>
            <a:round/>
            <a:headEnd/>
            <a:tailEnd type="triangle" w="med" len="med"/>
          </a:ln>
          <a:effectLst/>
        </p:spPr>
        <p:txBody>
          <a:bodyPr>
            <a:spAutoFit/>
          </a:bodyPr>
          <a:lstStyle/>
          <a:p>
            <a:endParaRPr lang="ru-RU"/>
          </a:p>
        </p:txBody>
      </p:sp>
      <p:sp>
        <p:nvSpPr>
          <p:cNvPr id="277517" name="Line 13"/>
          <p:cNvSpPr>
            <a:spLocks noChangeShapeType="1"/>
          </p:cNvSpPr>
          <p:nvPr/>
        </p:nvSpPr>
        <p:spPr bwMode="auto">
          <a:xfrm>
            <a:off x="7451725" y="3141663"/>
            <a:ext cx="360363" cy="288925"/>
          </a:xfrm>
          <a:prstGeom prst="line">
            <a:avLst/>
          </a:prstGeom>
          <a:noFill/>
          <a:ln w="9525">
            <a:solidFill>
              <a:schemeClr val="tx1"/>
            </a:solidFill>
            <a:round/>
            <a:headEnd/>
            <a:tailEnd type="triangle" w="med" len="med"/>
          </a:ln>
          <a:effectLst/>
        </p:spPr>
        <p:txBody>
          <a:bodyPr>
            <a:spAutoFit/>
          </a:bodyPr>
          <a:lstStyle/>
          <a:p>
            <a:endParaRPr lang="ru-RU"/>
          </a:p>
        </p:txBody>
      </p:sp>
      <p:sp>
        <p:nvSpPr>
          <p:cNvPr id="277518" name="Text Box 14"/>
          <p:cNvSpPr txBox="1">
            <a:spLocks noChangeArrowheads="1"/>
          </p:cNvSpPr>
          <p:nvPr/>
        </p:nvSpPr>
        <p:spPr bwMode="auto">
          <a:xfrm>
            <a:off x="900113" y="2565400"/>
            <a:ext cx="7343775" cy="366713"/>
          </a:xfrm>
          <a:prstGeom prst="rect">
            <a:avLst/>
          </a:prstGeom>
          <a:noFill/>
          <a:ln w="9525" algn="ctr">
            <a:noFill/>
            <a:miter lim="800000"/>
            <a:headEnd/>
            <a:tailEnd/>
          </a:ln>
          <a:effectLst/>
        </p:spPr>
        <p:txBody>
          <a:bodyPr>
            <a:spAutoFit/>
          </a:bodyPr>
          <a:lstStyle/>
          <a:p>
            <a:r>
              <a:rPr lang="ru-RU"/>
              <a:t>Источники рыночной (монопольной) власти</a:t>
            </a: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9618" name="Group 2"/>
          <p:cNvGrpSpPr>
            <a:grpSpLocks/>
          </p:cNvGrpSpPr>
          <p:nvPr/>
        </p:nvGrpSpPr>
        <p:grpSpPr bwMode="auto">
          <a:xfrm>
            <a:off x="827088" y="620713"/>
            <a:ext cx="7058025" cy="5329237"/>
            <a:chOff x="2058" y="4374"/>
            <a:chExt cx="8463" cy="6480"/>
          </a:xfrm>
        </p:grpSpPr>
        <p:grpSp>
          <p:nvGrpSpPr>
            <p:cNvPr id="239619" name="Group 3"/>
            <p:cNvGrpSpPr>
              <a:grpSpLocks/>
            </p:cNvGrpSpPr>
            <p:nvPr/>
          </p:nvGrpSpPr>
          <p:grpSpPr bwMode="auto">
            <a:xfrm>
              <a:off x="2058" y="4374"/>
              <a:ext cx="8460" cy="5580"/>
              <a:chOff x="1134" y="1854"/>
              <a:chExt cx="6120" cy="3960"/>
            </a:xfrm>
          </p:grpSpPr>
          <p:sp>
            <p:nvSpPr>
              <p:cNvPr id="239620" name="Text Box 4"/>
              <p:cNvSpPr txBox="1">
                <a:spLocks noChangeArrowheads="1"/>
              </p:cNvSpPr>
              <p:nvPr/>
            </p:nvSpPr>
            <p:spPr bwMode="auto">
              <a:xfrm>
                <a:off x="2394" y="1854"/>
                <a:ext cx="3600" cy="540"/>
              </a:xfrm>
              <a:prstGeom prst="rect">
                <a:avLst/>
              </a:prstGeom>
              <a:solidFill>
                <a:srgbClr val="FFFFFF"/>
              </a:solidFill>
              <a:ln w="9525">
                <a:solidFill>
                  <a:srgbClr val="000000"/>
                </a:solidFill>
                <a:miter lim="800000"/>
                <a:headEnd/>
                <a:tailEnd/>
              </a:ln>
            </p:spPr>
            <p:txBody>
              <a:bodyPr lIns="18000" tIns="10800" rIns="18000" bIns="10800"/>
              <a:lstStyle/>
              <a:p>
                <a:r>
                  <a:rPr lang="ru-RU" sz="1400"/>
                  <a:t>Варианты взаимодействия фирм </a:t>
                </a:r>
              </a:p>
              <a:p>
                <a:r>
                  <a:rPr lang="ru-RU" sz="1400"/>
                  <a:t>в условиях олигополии</a:t>
                </a:r>
                <a:endParaRPr lang="ru-RU"/>
              </a:p>
            </p:txBody>
          </p:sp>
          <p:sp>
            <p:nvSpPr>
              <p:cNvPr id="239621" name="Text Box 5"/>
              <p:cNvSpPr txBox="1">
                <a:spLocks noChangeArrowheads="1"/>
              </p:cNvSpPr>
              <p:nvPr/>
            </p:nvSpPr>
            <p:spPr bwMode="auto">
              <a:xfrm>
                <a:off x="1134" y="2574"/>
                <a:ext cx="2700" cy="72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8000"/>
                    </a:solidFill>
                  </a:rPr>
                  <a:t>Кооперативная стратегия</a:t>
                </a:r>
              </a:p>
              <a:p>
                <a:r>
                  <a:rPr lang="ru-RU" sz="1400">
                    <a:solidFill>
                      <a:srgbClr val="008000"/>
                    </a:solidFill>
                  </a:rPr>
                  <a:t>(сговор фирм о разделе рынка, картель)</a:t>
                </a:r>
                <a:endParaRPr lang="ru-RU">
                  <a:solidFill>
                    <a:srgbClr val="008000"/>
                  </a:solidFill>
                </a:endParaRPr>
              </a:p>
            </p:txBody>
          </p:sp>
          <p:sp>
            <p:nvSpPr>
              <p:cNvPr id="239622" name="Text Box 6"/>
              <p:cNvSpPr txBox="1">
                <a:spLocks noChangeArrowheads="1"/>
              </p:cNvSpPr>
              <p:nvPr/>
            </p:nvSpPr>
            <p:spPr bwMode="auto">
              <a:xfrm>
                <a:off x="4554" y="2574"/>
                <a:ext cx="2700" cy="72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CC0000"/>
                    </a:solidFill>
                  </a:rPr>
                  <a:t>Некооперативная стратегия</a:t>
                </a:r>
                <a:endParaRPr lang="ru-RU">
                  <a:solidFill>
                    <a:srgbClr val="CC0000"/>
                  </a:solidFill>
                </a:endParaRPr>
              </a:p>
            </p:txBody>
          </p:sp>
          <p:sp>
            <p:nvSpPr>
              <p:cNvPr id="239623" name="Line 7"/>
              <p:cNvSpPr>
                <a:spLocks noChangeShapeType="1"/>
              </p:cNvSpPr>
              <p:nvPr/>
            </p:nvSpPr>
            <p:spPr bwMode="auto">
              <a:xfrm flipH="1">
                <a:off x="2754" y="2394"/>
                <a:ext cx="360" cy="18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24" name="Line 8"/>
              <p:cNvSpPr>
                <a:spLocks noChangeShapeType="1"/>
              </p:cNvSpPr>
              <p:nvPr/>
            </p:nvSpPr>
            <p:spPr bwMode="auto">
              <a:xfrm>
                <a:off x="5274" y="2394"/>
                <a:ext cx="360" cy="18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25" name="Line 9"/>
              <p:cNvSpPr>
                <a:spLocks noChangeShapeType="1"/>
              </p:cNvSpPr>
              <p:nvPr/>
            </p:nvSpPr>
            <p:spPr bwMode="auto">
              <a:xfrm flipH="1">
                <a:off x="2034" y="3294"/>
                <a:ext cx="2880" cy="5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26" name="Text Box 10"/>
              <p:cNvSpPr txBox="1">
                <a:spLocks noChangeArrowheads="1"/>
              </p:cNvSpPr>
              <p:nvPr/>
            </p:nvSpPr>
            <p:spPr bwMode="auto">
              <a:xfrm>
                <a:off x="1134" y="3834"/>
                <a:ext cx="270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33CC"/>
                    </a:solidFill>
                  </a:rPr>
                  <a:t>Последовательная игра</a:t>
                </a:r>
                <a:endParaRPr lang="ru-RU">
                  <a:solidFill>
                    <a:srgbClr val="0033CC"/>
                  </a:solidFill>
                </a:endParaRPr>
              </a:p>
            </p:txBody>
          </p:sp>
          <p:sp>
            <p:nvSpPr>
              <p:cNvPr id="239627" name="Text Box 11"/>
              <p:cNvSpPr txBox="1">
                <a:spLocks noChangeArrowheads="1"/>
              </p:cNvSpPr>
              <p:nvPr/>
            </p:nvSpPr>
            <p:spPr bwMode="auto">
              <a:xfrm>
                <a:off x="4554" y="3834"/>
                <a:ext cx="2700" cy="54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0066"/>
                    </a:solidFill>
                  </a:rPr>
                  <a:t>Одновременная игра</a:t>
                </a:r>
                <a:endParaRPr lang="ru-RU">
                  <a:solidFill>
                    <a:srgbClr val="000066"/>
                  </a:solidFill>
                </a:endParaRPr>
              </a:p>
            </p:txBody>
          </p:sp>
          <p:sp>
            <p:nvSpPr>
              <p:cNvPr id="239628" name="Text Box 12"/>
              <p:cNvSpPr txBox="1">
                <a:spLocks noChangeArrowheads="1"/>
              </p:cNvSpPr>
              <p:nvPr/>
            </p:nvSpPr>
            <p:spPr bwMode="auto">
              <a:xfrm>
                <a:off x="1134" y="4734"/>
                <a:ext cx="1260" cy="108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t>Лидерство </a:t>
                </a:r>
              </a:p>
              <a:p>
                <a:r>
                  <a:rPr lang="ru-RU" sz="1400"/>
                  <a:t>по объему продаж</a:t>
                </a:r>
                <a:endParaRPr lang="ru-RU"/>
              </a:p>
            </p:txBody>
          </p:sp>
          <p:sp>
            <p:nvSpPr>
              <p:cNvPr id="239629" name="Text Box 13"/>
              <p:cNvSpPr txBox="1">
                <a:spLocks noChangeArrowheads="1"/>
              </p:cNvSpPr>
              <p:nvPr/>
            </p:nvSpPr>
            <p:spPr bwMode="auto">
              <a:xfrm>
                <a:off x="2754" y="4734"/>
                <a:ext cx="1260" cy="108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rgbClr val="008000"/>
                    </a:solidFill>
                  </a:rPr>
                  <a:t>Лидерство </a:t>
                </a:r>
              </a:p>
              <a:p>
                <a:r>
                  <a:rPr lang="ru-RU" sz="1400">
                    <a:solidFill>
                      <a:srgbClr val="008000"/>
                    </a:solidFill>
                  </a:rPr>
                  <a:t>по цене</a:t>
                </a:r>
                <a:endParaRPr lang="ru-RU">
                  <a:solidFill>
                    <a:srgbClr val="008000"/>
                  </a:solidFill>
                </a:endParaRPr>
              </a:p>
            </p:txBody>
          </p:sp>
          <p:sp>
            <p:nvSpPr>
              <p:cNvPr id="239630" name="Text Box 14"/>
              <p:cNvSpPr txBox="1">
                <a:spLocks noChangeArrowheads="1"/>
              </p:cNvSpPr>
              <p:nvPr/>
            </p:nvSpPr>
            <p:spPr bwMode="auto">
              <a:xfrm>
                <a:off x="4374" y="4734"/>
                <a:ext cx="1260" cy="108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t>Одновременное установление объемов продаж</a:t>
                </a:r>
                <a:endParaRPr lang="ru-RU"/>
              </a:p>
            </p:txBody>
          </p:sp>
          <p:sp>
            <p:nvSpPr>
              <p:cNvPr id="239631" name="Text Box 15"/>
              <p:cNvSpPr txBox="1">
                <a:spLocks noChangeArrowheads="1"/>
              </p:cNvSpPr>
              <p:nvPr/>
            </p:nvSpPr>
            <p:spPr bwMode="auto">
              <a:xfrm>
                <a:off x="5994" y="4734"/>
                <a:ext cx="1260" cy="1080"/>
              </a:xfrm>
              <a:prstGeom prst="rect">
                <a:avLst/>
              </a:prstGeom>
              <a:solidFill>
                <a:srgbClr val="FFFFFF"/>
              </a:solidFill>
              <a:ln w="9525" algn="ctr">
                <a:solidFill>
                  <a:srgbClr val="000000"/>
                </a:solidFill>
                <a:miter lim="800000"/>
                <a:headEnd/>
                <a:tailEnd/>
              </a:ln>
              <a:effectLst/>
            </p:spPr>
            <p:txBody>
              <a:bodyPr lIns="18000" tIns="10800" rIns="18000" bIns="10800"/>
              <a:lstStyle/>
              <a:p>
                <a:r>
                  <a:rPr lang="ru-RU" sz="1400">
                    <a:solidFill>
                      <a:schemeClr val="hlink"/>
                    </a:solidFill>
                  </a:rPr>
                  <a:t>Одновременное установление цен</a:t>
                </a:r>
                <a:endParaRPr lang="ru-RU">
                  <a:solidFill>
                    <a:schemeClr val="hlink"/>
                  </a:solidFill>
                </a:endParaRPr>
              </a:p>
            </p:txBody>
          </p:sp>
          <p:sp>
            <p:nvSpPr>
              <p:cNvPr id="239632" name="Line 16"/>
              <p:cNvSpPr>
                <a:spLocks noChangeShapeType="1"/>
              </p:cNvSpPr>
              <p:nvPr/>
            </p:nvSpPr>
            <p:spPr bwMode="auto">
              <a:xfrm>
                <a:off x="5814" y="3294"/>
                <a:ext cx="0" cy="54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33" name="Line 17"/>
              <p:cNvSpPr>
                <a:spLocks noChangeShapeType="1"/>
              </p:cNvSpPr>
              <p:nvPr/>
            </p:nvSpPr>
            <p:spPr bwMode="auto">
              <a:xfrm flipH="1">
                <a:off x="1674" y="4374"/>
                <a:ext cx="36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34" name="Line 18"/>
              <p:cNvSpPr>
                <a:spLocks noChangeShapeType="1"/>
              </p:cNvSpPr>
              <p:nvPr/>
            </p:nvSpPr>
            <p:spPr bwMode="auto">
              <a:xfrm>
                <a:off x="3114" y="4374"/>
                <a:ext cx="18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35" name="Line 19"/>
              <p:cNvSpPr>
                <a:spLocks noChangeShapeType="1"/>
              </p:cNvSpPr>
              <p:nvPr/>
            </p:nvSpPr>
            <p:spPr bwMode="auto">
              <a:xfrm flipH="1">
                <a:off x="4914" y="4374"/>
                <a:ext cx="36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sp>
            <p:nvSpPr>
              <p:cNvPr id="239636" name="Line 20"/>
              <p:cNvSpPr>
                <a:spLocks noChangeShapeType="1"/>
              </p:cNvSpPr>
              <p:nvPr/>
            </p:nvSpPr>
            <p:spPr bwMode="auto">
              <a:xfrm>
                <a:off x="6354" y="4374"/>
                <a:ext cx="360" cy="360"/>
              </a:xfrm>
              <a:prstGeom prst="line">
                <a:avLst/>
              </a:prstGeom>
              <a:noFill/>
              <a:ln w="9525">
                <a:solidFill>
                  <a:srgbClr val="000000"/>
                </a:solidFill>
                <a:round/>
                <a:headEnd/>
                <a:tailEnd type="triangle" w="med" len="med"/>
              </a:ln>
              <a:effectLst/>
            </p:spPr>
            <p:txBody>
              <a:bodyPr lIns="18000" tIns="10800" rIns="18000" bIns="10800"/>
              <a:lstStyle/>
              <a:p>
                <a:endParaRPr lang="ru-RU"/>
              </a:p>
            </p:txBody>
          </p:sp>
        </p:grpSp>
        <p:sp>
          <p:nvSpPr>
            <p:cNvPr id="239637" name="Text Box 21"/>
            <p:cNvSpPr txBox="1">
              <a:spLocks noChangeArrowheads="1"/>
            </p:cNvSpPr>
            <p:nvPr/>
          </p:nvSpPr>
          <p:spPr bwMode="auto">
            <a:xfrm>
              <a:off x="2061" y="10314"/>
              <a:ext cx="8460" cy="540"/>
            </a:xfrm>
            <a:prstGeom prst="rect">
              <a:avLst/>
            </a:prstGeom>
            <a:noFill/>
            <a:ln w="9525" algn="ctr">
              <a:noFill/>
              <a:miter lim="800000"/>
              <a:headEnd/>
              <a:tailEnd/>
            </a:ln>
            <a:effectLst/>
          </p:spPr>
          <p:txBody>
            <a:bodyPr lIns="18000" tIns="10800" rIns="18000" bIns="10800"/>
            <a:lstStyle/>
            <a:p>
              <a:r>
                <a:rPr lang="ru-RU" sz="1400"/>
                <a:t> </a:t>
              </a:r>
              <a:r>
                <a:rPr lang="ru-RU" sz="1400">
                  <a:solidFill>
                    <a:srgbClr val="3366CC"/>
                  </a:solidFill>
                  <a:latin typeface="Arial" charset="0"/>
                </a:rPr>
                <a:t>Стратегии взаимодействия фирм-олигополистов</a:t>
              </a:r>
              <a:endParaRPr lang="ru-RU">
                <a:solidFill>
                  <a:srgbClr val="3366CC"/>
                </a:solidFill>
                <a:latin typeface="Arial" charset="0"/>
              </a:endParaRPr>
            </a:p>
          </p:txBody>
        </p:sp>
      </p:grpSp>
    </p:spTree>
  </p:cSld>
  <p:clrMapOvr>
    <a:masterClrMapping/>
  </p:clrMapOvr>
  <p:transition>
    <p:diamon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p:cNvSpPr txBox="1">
            <a:spLocks noChangeArrowheads="1"/>
          </p:cNvSpPr>
          <p:nvPr/>
        </p:nvSpPr>
        <p:spPr bwMode="auto">
          <a:xfrm>
            <a:off x="323850" y="333375"/>
            <a:ext cx="7488238" cy="915988"/>
          </a:xfrm>
          <a:prstGeom prst="rect">
            <a:avLst/>
          </a:prstGeom>
          <a:noFill/>
          <a:ln w="9525" algn="ctr">
            <a:noFill/>
            <a:miter lim="800000"/>
            <a:headEnd/>
            <a:tailEnd/>
          </a:ln>
          <a:effectLst/>
        </p:spPr>
        <p:txBody>
          <a:bodyPr>
            <a:spAutoFit/>
          </a:bodyPr>
          <a:lstStyle/>
          <a:p>
            <a:pPr algn="l"/>
            <a:r>
              <a:rPr lang="ru-RU">
                <a:solidFill>
                  <a:srgbClr val="3366CC"/>
                </a:solidFill>
              </a:rPr>
              <a:t>Коэффициент Лернера</a:t>
            </a:r>
            <a:r>
              <a:rPr lang="ru-RU"/>
              <a:t> рассчитывается как отношение разницы между ценой реализации продукции и предельными издержками ее производства к цене продукции: </a:t>
            </a:r>
          </a:p>
        </p:txBody>
      </p:sp>
      <p:sp>
        <p:nvSpPr>
          <p:cNvPr id="276484" name="Rectangle 4"/>
          <p:cNvSpPr>
            <a:spLocks noChangeArrowheads="1"/>
          </p:cNvSpPr>
          <p:nvPr/>
        </p:nvSpPr>
        <p:spPr bwMode="auto">
          <a:xfrm>
            <a:off x="0" y="3281363"/>
            <a:ext cx="9144000" cy="0"/>
          </a:xfrm>
          <a:prstGeom prst="rect">
            <a:avLst/>
          </a:prstGeom>
          <a:noFill/>
          <a:ln w="9525" algn="ctr">
            <a:noFill/>
            <a:miter lim="800000"/>
            <a:headEnd/>
            <a:tailEnd/>
          </a:ln>
          <a:effectLst/>
        </p:spPr>
        <p:txBody>
          <a:bodyPr wrap="none" anchor="ctr">
            <a:spAutoFit/>
          </a:bodyPr>
          <a:lstStyle/>
          <a:p>
            <a:endParaRPr lang="ru-RU"/>
          </a:p>
        </p:txBody>
      </p:sp>
      <p:graphicFrame>
        <p:nvGraphicFramePr>
          <p:cNvPr id="276483" name="Object 3"/>
          <p:cNvGraphicFramePr>
            <a:graphicFrameLocks noChangeAspect="1"/>
          </p:cNvGraphicFramePr>
          <p:nvPr/>
        </p:nvGraphicFramePr>
        <p:xfrm>
          <a:off x="2051050" y="1628775"/>
          <a:ext cx="5184775" cy="955675"/>
        </p:xfrm>
        <a:graphic>
          <a:graphicData uri="http://schemas.openxmlformats.org/presentationml/2006/ole">
            <p:oleObj spid="_x0000_s276483" name="Формула" r:id="rId3" imgW="1079032" imgH="203112" progId="Equation.3">
              <p:embed/>
            </p:oleObj>
          </a:graphicData>
        </a:graphic>
      </p:graphicFrame>
      <p:sp>
        <p:nvSpPr>
          <p:cNvPr id="276485" name="Text Box 5"/>
          <p:cNvSpPr txBox="1">
            <a:spLocks noChangeArrowheads="1"/>
          </p:cNvSpPr>
          <p:nvPr/>
        </p:nvSpPr>
        <p:spPr bwMode="auto">
          <a:xfrm>
            <a:off x="539750" y="2852738"/>
            <a:ext cx="8064500" cy="1192212"/>
          </a:xfrm>
          <a:prstGeom prst="rect">
            <a:avLst/>
          </a:prstGeom>
          <a:noFill/>
          <a:ln w="9525" algn="ctr">
            <a:noFill/>
            <a:miter lim="800000"/>
            <a:headEnd/>
            <a:tailEnd/>
          </a:ln>
          <a:effectLst/>
        </p:spPr>
        <p:txBody>
          <a:bodyPr>
            <a:spAutoFit/>
          </a:bodyPr>
          <a:lstStyle/>
          <a:p>
            <a:r>
              <a:rPr lang="ru-RU"/>
              <a:t>где </a:t>
            </a:r>
            <a:r>
              <a:rPr lang="en-US"/>
              <a:t>L </a:t>
            </a:r>
            <a:r>
              <a:rPr lang="ru-RU"/>
              <a:t>— значение коэффициента Лернера;</a:t>
            </a:r>
          </a:p>
          <a:p>
            <a:r>
              <a:rPr lang="ru-RU"/>
              <a:t>Р — цена продукции;</a:t>
            </a:r>
          </a:p>
          <a:p>
            <a:r>
              <a:rPr lang="ru-RU"/>
              <a:t>МС — предельные издержки выпуска продукции. </a:t>
            </a:r>
          </a:p>
        </p:txBody>
      </p:sp>
      <p:sp>
        <p:nvSpPr>
          <p:cNvPr id="276486" name="Text Box 6"/>
          <p:cNvSpPr txBox="1">
            <a:spLocks noChangeArrowheads="1"/>
          </p:cNvSpPr>
          <p:nvPr/>
        </p:nvSpPr>
        <p:spPr bwMode="auto">
          <a:xfrm>
            <a:off x="539750" y="4581525"/>
            <a:ext cx="8280400" cy="1190625"/>
          </a:xfrm>
          <a:prstGeom prst="rect">
            <a:avLst/>
          </a:prstGeom>
          <a:noFill/>
          <a:ln w="9525" algn="ctr">
            <a:noFill/>
            <a:miter lim="800000"/>
            <a:headEnd/>
            <a:tailEnd/>
          </a:ln>
          <a:effectLst/>
        </p:spPr>
        <p:txBody>
          <a:bodyPr>
            <a:spAutoFit/>
          </a:bodyPr>
          <a:lstStyle/>
          <a:p>
            <a:pPr algn="l"/>
            <a:r>
              <a:rPr lang="ru-RU"/>
              <a:t>Коэффициент Лернера может принимать значения от нуля до единицы. Чем больше его значение, т.е. чем больше разница между ценой продукции и величиной предельных издержек, тем выше степень монопольной власти фирмы на рынке. </a:t>
            </a:r>
          </a:p>
        </p:txBody>
      </p:sp>
    </p:spTree>
  </p:cSld>
  <p:clrMapOvr>
    <a:masterClrMapping/>
  </p:clrMapOvr>
  <p:transition>
    <p:diamon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ext Box 2"/>
          <p:cNvSpPr txBox="1">
            <a:spLocks noChangeArrowheads="1"/>
          </p:cNvSpPr>
          <p:nvPr/>
        </p:nvSpPr>
        <p:spPr bwMode="auto">
          <a:xfrm>
            <a:off x="1187450" y="2133600"/>
            <a:ext cx="7272338" cy="1190625"/>
          </a:xfrm>
          <a:prstGeom prst="rect">
            <a:avLst/>
          </a:prstGeom>
          <a:noFill/>
          <a:ln w="9525" algn="ctr">
            <a:noFill/>
            <a:miter lim="800000"/>
            <a:headEnd/>
            <a:tailEnd/>
          </a:ln>
          <a:effectLst/>
        </p:spPr>
        <p:txBody>
          <a:bodyPr>
            <a:spAutoFit/>
          </a:bodyPr>
          <a:lstStyle/>
          <a:p>
            <a:pPr algn="l"/>
            <a:r>
              <a:rPr lang="ru-RU">
                <a:solidFill>
                  <a:srgbClr val="3366CC"/>
                </a:solidFill>
              </a:rPr>
              <a:t>Коэффициент концентрации</a:t>
            </a:r>
            <a:r>
              <a:rPr lang="ru-RU" i="1"/>
              <a:t> </a:t>
            </a:r>
            <a:r>
              <a:rPr lang="ru-RU"/>
              <a:t>— это выраженное в процентах отношение объема продаж определенного количества крупнейших фирм (например, трех, четырех, шести или восьми) к общему, отраслевому объему продаж.</a:t>
            </a:r>
          </a:p>
        </p:txBody>
      </p:sp>
    </p:spTree>
  </p:cSld>
  <p:clrMapOvr>
    <a:masterClrMapping/>
  </p:clrMapOvr>
  <p:transition>
    <p:diamon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395288" y="404813"/>
            <a:ext cx="7561262" cy="641350"/>
          </a:xfrm>
          <a:prstGeom prst="rect">
            <a:avLst/>
          </a:prstGeom>
          <a:noFill/>
          <a:ln w="9525" algn="ctr">
            <a:noFill/>
            <a:miter lim="800000"/>
            <a:headEnd/>
            <a:tailEnd/>
          </a:ln>
          <a:effectLst/>
        </p:spPr>
        <p:txBody>
          <a:bodyPr>
            <a:spAutoFit/>
          </a:bodyPr>
          <a:lstStyle/>
          <a:p>
            <a:pPr algn="l"/>
            <a:r>
              <a:rPr lang="ru-RU">
                <a:solidFill>
                  <a:srgbClr val="3366CC"/>
                </a:solidFill>
              </a:rPr>
              <a:t>Индекс Херфиндаля—Хиршмана</a:t>
            </a:r>
            <a:r>
              <a:rPr lang="ru-RU" i="1"/>
              <a:t> </a:t>
            </a:r>
            <a:r>
              <a:rPr lang="ru-RU"/>
              <a:t>рассчитывается как сумма квадратов рыночных долей всех фирм определенной отрасли: </a:t>
            </a:r>
          </a:p>
        </p:txBody>
      </p:sp>
      <p:sp>
        <p:nvSpPr>
          <p:cNvPr id="274436" name="Rectangle 4"/>
          <p:cNvSpPr>
            <a:spLocks noChangeArrowheads="1"/>
          </p:cNvSpPr>
          <p:nvPr/>
        </p:nvSpPr>
        <p:spPr bwMode="auto">
          <a:xfrm>
            <a:off x="0" y="3086100"/>
            <a:ext cx="9144000" cy="0"/>
          </a:xfrm>
          <a:prstGeom prst="rect">
            <a:avLst/>
          </a:prstGeom>
          <a:noFill/>
          <a:ln w="9525" algn="ctr">
            <a:noFill/>
            <a:miter lim="800000"/>
            <a:headEnd/>
            <a:tailEnd/>
          </a:ln>
          <a:effectLst/>
        </p:spPr>
        <p:txBody>
          <a:bodyPr wrap="none" anchor="ctr">
            <a:spAutoFit/>
          </a:bodyPr>
          <a:lstStyle/>
          <a:p>
            <a:endParaRPr lang="ru-RU"/>
          </a:p>
        </p:txBody>
      </p:sp>
      <p:graphicFrame>
        <p:nvGraphicFramePr>
          <p:cNvPr id="274435" name="Object 3"/>
          <p:cNvGraphicFramePr>
            <a:graphicFrameLocks noChangeAspect="1"/>
          </p:cNvGraphicFramePr>
          <p:nvPr/>
        </p:nvGraphicFramePr>
        <p:xfrm>
          <a:off x="2268538" y="1268413"/>
          <a:ext cx="3600450" cy="1812925"/>
        </p:xfrm>
        <a:graphic>
          <a:graphicData uri="http://schemas.openxmlformats.org/presentationml/2006/ole">
            <p:oleObj spid="_x0000_s274435" name="Формула" r:id="rId3" imgW="837836" imgH="431613" progId="Equation.3">
              <p:embed/>
            </p:oleObj>
          </a:graphicData>
        </a:graphic>
      </p:graphicFrame>
      <p:sp>
        <p:nvSpPr>
          <p:cNvPr id="274437" name="Text Box 5"/>
          <p:cNvSpPr txBox="1">
            <a:spLocks noChangeArrowheads="1"/>
          </p:cNvSpPr>
          <p:nvPr/>
        </p:nvSpPr>
        <p:spPr bwMode="auto">
          <a:xfrm>
            <a:off x="539750" y="3284538"/>
            <a:ext cx="8353425" cy="1192212"/>
          </a:xfrm>
          <a:prstGeom prst="rect">
            <a:avLst/>
          </a:prstGeom>
          <a:noFill/>
          <a:ln w="9525" algn="ctr">
            <a:noFill/>
            <a:miter lim="800000"/>
            <a:headEnd/>
            <a:tailEnd/>
          </a:ln>
          <a:effectLst/>
        </p:spPr>
        <p:txBody>
          <a:bodyPr>
            <a:spAutoFit/>
          </a:bodyPr>
          <a:lstStyle/>
          <a:p>
            <a:r>
              <a:rPr lang="be-BY"/>
              <a:t>где </a:t>
            </a:r>
            <a:r>
              <a:rPr lang="en-US"/>
              <a:t>HHI </a:t>
            </a:r>
            <a:r>
              <a:rPr lang="be-BY"/>
              <a:t>— значение индекса Херфиндаля—Хиршмана;</a:t>
            </a:r>
            <a:endParaRPr lang="en-US"/>
          </a:p>
          <a:p>
            <a:r>
              <a:rPr lang="en-US"/>
              <a:t>S </a:t>
            </a:r>
            <a:r>
              <a:rPr lang="ru-RU"/>
              <a:t>— доля фирмы в общем объеме выпуска отрасли, %;</a:t>
            </a:r>
            <a:endParaRPr lang="en-US"/>
          </a:p>
          <a:p>
            <a:r>
              <a:rPr lang="en-US"/>
              <a:t>n </a:t>
            </a:r>
            <a:r>
              <a:rPr lang="ru-RU"/>
              <a:t>— количество фирм в отрасли.</a:t>
            </a:r>
          </a:p>
        </p:txBody>
      </p:sp>
      <p:sp>
        <p:nvSpPr>
          <p:cNvPr id="274438" name="Text Box 6"/>
          <p:cNvSpPr txBox="1">
            <a:spLocks noChangeArrowheads="1"/>
          </p:cNvSpPr>
          <p:nvPr/>
        </p:nvSpPr>
        <p:spPr bwMode="auto">
          <a:xfrm>
            <a:off x="468313" y="5013325"/>
            <a:ext cx="8280400" cy="1190625"/>
          </a:xfrm>
          <a:prstGeom prst="rect">
            <a:avLst/>
          </a:prstGeom>
          <a:noFill/>
          <a:ln w="9525" algn="ctr">
            <a:noFill/>
            <a:miter lim="800000"/>
            <a:headEnd/>
            <a:tailEnd/>
          </a:ln>
          <a:effectLst/>
        </p:spPr>
        <p:txBody>
          <a:bodyPr>
            <a:spAutoFit/>
          </a:bodyPr>
          <a:lstStyle/>
          <a:p>
            <a:pPr algn="l"/>
            <a:r>
              <a:rPr lang="ru-RU"/>
              <a:t>Максимальное значение индекса наблюдается при полной монополизации рынка одним продавцом (</a:t>
            </a:r>
            <a:r>
              <a:rPr lang="en-US" i="1"/>
              <a:t>HHI</a:t>
            </a:r>
            <a:r>
              <a:rPr lang="ru-RU"/>
              <a:t>=1002=10000). Минимальное значение индекса приближается к нулю и возможно, когда число субъектов стремится к бесконечности, а их рыночные доли — к нулю. </a:t>
            </a:r>
          </a:p>
        </p:txBody>
      </p:sp>
    </p:spTree>
  </p:cSld>
  <p:clrMapOvr>
    <a:masterClrMapping/>
  </p:clrMapOvr>
  <p:transition>
    <p:diamon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p:cNvSpPr txBox="1">
            <a:spLocks noChangeArrowheads="1"/>
          </p:cNvSpPr>
          <p:nvPr/>
        </p:nvSpPr>
        <p:spPr bwMode="auto">
          <a:xfrm>
            <a:off x="395288" y="404813"/>
            <a:ext cx="7416800" cy="915987"/>
          </a:xfrm>
          <a:prstGeom prst="rect">
            <a:avLst/>
          </a:prstGeom>
          <a:noFill/>
          <a:ln w="9525" algn="ctr">
            <a:noFill/>
            <a:miter lim="800000"/>
            <a:headEnd/>
            <a:tailEnd/>
          </a:ln>
          <a:effectLst/>
        </p:spPr>
        <p:txBody>
          <a:bodyPr>
            <a:spAutoFit/>
          </a:bodyPr>
          <a:lstStyle/>
          <a:p>
            <a:r>
              <a:rPr lang="ru-RU"/>
              <a:t>Органы, проводящие антимонопольное регулирование, могут руководствоваться следующими </a:t>
            </a:r>
            <a:r>
              <a:rPr lang="ru-RU">
                <a:solidFill>
                  <a:srgbClr val="0033CC"/>
                </a:solidFill>
              </a:rPr>
              <a:t>критериями монополизации рынков</a:t>
            </a:r>
          </a:p>
        </p:txBody>
      </p:sp>
      <p:sp>
        <p:nvSpPr>
          <p:cNvPr id="286723" name="Text Box 3"/>
          <p:cNvSpPr txBox="1">
            <a:spLocks noChangeArrowheads="1"/>
          </p:cNvSpPr>
          <p:nvPr/>
        </p:nvSpPr>
        <p:spPr bwMode="auto">
          <a:xfrm>
            <a:off x="468313" y="2133600"/>
            <a:ext cx="1511300" cy="641350"/>
          </a:xfrm>
          <a:prstGeom prst="rect">
            <a:avLst/>
          </a:prstGeom>
          <a:noFill/>
          <a:ln w="9525" algn="ctr">
            <a:noFill/>
            <a:miter lim="800000"/>
            <a:headEnd/>
            <a:tailEnd/>
          </a:ln>
          <a:effectLst/>
        </p:spPr>
        <p:txBody>
          <a:bodyPr>
            <a:spAutoFit/>
          </a:bodyPr>
          <a:lstStyle/>
          <a:p>
            <a:r>
              <a:rPr lang="ru-RU">
                <a:solidFill>
                  <a:srgbClr val="CC3300"/>
                </a:solidFill>
              </a:rPr>
              <a:t>рыночная доля фирмы </a:t>
            </a:r>
          </a:p>
        </p:txBody>
      </p:sp>
      <p:sp>
        <p:nvSpPr>
          <p:cNvPr id="286724" name="Text Box 4"/>
          <p:cNvSpPr txBox="1">
            <a:spLocks noChangeArrowheads="1"/>
          </p:cNvSpPr>
          <p:nvPr/>
        </p:nvSpPr>
        <p:spPr bwMode="auto">
          <a:xfrm>
            <a:off x="2195513" y="2205038"/>
            <a:ext cx="2232025" cy="641350"/>
          </a:xfrm>
          <a:prstGeom prst="rect">
            <a:avLst/>
          </a:prstGeom>
          <a:noFill/>
          <a:ln w="9525" algn="ctr">
            <a:noFill/>
            <a:miter lim="800000"/>
            <a:headEnd/>
            <a:tailEnd/>
          </a:ln>
          <a:effectLst/>
        </p:spPr>
        <p:txBody>
          <a:bodyPr>
            <a:spAutoFit/>
          </a:bodyPr>
          <a:lstStyle/>
          <a:p>
            <a:r>
              <a:rPr lang="ru-RU">
                <a:solidFill>
                  <a:srgbClr val="008000"/>
                </a:solidFill>
              </a:rPr>
              <a:t>антиконкурентное поведение фирмы </a:t>
            </a:r>
          </a:p>
        </p:txBody>
      </p:sp>
      <p:sp>
        <p:nvSpPr>
          <p:cNvPr id="286725" name="Text Box 5"/>
          <p:cNvSpPr txBox="1">
            <a:spLocks noChangeArrowheads="1"/>
          </p:cNvSpPr>
          <p:nvPr/>
        </p:nvSpPr>
        <p:spPr bwMode="auto">
          <a:xfrm>
            <a:off x="4500563" y="2205038"/>
            <a:ext cx="1943100" cy="1190625"/>
          </a:xfrm>
          <a:prstGeom prst="rect">
            <a:avLst/>
          </a:prstGeom>
          <a:noFill/>
          <a:ln w="9525" algn="ctr">
            <a:noFill/>
            <a:miter lim="800000"/>
            <a:headEnd/>
            <a:tailEnd/>
          </a:ln>
          <a:effectLst/>
        </p:spPr>
        <p:txBody>
          <a:bodyPr>
            <a:spAutoFit/>
          </a:bodyPr>
          <a:lstStyle/>
          <a:p>
            <a:r>
              <a:rPr lang="ru-RU"/>
              <a:t>характер товара фирмы — обычный или уникальный </a:t>
            </a:r>
          </a:p>
        </p:txBody>
      </p:sp>
      <p:sp>
        <p:nvSpPr>
          <p:cNvPr id="286726" name="Text Box 6"/>
          <p:cNvSpPr txBox="1">
            <a:spLocks noChangeArrowheads="1"/>
          </p:cNvSpPr>
          <p:nvPr/>
        </p:nvSpPr>
        <p:spPr bwMode="auto">
          <a:xfrm>
            <a:off x="6443663" y="2133600"/>
            <a:ext cx="2305050" cy="915988"/>
          </a:xfrm>
          <a:prstGeom prst="rect">
            <a:avLst/>
          </a:prstGeom>
          <a:noFill/>
          <a:ln w="9525" algn="ctr">
            <a:noFill/>
            <a:miter lim="800000"/>
            <a:headEnd/>
            <a:tailEnd/>
          </a:ln>
          <a:effectLst/>
        </p:spPr>
        <p:txBody>
          <a:bodyPr>
            <a:spAutoFit/>
          </a:bodyPr>
          <a:lstStyle/>
          <a:p>
            <a:r>
              <a:rPr lang="ru-RU">
                <a:solidFill>
                  <a:srgbClr val="FF0066"/>
                </a:solidFill>
              </a:rPr>
              <a:t>наличие у фирмы сверхвысоких прибылей</a:t>
            </a:r>
          </a:p>
        </p:txBody>
      </p:sp>
      <p:sp>
        <p:nvSpPr>
          <p:cNvPr id="286727" name="Line 7"/>
          <p:cNvSpPr>
            <a:spLocks noChangeShapeType="1"/>
          </p:cNvSpPr>
          <p:nvPr/>
        </p:nvSpPr>
        <p:spPr bwMode="auto">
          <a:xfrm flipH="1">
            <a:off x="1331913" y="1557338"/>
            <a:ext cx="647700" cy="503237"/>
          </a:xfrm>
          <a:prstGeom prst="line">
            <a:avLst/>
          </a:prstGeom>
          <a:noFill/>
          <a:ln w="9525">
            <a:solidFill>
              <a:schemeClr val="tx1"/>
            </a:solidFill>
            <a:round/>
            <a:headEnd/>
            <a:tailEnd type="triangle" w="med" len="med"/>
          </a:ln>
          <a:effectLst/>
        </p:spPr>
        <p:txBody>
          <a:bodyPr>
            <a:spAutoFit/>
          </a:bodyPr>
          <a:lstStyle/>
          <a:p>
            <a:endParaRPr lang="ru-RU"/>
          </a:p>
        </p:txBody>
      </p:sp>
      <p:sp>
        <p:nvSpPr>
          <p:cNvPr id="286728" name="Line 8"/>
          <p:cNvSpPr>
            <a:spLocks noChangeShapeType="1"/>
          </p:cNvSpPr>
          <p:nvPr/>
        </p:nvSpPr>
        <p:spPr bwMode="auto">
          <a:xfrm>
            <a:off x="3348038" y="1557338"/>
            <a:ext cx="0" cy="576262"/>
          </a:xfrm>
          <a:prstGeom prst="line">
            <a:avLst/>
          </a:prstGeom>
          <a:noFill/>
          <a:ln w="9525">
            <a:solidFill>
              <a:schemeClr val="tx1"/>
            </a:solidFill>
            <a:round/>
            <a:headEnd/>
            <a:tailEnd type="triangle" w="med" len="med"/>
          </a:ln>
          <a:effectLst/>
        </p:spPr>
        <p:txBody>
          <a:bodyPr>
            <a:spAutoFit/>
          </a:bodyPr>
          <a:lstStyle/>
          <a:p>
            <a:endParaRPr lang="ru-RU"/>
          </a:p>
        </p:txBody>
      </p:sp>
      <p:sp>
        <p:nvSpPr>
          <p:cNvPr id="286729" name="Line 9"/>
          <p:cNvSpPr>
            <a:spLocks noChangeShapeType="1"/>
          </p:cNvSpPr>
          <p:nvPr/>
        </p:nvSpPr>
        <p:spPr bwMode="auto">
          <a:xfrm>
            <a:off x="5508625" y="1557338"/>
            <a:ext cx="0" cy="503237"/>
          </a:xfrm>
          <a:prstGeom prst="line">
            <a:avLst/>
          </a:prstGeom>
          <a:noFill/>
          <a:ln w="9525">
            <a:solidFill>
              <a:schemeClr val="tx1"/>
            </a:solidFill>
            <a:round/>
            <a:headEnd/>
            <a:tailEnd type="triangle" w="med" len="med"/>
          </a:ln>
          <a:effectLst/>
        </p:spPr>
        <p:txBody>
          <a:bodyPr>
            <a:spAutoFit/>
          </a:bodyPr>
          <a:lstStyle/>
          <a:p>
            <a:endParaRPr lang="ru-RU"/>
          </a:p>
        </p:txBody>
      </p:sp>
      <p:sp>
        <p:nvSpPr>
          <p:cNvPr id="286730" name="Line 10"/>
          <p:cNvSpPr>
            <a:spLocks noChangeShapeType="1"/>
          </p:cNvSpPr>
          <p:nvPr/>
        </p:nvSpPr>
        <p:spPr bwMode="auto">
          <a:xfrm>
            <a:off x="6877050" y="1484313"/>
            <a:ext cx="647700" cy="504825"/>
          </a:xfrm>
          <a:prstGeom prst="line">
            <a:avLst/>
          </a:prstGeom>
          <a:noFill/>
          <a:ln w="9525">
            <a:solidFill>
              <a:schemeClr val="tx1"/>
            </a:solidFill>
            <a:round/>
            <a:headEnd/>
            <a:tailEnd type="triangle" w="med" len="med"/>
          </a:ln>
          <a:effectLst/>
        </p:spPr>
        <p:txBody>
          <a:bodyPr>
            <a:spAutoFit/>
          </a:bodyPr>
          <a:lstStyle/>
          <a:p>
            <a:endParaRPr lang="ru-RU"/>
          </a:p>
        </p:txBody>
      </p:sp>
    </p:spTree>
  </p:cSld>
  <p:clrMapOvr>
    <a:masterClrMapping/>
  </p:clrMapOvr>
  <p:transition>
    <p:diamon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684213" y="549275"/>
            <a:ext cx="6983412" cy="641350"/>
          </a:xfrm>
          <a:prstGeom prst="rect">
            <a:avLst/>
          </a:prstGeom>
          <a:noFill/>
          <a:ln w="9525" algn="ctr">
            <a:noFill/>
            <a:miter lim="800000"/>
            <a:headEnd/>
            <a:tailEnd/>
          </a:ln>
          <a:effectLst/>
        </p:spPr>
        <p:txBody>
          <a:bodyPr>
            <a:spAutoFit/>
          </a:bodyPr>
          <a:lstStyle/>
          <a:p>
            <a:r>
              <a:rPr lang="ru-RU"/>
              <a:t>Предприятия-монополисты включаются в соответствующий государственный реестр </a:t>
            </a:r>
          </a:p>
        </p:txBody>
      </p:sp>
      <p:sp>
        <p:nvSpPr>
          <p:cNvPr id="284675" name="Text Box 3"/>
          <p:cNvSpPr txBox="1">
            <a:spLocks noChangeArrowheads="1"/>
          </p:cNvSpPr>
          <p:nvPr/>
        </p:nvSpPr>
        <p:spPr bwMode="auto">
          <a:xfrm>
            <a:off x="468313" y="2708275"/>
            <a:ext cx="3311525" cy="1465263"/>
          </a:xfrm>
          <a:prstGeom prst="rect">
            <a:avLst/>
          </a:prstGeom>
          <a:noFill/>
          <a:ln w="9525" algn="ctr">
            <a:noFill/>
            <a:miter lim="800000"/>
            <a:headEnd/>
            <a:tailEnd/>
          </a:ln>
          <a:effectLst/>
        </p:spPr>
        <p:txBody>
          <a:bodyPr>
            <a:spAutoFit/>
          </a:bodyPr>
          <a:lstStyle/>
          <a:p>
            <a:r>
              <a:rPr lang="ru-RU">
                <a:solidFill>
                  <a:srgbClr val="FF0066"/>
                </a:solidFill>
              </a:rPr>
              <a:t>Государственный реестр хозяйствующих субъектов, занимающих доминирующее положение на товарных рынках</a:t>
            </a:r>
          </a:p>
        </p:txBody>
      </p:sp>
      <p:sp>
        <p:nvSpPr>
          <p:cNvPr id="284676" name="Text Box 4"/>
          <p:cNvSpPr txBox="1">
            <a:spLocks noChangeArrowheads="1"/>
          </p:cNvSpPr>
          <p:nvPr/>
        </p:nvSpPr>
        <p:spPr bwMode="auto">
          <a:xfrm>
            <a:off x="4572000" y="2708275"/>
            <a:ext cx="3529013" cy="915988"/>
          </a:xfrm>
          <a:prstGeom prst="rect">
            <a:avLst/>
          </a:prstGeom>
          <a:noFill/>
          <a:ln w="9525" algn="ctr">
            <a:noFill/>
            <a:miter lim="800000"/>
            <a:headEnd/>
            <a:tailEnd/>
          </a:ln>
          <a:effectLst/>
        </p:spPr>
        <p:txBody>
          <a:bodyPr>
            <a:spAutoFit/>
          </a:bodyPr>
          <a:lstStyle/>
          <a:p>
            <a:r>
              <a:rPr lang="ru-RU">
                <a:solidFill>
                  <a:srgbClr val="0033CC"/>
                </a:solidFill>
              </a:rPr>
              <a:t>Государственный реестр субъектов естественных монополий</a:t>
            </a:r>
          </a:p>
        </p:txBody>
      </p:sp>
      <p:sp>
        <p:nvSpPr>
          <p:cNvPr id="284677" name="Line 5"/>
          <p:cNvSpPr>
            <a:spLocks noChangeShapeType="1"/>
          </p:cNvSpPr>
          <p:nvPr/>
        </p:nvSpPr>
        <p:spPr bwMode="auto">
          <a:xfrm flipH="1">
            <a:off x="2411413" y="1484313"/>
            <a:ext cx="576262" cy="1081087"/>
          </a:xfrm>
          <a:prstGeom prst="line">
            <a:avLst/>
          </a:prstGeom>
          <a:noFill/>
          <a:ln w="9525">
            <a:solidFill>
              <a:schemeClr val="tx1"/>
            </a:solidFill>
            <a:round/>
            <a:headEnd/>
            <a:tailEnd type="triangle" w="med" len="med"/>
          </a:ln>
          <a:effectLst/>
        </p:spPr>
        <p:txBody>
          <a:bodyPr>
            <a:spAutoFit/>
          </a:bodyPr>
          <a:lstStyle/>
          <a:p>
            <a:endParaRPr lang="ru-RU"/>
          </a:p>
        </p:txBody>
      </p:sp>
      <p:sp>
        <p:nvSpPr>
          <p:cNvPr id="284678" name="Line 6"/>
          <p:cNvSpPr>
            <a:spLocks noChangeShapeType="1"/>
          </p:cNvSpPr>
          <p:nvPr/>
        </p:nvSpPr>
        <p:spPr bwMode="auto">
          <a:xfrm>
            <a:off x="5076825" y="1412875"/>
            <a:ext cx="790575" cy="1295400"/>
          </a:xfrm>
          <a:prstGeom prst="line">
            <a:avLst/>
          </a:prstGeom>
          <a:noFill/>
          <a:ln w="9525">
            <a:solidFill>
              <a:schemeClr val="tx1"/>
            </a:solidFill>
            <a:round/>
            <a:headEnd/>
            <a:tailEnd type="triangle" w="med" len="med"/>
          </a:ln>
          <a:effectLst/>
        </p:spPr>
        <p:txBody>
          <a:bodyPr>
            <a:spAutoFit/>
          </a:bodyPr>
          <a:lstStyle/>
          <a:p>
            <a:endParaRPr lang="ru-RU"/>
          </a:p>
        </p:txBody>
      </p:sp>
    </p:spTree>
  </p:cSld>
  <p:clrMapOvr>
    <a:masterClrMapping/>
  </p:clrMapOvr>
  <p:transition>
    <p:diamon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2"/>
          <p:cNvSpPr txBox="1">
            <a:spLocks noChangeArrowheads="1"/>
          </p:cNvSpPr>
          <p:nvPr/>
        </p:nvSpPr>
        <p:spPr bwMode="auto">
          <a:xfrm>
            <a:off x="468313" y="404813"/>
            <a:ext cx="7272337" cy="915987"/>
          </a:xfrm>
          <a:prstGeom prst="rect">
            <a:avLst/>
          </a:prstGeom>
          <a:noFill/>
          <a:ln w="9525" algn="ctr">
            <a:noFill/>
            <a:miter lim="800000"/>
            <a:headEnd/>
            <a:tailEnd/>
          </a:ln>
          <a:effectLst/>
        </p:spPr>
        <p:txBody>
          <a:bodyPr>
            <a:spAutoFit/>
          </a:bodyPr>
          <a:lstStyle/>
          <a:p>
            <a:r>
              <a:rPr lang="ru-RU"/>
              <a:t>Антимонопольная политика проводится с использованием различных инструментов, но основными ее задачами являются </a:t>
            </a:r>
            <a:r>
              <a:rPr lang="ru-RU">
                <a:solidFill>
                  <a:srgbClr val="0033CC"/>
                </a:solidFill>
              </a:rPr>
              <a:t>снижение цен</a:t>
            </a:r>
            <a:r>
              <a:rPr lang="ru-RU"/>
              <a:t> и </a:t>
            </a:r>
            <a:r>
              <a:rPr lang="ru-RU">
                <a:solidFill>
                  <a:srgbClr val="FF0066"/>
                </a:solidFill>
              </a:rPr>
              <a:t>увеличение объемов продаж</a:t>
            </a:r>
            <a:r>
              <a:rPr lang="ru-RU"/>
              <a:t> на рынке. </a:t>
            </a:r>
          </a:p>
        </p:txBody>
      </p:sp>
      <p:sp>
        <p:nvSpPr>
          <p:cNvPr id="260099" name="Text Box 3"/>
          <p:cNvSpPr txBox="1">
            <a:spLocks noChangeArrowheads="1"/>
          </p:cNvSpPr>
          <p:nvPr/>
        </p:nvSpPr>
        <p:spPr bwMode="auto">
          <a:xfrm>
            <a:off x="468313" y="1484313"/>
            <a:ext cx="7488237" cy="366712"/>
          </a:xfrm>
          <a:prstGeom prst="rect">
            <a:avLst/>
          </a:prstGeom>
          <a:noFill/>
          <a:ln w="9525" algn="ctr">
            <a:noFill/>
            <a:miter lim="800000"/>
            <a:headEnd/>
            <a:tailEnd/>
          </a:ln>
          <a:effectLst/>
        </p:spPr>
        <p:txBody>
          <a:bodyPr>
            <a:spAutoFit/>
          </a:bodyPr>
          <a:lstStyle/>
          <a:p>
            <a:r>
              <a:rPr lang="ru-RU"/>
              <a:t>Меры антимонопольной политики направлены на: </a:t>
            </a:r>
          </a:p>
        </p:txBody>
      </p:sp>
      <p:sp>
        <p:nvSpPr>
          <p:cNvPr id="260100" name="Line 4"/>
          <p:cNvSpPr>
            <a:spLocks noChangeShapeType="1"/>
          </p:cNvSpPr>
          <p:nvPr/>
        </p:nvSpPr>
        <p:spPr bwMode="auto">
          <a:xfrm flipH="1">
            <a:off x="1835150" y="1989138"/>
            <a:ext cx="217488" cy="287337"/>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01" name="Line 5"/>
          <p:cNvSpPr>
            <a:spLocks noChangeShapeType="1"/>
          </p:cNvSpPr>
          <p:nvPr/>
        </p:nvSpPr>
        <p:spPr bwMode="auto">
          <a:xfrm>
            <a:off x="6372225" y="1844675"/>
            <a:ext cx="144463" cy="288925"/>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02" name="Text Box 6"/>
          <p:cNvSpPr txBox="1">
            <a:spLocks noChangeArrowheads="1"/>
          </p:cNvSpPr>
          <p:nvPr/>
        </p:nvSpPr>
        <p:spPr bwMode="auto">
          <a:xfrm>
            <a:off x="684213" y="2276475"/>
            <a:ext cx="3527425" cy="641350"/>
          </a:xfrm>
          <a:prstGeom prst="rect">
            <a:avLst/>
          </a:prstGeom>
          <a:noFill/>
          <a:ln w="9525" algn="ctr">
            <a:noFill/>
            <a:miter lim="800000"/>
            <a:headEnd/>
            <a:tailEnd/>
          </a:ln>
          <a:effectLst/>
        </p:spPr>
        <p:txBody>
          <a:bodyPr>
            <a:spAutoFit/>
          </a:bodyPr>
          <a:lstStyle/>
          <a:p>
            <a:r>
              <a:rPr lang="ru-RU">
                <a:solidFill>
                  <a:srgbClr val="FF0066"/>
                </a:solidFill>
              </a:rPr>
              <a:t>предотвращение проявлений монополизма </a:t>
            </a:r>
          </a:p>
        </p:txBody>
      </p:sp>
      <p:sp>
        <p:nvSpPr>
          <p:cNvPr id="260103" name="Text Box 7"/>
          <p:cNvSpPr txBox="1">
            <a:spLocks noChangeArrowheads="1"/>
          </p:cNvSpPr>
          <p:nvPr/>
        </p:nvSpPr>
        <p:spPr bwMode="auto">
          <a:xfrm>
            <a:off x="4643438" y="2276475"/>
            <a:ext cx="3816350" cy="915988"/>
          </a:xfrm>
          <a:prstGeom prst="rect">
            <a:avLst/>
          </a:prstGeom>
          <a:noFill/>
          <a:ln w="9525" algn="ctr">
            <a:noFill/>
            <a:miter lim="800000"/>
            <a:headEnd/>
            <a:tailEnd/>
          </a:ln>
          <a:effectLst/>
        </p:spPr>
        <p:txBody>
          <a:bodyPr>
            <a:spAutoFit/>
          </a:bodyPr>
          <a:lstStyle/>
          <a:p>
            <a:r>
              <a:rPr lang="ru-RU">
                <a:solidFill>
                  <a:srgbClr val="0033CC"/>
                </a:solidFill>
              </a:rPr>
              <a:t>ослабление и ограничение проявившихся монополистических тенденций </a:t>
            </a:r>
          </a:p>
        </p:txBody>
      </p:sp>
      <p:sp>
        <p:nvSpPr>
          <p:cNvPr id="260104" name="Text Box 8"/>
          <p:cNvSpPr txBox="1">
            <a:spLocks noChangeArrowheads="1"/>
          </p:cNvSpPr>
          <p:nvPr/>
        </p:nvSpPr>
        <p:spPr bwMode="auto">
          <a:xfrm>
            <a:off x="250825" y="3213100"/>
            <a:ext cx="1441450" cy="1793875"/>
          </a:xfrm>
          <a:prstGeom prst="rect">
            <a:avLst/>
          </a:prstGeom>
          <a:noFill/>
          <a:ln w="9525" algn="ctr">
            <a:noFill/>
            <a:miter lim="800000"/>
            <a:headEnd/>
            <a:tailEnd/>
          </a:ln>
          <a:effectLst/>
        </p:spPr>
        <p:txBody>
          <a:bodyPr>
            <a:spAutoFit/>
          </a:bodyPr>
          <a:lstStyle/>
          <a:p>
            <a:r>
              <a:rPr lang="ru-RU" sz="1400"/>
              <a:t>запреты на соглашения между фирмами-конкурентами о ценах, разделе рынков </a:t>
            </a:r>
          </a:p>
        </p:txBody>
      </p:sp>
      <p:sp>
        <p:nvSpPr>
          <p:cNvPr id="260105" name="Text Box 9"/>
          <p:cNvSpPr txBox="1">
            <a:spLocks noChangeArrowheads="1"/>
          </p:cNvSpPr>
          <p:nvPr/>
        </p:nvSpPr>
        <p:spPr bwMode="auto">
          <a:xfrm>
            <a:off x="2771775" y="5300663"/>
            <a:ext cx="1871663" cy="730250"/>
          </a:xfrm>
          <a:prstGeom prst="rect">
            <a:avLst/>
          </a:prstGeom>
          <a:noFill/>
          <a:ln w="9525" algn="ctr">
            <a:noFill/>
            <a:miter lim="800000"/>
            <a:headEnd/>
            <a:tailEnd/>
          </a:ln>
          <a:effectLst/>
        </p:spPr>
        <p:txBody>
          <a:bodyPr>
            <a:spAutoFit/>
          </a:bodyPr>
          <a:lstStyle/>
          <a:p>
            <a:r>
              <a:rPr lang="ru-RU" sz="1400"/>
              <a:t>ограничение возможности слияния фирм </a:t>
            </a:r>
          </a:p>
        </p:txBody>
      </p:sp>
      <p:sp>
        <p:nvSpPr>
          <p:cNvPr id="260106" name="Text Box 10"/>
          <p:cNvSpPr txBox="1">
            <a:spLocks noChangeArrowheads="1"/>
          </p:cNvSpPr>
          <p:nvPr/>
        </p:nvSpPr>
        <p:spPr bwMode="auto">
          <a:xfrm>
            <a:off x="3059113" y="3357563"/>
            <a:ext cx="1657350" cy="1155700"/>
          </a:xfrm>
          <a:prstGeom prst="rect">
            <a:avLst/>
          </a:prstGeom>
          <a:noFill/>
          <a:ln w="9525" algn="ctr">
            <a:noFill/>
            <a:miter lim="800000"/>
            <a:headEnd/>
            <a:tailEnd/>
          </a:ln>
          <a:effectLst/>
        </p:spPr>
        <p:txBody>
          <a:bodyPr>
            <a:spAutoFit/>
          </a:bodyPr>
          <a:lstStyle/>
          <a:p>
            <a:r>
              <a:rPr lang="ru-RU" sz="1400"/>
              <a:t>контроль над соглашениями о предоставлении исключительных прав </a:t>
            </a:r>
          </a:p>
        </p:txBody>
      </p:sp>
      <p:sp>
        <p:nvSpPr>
          <p:cNvPr id="260107" name="Text Box 11"/>
          <p:cNvSpPr txBox="1">
            <a:spLocks noChangeArrowheads="1"/>
          </p:cNvSpPr>
          <p:nvPr/>
        </p:nvSpPr>
        <p:spPr bwMode="auto">
          <a:xfrm>
            <a:off x="539750" y="5300663"/>
            <a:ext cx="2016125" cy="517525"/>
          </a:xfrm>
          <a:prstGeom prst="rect">
            <a:avLst/>
          </a:prstGeom>
          <a:noFill/>
          <a:ln w="9525" algn="ctr">
            <a:noFill/>
            <a:miter lim="800000"/>
            <a:headEnd/>
            <a:tailEnd/>
          </a:ln>
          <a:effectLst/>
        </p:spPr>
        <p:txBody>
          <a:bodyPr>
            <a:spAutoFit/>
          </a:bodyPr>
          <a:lstStyle/>
          <a:p>
            <a:r>
              <a:rPr lang="ru-RU" sz="1400"/>
              <a:t>отслеживание фактов дискриминации </a:t>
            </a:r>
          </a:p>
        </p:txBody>
      </p:sp>
      <p:sp>
        <p:nvSpPr>
          <p:cNvPr id="260108" name="Line 12"/>
          <p:cNvSpPr>
            <a:spLocks noChangeShapeType="1"/>
          </p:cNvSpPr>
          <p:nvPr/>
        </p:nvSpPr>
        <p:spPr bwMode="auto">
          <a:xfrm flipH="1">
            <a:off x="1331913" y="2997200"/>
            <a:ext cx="287337" cy="215900"/>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09" name="Line 13"/>
          <p:cNvSpPr>
            <a:spLocks noChangeShapeType="1"/>
          </p:cNvSpPr>
          <p:nvPr/>
        </p:nvSpPr>
        <p:spPr bwMode="auto">
          <a:xfrm flipH="1">
            <a:off x="1692275" y="2997200"/>
            <a:ext cx="358775" cy="2087563"/>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10" name="Line 14"/>
          <p:cNvSpPr>
            <a:spLocks noChangeShapeType="1"/>
          </p:cNvSpPr>
          <p:nvPr/>
        </p:nvSpPr>
        <p:spPr bwMode="auto">
          <a:xfrm>
            <a:off x="2555875" y="2997200"/>
            <a:ext cx="576263" cy="2303463"/>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11" name="Line 15"/>
          <p:cNvSpPr>
            <a:spLocks noChangeShapeType="1"/>
          </p:cNvSpPr>
          <p:nvPr/>
        </p:nvSpPr>
        <p:spPr bwMode="auto">
          <a:xfrm>
            <a:off x="3132138" y="2997200"/>
            <a:ext cx="215900" cy="287338"/>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12" name="Text Box 16"/>
          <p:cNvSpPr txBox="1">
            <a:spLocks noChangeArrowheads="1"/>
          </p:cNvSpPr>
          <p:nvPr/>
        </p:nvSpPr>
        <p:spPr bwMode="auto">
          <a:xfrm>
            <a:off x="5076825" y="3789363"/>
            <a:ext cx="1657350" cy="730250"/>
          </a:xfrm>
          <a:prstGeom prst="rect">
            <a:avLst/>
          </a:prstGeom>
          <a:noFill/>
          <a:ln w="9525" algn="ctr">
            <a:noFill/>
            <a:miter lim="800000"/>
            <a:headEnd/>
            <a:tailEnd/>
          </a:ln>
          <a:effectLst/>
        </p:spPr>
        <p:txBody>
          <a:bodyPr>
            <a:spAutoFit/>
          </a:bodyPr>
          <a:lstStyle/>
          <a:p>
            <a:r>
              <a:rPr lang="ru-RU" sz="1400"/>
              <a:t>Прямое регулирование цен</a:t>
            </a:r>
          </a:p>
        </p:txBody>
      </p:sp>
      <p:sp>
        <p:nvSpPr>
          <p:cNvPr id="260113" name="Text Box 17"/>
          <p:cNvSpPr txBox="1">
            <a:spLocks noChangeArrowheads="1"/>
          </p:cNvSpPr>
          <p:nvPr/>
        </p:nvSpPr>
        <p:spPr bwMode="auto">
          <a:xfrm>
            <a:off x="6877050" y="3500438"/>
            <a:ext cx="1657350" cy="1368425"/>
          </a:xfrm>
          <a:prstGeom prst="rect">
            <a:avLst/>
          </a:prstGeom>
          <a:noFill/>
          <a:ln w="9525" algn="ctr">
            <a:noFill/>
            <a:miter lim="800000"/>
            <a:headEnd/>
            <a:tailEnd/>
          </a:ln>
          <a:effectLst/>
        </p:spPr>
        <p:txBody>
          <a:bodyPr>
            <a:spAutoFit/>
          </a:bodyPr>
          <a:lstStyle/>
          <a:p>
            <a:r>
              <a:rPr lang="ru-RU" sz="1400"/>
              <a:t>Косвенное регулирование цен (регулирование прибыльности фирм)</a:t>
            </a:r>
          </a:p>
        </p:txBody>
      </p:sp>
      <p:sp>
        <p:nvSpPr>
          <p:cNvPr id="260114" name="Line 18"/>
          <p:cNvSpPr>
            <a:spLocks noChangeShapeType="1"/>
          </p:cNvSpPr>
          <p:nvPr/>
        </p:nvSpPr>
        <p:spPr bwMode="auto">
          <a:xfrm flipH="1">
            <a:off x="5795963" y="3284538"/>
            <a:ext cx="288925" cy="360362"/>
          </a:xfrm>
          <a:prstGeom prst="line">
            <a:avLst/>
          </a:prstGeom>
          <a:noFill/>
          <a:ln w="9525">
            <a:solidFill>
              <a:schemeClr val="tx1"/>
            </a:solidFill>
            <a:round/>
            <a:headEnd/>
            <a:tailEnd type="triangle" w="med" len="med"/>
          </a:ln>
          <a:effectLst/>
        </p:spPr>
        <p:txBody>
          <a:bodyPr>
            <a:spAutoFit/>
          </a:bodyPr>
          <a:lstStyle/>
          <a:p>
            <a:endParaRPr lang="ru-RU"/>
          </a:p>
        </p:txBody>
      </p:sp>
      <p:sp>
        <p:nvSpPr>
          <p:cNvPr id="260115" name="Line 19"/>
          <p:cNvSpPr>
            <a:spLocks noChangeShapeType="1"/>
          </p:cNvSpPr>
          <p:nvPr/>
        </p:nvSpPr>
        <p:spPr bwMode="auto">
          <a:xfrm>
            <a:off x="7308850" y="3284538"/>
            <a:ext cx="215900" cy="215900"/>
          </a:xfrm>
          <a:prstGeom prst="line">
            <a:avLst/>
          </a:prstGeom>
          <a:noFill/>
          <a:ln w="9525">
            <a:solidFill>
              <a:schemeClr val="tx1"/>
            </a:solidFill>
            <a:round/>
            <a:headEnd/>
            <a:tailEnd type="triangle" w="med" len="med"/>
          </a:ln>
          <a:effectLst/>
        </p:spPr>
        <p:txBody>
          <a:bodyPr>
            <a:spAutoFit/>
          </a:bodyPr>
          <a:lstStyle/>
          <a:p>
            <a:endParaRPr lang="ru-RU"/>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684213" y="476250"/>
            <a:ext cx="7416800" cy="641350"/>
          </a:xfrm>
          <a:prstGeom prst="rect">
            <a:avLst/>
          </a:prstGeom>
          <a:noFill/>
          <a:ln w="9525">
            <a:noFill/>
            <a:miter lim="800000"/>
            <a:headEnd/>
            <a:tailEnd/>
          </a:ln>
          <a:effectLst/>
        </p:spPr>
        <p:txBody>
          <a:bodyPr>
            <a:spAutoFit/>
          </a:bodyPr>
          <a:lstStyle/>
          <a:p>
            <a:pPr>
              <a:spcBef>
                <a:spcPct val="0"/>
              </a:spcBef>
            </a:pPr>
            <a:r>
              <a:rPr lang="ru-RU" dirty="0" smtClean="0">
                <a:solidFill>
                  <a:srgbClr val="CC3300"/>
                </a:solidFill>
                <a:latin typeface="Arial" charset="0"/>
              </a:rPr>
              <a:t>Модели </a:t>
            </a:r>
            <a:r>
              <a:rPr lang="ru-RU" dirty="0">
                <a:solidFill>
                  <a:srgbClr val="CC3300"/>
                </a:solidFill>
                <a:latin typeface="Arial" charset="0"/>
              </a:rPr>
              <a:t>олигополии, основанные на некооперативной стратегии</a:t>
            </a:r>
          </a:p>
        </p:txBody>
      </p:sp>
      <p:sp>
        <p:nvSpPr>
          <p:cNvPr id="238595" name="Text Box 3"/>
          <p:cNvSpPr txBox="1">
            <a:spLocks noChangeArrowheads="1"/>
          </p:cNvSpPr>
          <p:nvPr/>
        </p:nvSpPr>
        <p:spPr bwMode="auto">
          <a:xfrm>
            <a:off x="468313" y="1557338"/>
            <a:ext cx="8064500" cy="1190625"/>
          </a:xfrm>
          <a:prstGeom prst="rect">
            <a:avLst/>
          </a:prstGeom>
          <a:noFill/>
          <a:ln w="9525" algn="ctr">
            <a:noFill/>
            <a:miter lim="800000"/>
            <a:headEnd/>
            <a:tailEnd/>
          </a:ln>
          <a:effectLst/>
        </p:spPr>
        <p:txBody>
          <a:bodyPr>
            <a:spAutoFit/>
          </a:bodyPr>
          <a:lstStyle/>
          <a:p>
            <a:r>
              <a:rPr lang="ru-RU">
                <a:solidFill>
                  <a:srgbClr val="0033CC"/>
                </a:solidFill>
              </a:rPr>
              <a:t>Модель лидерства по объему выпуска (равновесие Штакельберга)</a:t>
            </a:r>
            <a:r>
              <a:rPr lang="ru-RU"/>
              <a:t> — это модель поведения олигополистов, в которой предполагается существование в отрасли фирмы-лидера и принятия фирмами решений относительно оптимальных объемов производства товаров.</a:t>
            </a:r>
          </a:p>
        </p:txBody>
      </p:sp>
      <p:sp>
        <p:nvSpPr>
          <p:cNvPr id="238596" name="Text Box 4"/>
          <p:cNvSpPr txBox="1">
            <a:spLocks noChangeArrowheads="1"/>
          </p:cNvSpPr>
          <p:nvPr/>
        </p:nvSpPr>
        <p:spPr bwMode="auto">
          <a:xfrm>
            <a:off x="539750" y="3284538"/>
            <a:ext cx="8064500" cy="1190625"/>
          </a:xfrm>
          <a:prstGeom prst="rect">
            <a:avLst/>
          </a:prstGeom>
          <a:noFill/>
          <a:ln w="9525" algn="ctr">
            <a:noFill/>
            <a:miter lim="800000"/>
            <a:headEnd/>
            <a:tailEnd/>
          </a:ln>
          <a:effectLst/>
        </p:spPr>
        <p:txBody>
          <a:bodyPr>
            <a:spAutoFit/>
          </a:bodyPr>
          <a:lstStyle/>
          <a:p>
            <a:r>
              <a:rPr lang="ru-RU" dirty="0"/>
              <a:t>Рассмотрим модель </a:t>
            </a:r>
            <a:r>
              <a:rPr lang="ru-RU" dirty="0">
                <a:solidFill>
                  <a:srgbClr val="008000"/>
                </a:solidFill>
              </a:rPr>
              <a:t>дуополии (отрасли с двумя продавцами),</a:t>
            </a:r>
            <a:r>
              <a:rPr lang="ru-RU" dirty="0"/>
              <a:t> где фирма 1 – относительно крупный лидер в отрасли, принимающий решения первым, фирма 2 – ведомый (последователь), ориентирующийся в своих решениях на действия лидера</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7570" name="Group 2"/>
          <p:cNvGrpSpPr>
            <a:grpSpLocks/>
          </p:cNvGrpSpPr>
          <p:nvPr/>
        </p:nvGrpSpPr>
        <p:grpSpPr bwMode="auto">
          <a:xfrm>
            <a:off x="1187450" y="2205038"/>
            <a:ext cx="5715000" cy="3848100"/>
            <a:chOff x="1881" y="2633"/>
            <a:chExt cx="9000" cy="6061"/>
          </a:xfrm>
        </p:grpSpPr>
        <p:sp>
          <p:nvSpPr>
            <p:cNvPr id="237571" name="Text Box 3"/>
            <p:cNvSpPr txBox="1">
              <a:spLocks noChangeArrowheads="1"/>
            </p:cNvSpPr>
            <p:nvPr/>
          </p:nvSpPr>
          <p:spPr bwMode="auto">
            <a:xfrm>
              <a:off x="9801" y="7614"/>
              <a:ext cx="528" cy="549"/>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1</a:t>
              </a:r>
              <a:endParaRPr lang="ru-RU"/>
            </a:p>
          </p:txBody>
        </p:sp>
        <p:sp>
          <p:nvSpPr>
            <p:cNvPr id="237572" name="Line 4"/>
            <p:cNvSpPr>
              <a:spLocks noChangeShapeType="1"/>
            </p:cNvSpPr>
            <p:nvPr/>
          </p:nvSpPr>
          <p:spPr bwMode="auto">
            <a:xfrm flipH="1" flipV="1">
              <a:off x="2421" y="2754"/>
              <a:ext cx="0" cy="486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37573" name="Line 5"/>
            <p:cNvSpPr>
              <a:spLocks noChangeShapeType="1"/>
            </p:cNvSpPr>
            <p:nvPr/>
          </p:nvSpPr>
          <p:spPr bwMode="auto">
            <a:xfrm>
              <a:off x="2421" y="7614"/>
              <a:ext cx="7920"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37574" name="Line 6"/>
            <p:cNvSpPr>
              <a:spLocks noChangeShapeType="1"/>
            </p:cNvSpPr>
            <p:nvPr/>
          </p:nvSpPr>
          <p:spPr bwMode="auto">
            <a:xfrm flipV="1">
              <a:off x="2939" y="2908"/>
              <a:ext cx="0" cy="4669"/>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37575" name="Line 7"/>
            <p:cNvSpPr>
              <a:spLocks noChangeShapeType="1"/>
            </p:cNvSpPr>
            <p:nvPr/>
          </p:nvSpPr>
          <p:spPr bwMode="auto">
            <a:xfrm flipV="1">
              <a:off x="4260" y="2908"/>
              <a:ext cx="0" cy="4669"/>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37576" name="Line 8"/>
            <p:cNvSpPr>
              <a:spLocks noChangeShapeType="1"/>
            </p:cNvSpPr>
            <p:nvPr/>
          </p:nvSpPr>
          <p:spPr bwMode="auto">
            <a:xfrm flipV="1">
              <a:off x="5318" y="2908"/>
              <a:ext cx="0" cy="4669"/>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37577" name="Line 9"/>
            <p:cNvSpPr>
              <a:spLocks noChangeShapeType="1"/>
            </p:cNvSpPr>
            <p:nvPr/>
          </p:nvSpPr>
          <p:spPr bwMode="auto">
            <a:xfrm flipV="1">
              <a:off x="6640" y="2908"/>
              <a:ext cx="0" cy="4669"/>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37578" name="Line 10"/>
            <p:cNvSpPr>
              <a:spLocks noChangeShapeType="1"/>
            </p:cNvSpPr>
            <p:nvPr/>
          </p:nvSpPr>
          <p:spPr bwMode="auto">
            <a:xfrm>
              <a:off x="2421" y="4374"/>
              <a:ext cx="6840" cy="3240"/>
            </a:xfrm>
            <a:prstGeom prst="line">
              <a:avLst/>
            </a:prstGeom>
            <a:noFill/>
            <a:ln w="19050">
              <a:solidFill>
                <a:srgbClr val="000000"/>
              </a:solidFill>
              <a:round/>
              <a:headEnd/>
              <a:tailEnd/>
            </a:ln>
            <a:effectLst/>
          </p:spPr>
          <p:txBody>
            <a:bodyPr lIns="18000" tIns="10800" rIns="18000" bIns="10800"/>
            <a:lstStyle/>
            <a:p>
              <a:endParaRPr lang="ru-RU"/>
            </a:p>
          </p:txBody>
        </p:sp>
        <p:sp>
          <p:nvSpPr>
            <p:cNvPr id="237579" name="Text Box 11"/>
            <p:cNvSpPr txBox="1">
              <a:spLocks noChangeArrowheads="1"/>
            </p:cNvSpPr>
            <p:nvPr/>
          </p:nvSpPr>
          <p:spPr bwMode="auto">
            <a:xfrm>
              <a:off x="1881" y="2633"/>
              <a:ext cx="529" cy="549"/>
            </a:xfrm>
            <a:prstGeom prst="rect">
              <a:avLst/>
            </a:prstGeom>
            <a:noFill/>
            <a:ln w="9525" algn="ctr">
              <a:noFill/>
              <a:miter lim="800000"/>
              <a:headEnd/>
              <a:tailEnd/>
            </a:ln>
            <a:effectLst/>
          </p:spPr>
          <p:txBody>
            <a:bodyPr lIns="18000" tIns="10800" rIns="18000" bIns="10800"/>
            <a:lstStyle/>
            <a:p>
              <a:pPr algn="r"/>
              <a:r>
                <a:rPr lang="en-US" sz="1400"/>
                <a:t>Q</a:t>
              </a:r>
              <a:r>
                <a:rPr lang="en-US" sz="1400" baseline="-25000"/>
                <a:t>2</a:t>
              </a:r>
              <a:endParaRPr lang="ru-RU"/>
            </a:p>
          </p:txBody>
        </p:sp>
        <p:sp>
          <p:nvSpPr>
            <p:cNvPr id="237580" name="Text Box 12"/>
            <p:cNvSpPr txBox="1">
              <a:spLocks noChangeArrowheads="1"/>
            </p:cNvSpPr>
            <p:nvPr/>
          </p:nvSpPr>
          <p:spPr bwMode="auto">
            <a:xfrm>
              <a:off x="2145" y="4830"/>
              <a:ext cx="529" cy="550"/>
            </a:xfrm>
            <a:prstGeom prst="rect">
              <a:avLst/>
            </a:prstGeom>
            <a:noFill/>
            <a:ln w="9525" algn="ctr">
              <a:noFill/>
              <a:miter lim="800000"/>
              <a:headEnd/>
              <a:tailEnd/>
            </a:ln>
            <a:effectLst/>
          </p:spPr>
          <p:txBody>
            <a:bodyPr lIns="18000" tIns="10800" rIns="18000" bIns="10800"/>
            <a:lstStyle/>
            <a:p>
              <a:pPr algn="l"/>
              <a:r>
                <a:rPr lang="ru-RU" sz="1400"/>
                <a:t>А</a:t>
              </a:r>
              <a:endParaRPr lang="ru-RU"/>
            </a:p>
          </p:txBody>
        </p:sp>
        <p:sp>
          <p:nvSpPr>
            <p:cNvPr id="237581" name="Text Box 13"/>
            <p:cNvSpPr txBox="1">
              <a:spLocks noChangeArrowheads="1"/>
            </p:cNvSpPr>
            <p:nvPr/>
          </p:nvSpPr>
          <p:spPr bwMode="auto">
            <a:xfrm>
              <a:off x="2939" y="5105"/>
              <a:ext cx="528" cy="550"/>
            </a:xfrm>
            <a:prstGeom prst="rect">
              <a:avLst/>
            </a:prstGeom>
            <a:noFill/>
            <a:ln w="9525" algn="ctr">
              <a:noFill/>
              <a:miter lim="800000"/>
              <a:headEnd/>
              <a:tailEnd/>
            </a:ln>
            <a:effectLst/>
          </p:spPr>
          <p:txBody>
            <a:bodyPr lIns="18000" tIns="10800" rIns="18000" bIns="10800"/>
            <a:lstStyle/>
            <a:p>
              <a:pPr algn="l"/>
              <a:r>
                <a:rPr lang="ru-RU" sz="1400"/>
                <a:t>В</a:t>
              </a:r>
              <a:endParaRPr lang="ru-RU"/>
            </a:p>
          </p:txBody>
        </p:sp>
        <p:sp>
          <p:nvSpPr>
            <p:cNvPr id="237582" name="Text Box 14"/>
            <p:cNvSpPr txBox="1">
              <a:spLocks noChangeArrowheads="1"/>
            </p:cNvSpPr>
            <p:nvPr/>
          </p:nvSpPr>
          <p:spPr bwMode="auto">
            <a:xfrm>
              <a:off x="4221" y="5634"/>
              <a:ext cx="529" cy="549"/>
            </a:xfrm>
            <a:prstGeom prst="rect">
              <a:avLst/>
            </a:prstGeom>
            <a:noFill/>
            <a:ln w="9525" algn="ctr">
              <a:noFill/>
              <a:miter lim="800000"/>
              <a:headEnd/>
              <a:tailEnd/>
            </a:ln>
            <a:effectLst/>
          </p:spPr>
          <p:txBody>
            <a:bodyPr lIns="18000" tIns="10800" rIns="18000" bIns="10800"/>
            <a:lstStyle/>
            <a:p>
              <a:pPr algn="l"/>
              <a:r>
                <a:rPr lang="ru-RU" sz="1400"/>
                <a:t>С</a:t>
              </a:r>
              <a:endParaRPr lang="ru-RU"/>
            </a:p>
          </p:txBody>
        </p:sp>
        <p:sp>
          <p:nvSpPr>
            <p:cNvPr id="237583" name="Text Box 15"/>
            <p:cNvSpPr txBox="1">
              <a:spLocks noChangeArrowheads="1"/>
            </p:cNvSpPr>
            <p:nvPr/>
          </p:nvSpPr>
          <p:spPr bwMode="auto">
            <a:xfrm>
              <a:off x="5301" y="5994"/>
              <a:ext cx="529" cy="549"/>
            </a:xfrm>
            <a:prstGeom prst="rect">
              <a:avLst/>
            </a:prstGeom>
            <a:noFill/>
            <a:ln w="9525" algn="ctr">
              <a:noFill/>
              <a:miter lim="800000"/>
              <a:headEnd/>
              <a:tailEnd/>
            </a:ln>
            <a:effectLst/>
          </p:spPr>
          <p:txBody>
            <a:bodyPr lIns="18000" tIns="10800" rIns="18000" bIns="10800"/>
            <a:lstStyle/>
            <a:p>
              <a:pPr algn="l"/>
              <a:r>
                <a:rPr lang="en-US" sz="1400"/>
                <a:t>D</a:t>
              </a:r>
              <a:endParaRPr lang="ru-RU"/>
            </a:p>
          </p:txBody>
        </p:sp>
        <p:sp>
          <p:nvSpPr>
            <p:cNvPr id="237584" name="Text Box 16"/>
            <p:cNvSpPr txBox="1">
              <a:spLocks noChangeArrowheads="1"/>
            </p:cNvSpPr>
            <p:nvPr/>
          </p:nvSpPr>
          <p:spPr bwMode="auto">
            <a:xfrm>
              <a:off x="6741" y="6534"/>
              <a:ext cx="529" cy="549"/>
            </a:xfrm>
            <a:prstGeom prst="rect">
              <a:avLst/>
            </a:prstGeom>
            <a:noFill/>
            <a:ln w="9525" algn="ctr">
              <a:noFill/>
              <a:miter lim="800000"/>
              <a:headEnd/>
              <a:tailEnd/>
            </a:ln>
            <a:effectLst/>
          </p:spPr>
          <p:txBody>
            <a:bodyPr lIns="18000" tIns="10800" rIns="18000" bIns="10800"/>
            <a:lstStyle/>
            <a:p>
              <a:pPr algn="l"/>
              <a:r>
                <a:rPr lang="en-US" sz="1400"/>
                <a:t>F</a:t>
              </a:r>
              <a:endParaRPr lang="ru-RU"/>
            </a:p>
          </p:txBody>
        </p:sp>
        <p:sp>
          <p:nvSpPr>
            <p:cNvPr id="237585" name="Text Box 17"/>
            <p:cNvSpPr txBox="1">
              <a:spLocks noChangeArrowheads="1"/>
            </p:cNvSpPr>
            <p:nvPr/>
          </p:nvSpPr>
          <p:spPr bwMode="auto">
            <a:xfrm>
              <a:off x="2145" y="7303"/>
              <a:ext cx="529" cy="549"/>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37586" name="Text Box 18"/>
            <p:cNvSpPr txBox="1">
              <a:spLocks noChangeArrowheads="1"/>
            </p:cNvSpPr>
            <p:nvPr/>
          </p:nvSpPr>
          <p:spPr bwMode="auto">
            <a:xfrm>
              <a:off x="7821" y="6714"/>
              <a:ext cx="1440" cy="549"/>
            </a:xfrm>
            <a:prstGeom prst="rect">
              <a:avLst/>
            </a:prstGeom>
            <a:noFill/>
            <a:ln w="9525" algn="ctr">
              <a:noFill/>
              <a:miter lim="800000"/>
              <a:headEnd/>
              <a:tailEnd/>
            </a:ln>
            <a:effectLst/>
          </p:spPr>
          <p:txBody>
            <a:bodyPr lIns="18000" tIns="10800" rIns="18000" bIns="10800"/>
            <a:lstStyle/>
            <a:p>
              <a:pPr algn="l"/>
              <a:r>
                <a:rPr lang="ru-RU" sz="1400"/>
                <a:t>   Q</a:t>
              </a:r>
              <a:r>
                <a:rPr lang="ru-RU" sz="1400" baseline="-25000"/>
                <a:t>2</a:t>
              </a:r>
              <a:r>
                <a:rPr lang="ru-RU" sz="1400"/>
                <a:t>=f(Q</a:t>
              </a:r>
              <a:r>
                <a:rPr lang="ru-RU" sz="1400" baseline="-25000"/>
                <a:t>1</a:t>
              </a:r>
              <a:r>
                <a:rPr lang="ru-RU" sz="1400"/>
                <a:t>)</a:t>
              </a:r>
              <a:endParaRPr lang="ru-RU"/>
            </a:p>
          </p:txBody>
        </p:sp>
        <p:sp>
          <p:nvSpPr>
            <p:cNvPr id="237587" name="Line 19"/>
            <p:cNvSpPr>
              <a:spLocks noChangeShapeType="1"/>
            </p:cNvSpPr>
            <p:nvPr/>
          </p:nvSpPr>
          <p:spPr bwMode="auto">
            <a:xfrm flipH="1" flipV="1">
              <a:off x="2961" y="4194"/>
              <a:ext cx="4500" cy="2160"/>
            </a:xfrm>
            <a:prstGeom prst="line">
              <a:avLst/>
            </a:prstGeom>
            <a:noFill/>
            <a:ln w="9525">
              <a:solidFill>
                <a:srgbClr val="000000"/>
              </a:solidFill>
              <a:prstDash val="dash"/>
              <a:round/>
              <a:headEnd/>
              <a:tailEnd type="stealth" w="med" len="med"/>
            </a:ln>
            <a:effectLst/>
          </p:spPr>
          <p:txBody>
            <a:bodyPr lIns="18000" tIns="10800" rIns="18000" bIns="10800"/>
            <a:lstStyle/>
            <a:p>
              <a:endParaRPr lang="ru-RU"/>
            </a:p>
          </p:txBody>
        </p:sp>
        <p:sp>
          <p:nvSpPr>
            <p:cNvPr id="237588" name="Text Box 20"/>
            <p:cNvSpPr txBox="1">
              <a:spLocks noChangeArrowheads="1"/>
            </p:cNvSpPr>
            <p:nvPr/>
          </p:nvSpPr>
          <p:spPr bwMode="auto">
            <a:xfrm>
              <a:off x="6741" y="5094"/>
              <a:ext cx="3701" cy="900"/>
            </a:xfrm>
            <a:prstGeom prst="rect">
              <a:avLst/>
            </a:prstGeom>
            <a:noFill/>
            <a:ln w="9525" algn="ctr">
              <a:noFill/>
              <a:miter lim="800000"/>
              <a:headEnd/>
              <a:tailEnd/>
            </a:ln>
            <a:effectLst/>
          </p:spPr>
          <p:txBody>
            <a:bodyPr lIns="18000" tIns="10800" rIns="18000" bIns="10800"/>
            <a:lstStyle/>
            <a:p>
              <a:pPr algn="l"/>
              <a:r>
                <a:rPr lang="ru-RU" sz="1400" i="1"/>
                <a:t>Направление роста прибыли фирмы 2</a:t>
              </a:r>
              <a:endParaRPr lang="ru-RU"/>
            </a:p>
          </p:txBody>
        </p:sp>
        <p:sp>
          <p:nvSpPr>
            <p:cNvPr id="237589" name="Text Box 21"/>
            <p:cNvSpPr txBox="1">
              <a:spLocks noChangeArrowheads="1"/>
            </p:cNvSpPr>
            <p:nvPr/>
          </p:nvSpPr>
          <p:spPr bwMode="auto">
            <a:xfrm>
              <a:off x="1881" y="8154"/>
              <a:ext cx="9000" cy="540"/>
            </a:xfrm>
            <a:prstGeom prst="rect">
              <a:avLst/>
            </a:prstGeom>
            <a:noFill/>
            <a:ln w="9525" algn="ctr">
              <a:noFill/>
              <a:miter lim="800000"/>
              <a:headEnd/>
              <a:tailEnd/>
            </a:ln>
            <a:effectLst/>
          </p:spPr>
          <p:txBody>
            <a:bodyPr lIns="18000" tIns="10800" rIns="18000" bIns="10800"/>
            <a:lstStyle/>
            <a:p>
              <a:r>
                <a:rPr lang="ru-RU" sz="1400">
                  <a:solidFill>
                    <a:srgbClr val="3366CC"/>
                  </a:solidFill>
                  <a:latin typeface="Arial" charset="0"/>
                </a:rPr>
                <a:t>Изопрофитные кривые и функция реакции фирмы 2 (ведомого)</a:t>
              </a:r>
            </a:p>
            <a:p>
              <a:endParaRPr lang="ru-RU">
                <a:solidFill>
                  <a:srgbClr val="3366CC"/>
                </a:solidFill>
                <a:latin typeface="Arial" charset="0"/>
              </a:endParaRPr>
            </a:p>
          </p:txBody>
        </p:sp>
        <p:sp>
          <p:nvSpPr>
            <p:cNvPr id="237590" name="Text Box 22"/>
            <p:cNvSpPr txBox="1">
              <a:spLocks noChangeArrowheads="1"/>
            </p:cNvSpPr>
            <p:nvPr/>
          </p:nvSpPr>
          <p:spPr bwMode="auto">
            <a:xfrm>
              <a:off x="8901" y="7614"/>
              <a:ext cx="528" cy="549"/>
            </a:xfrm>
            <a:prstGeom prst="rect">
              <a:avLst/>
            </a:prstGeom>
            <a:noFill/>
            <a:ln w="9525" algn="ctr">
              <a:noFill/>
              <a:miter lim="800000"/>
              <a:headEnd/>
              <a:tailEnd/>
            </a:ln>
            <a:effectLst/>
          </p:spPr>
          <p:txBody>
            <a:bodyPr lIns="18000" tIns="10800" rIns="18000" bIns="10800"/>
            <a:lstStyle/>
            <a:p>
              <a:pPr algn="l"/>
              <a:r>
                <a:rPr lang="en-US" sz="1400"/>
                <a:t>Q</a:t>
              </a:r>
              <a:r>
                <a:rPr lang="ru-RU" sz="1400" baseline="30000"/>
                <a:t>*</a:t>
              </a:r>
              <a:endParaRPr lang="ru-RU"/>
            </a:p>
          </p:txBody>
        </p:sp>
        <p:sp>
          <p:nvSpPr>
            <p:cNvPr id="237591" name="Freeform 23"/>
            <p:cNvSpPr>
              <a:spLocks/>
            </p:cNvSpPr>
            <p:nvPr/>
          </p:nvSpPr>
          <p:spPr bwMode="auto">
            <a:xfrm>
              <a:off x="2421" y="3834"/>
              <a:ext cx="541" cy="1440"/>
            </a:xfrm>
            <a:custGeom>
              <a:avLst/>
              <a:gdLst/>
              <a:ahLst/>
              <a:cxnLst>
                <a:cxn ang="0">
                  <a:pos x="0" y="0"/>
                </a:cxn>
                <a:cxn ang="0">
                  <a:pos x="360" y="360"/>
                </a:cxn>
                <a:cxn ang="0">
                  <a:pos x="529" y="806"/>
                </a:cxn>
                <a:cxn ang="0">
                  <a:pos x="289" y="1176"/>
                </a:cxn>
                <a:cxn ang="0">
                  <a:pos x="0" y="1440"/>
                </a:cxn>
              </a:cxnLst>
              <a:rect l="0" t="0" r="r" b="b"/>
              <a:pathLst>
                <a:path w="541" h="1440">
                  <a:moveTo>
                    <a:pt x="0" y="0"/>
                  </a:moveTo>
                  <a:cubicBezTo>
                    <a:pt x="135" y="120"/>
                    <a:pt x="272" y="226"/>
                    <a:pt x="360" y="360"/>
                  </a:cubicBezTo>
                  <a:cubicBezTo>
                    <a:pt x="448" y="494"/>
                    <a:pt x="541" y="670"/>
                    <a:pt x="529" y="806"/>
                  </a:cubicBezTo>
                  <a:cubicBezTo>
                    <a:pt x="517" y="942"/>
                    <a:pt x="377" y="1070"/>
                    <a:pt x="289" y="1176"/>
                  </a:cubicBezTo>
                  <a:cubicBezTo>
                    <a:pt x="201" y="1282"/>
                    <a:pt x="60" y="1385"/>
                    <a:pt x="0" y="1440"/>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37592" name="Freeform 24"/>
            <p:cNvSpPr>
              <a:spLocks/>
            </p:cNvSpPr>
            <p:nvPr/>
          </p:nvSpPr>
          <p:spPr bwMode="auto">
            <a:xfrm>
              <a:off x="2421" y="3654"/>
              <a:ext cx="1852" cy="2520"/>
            </a:xfrm>
            <a:custGeom>
              <a:avLst/>
              <a:gdLst/>
              <a:ahLst/>
              <a:cxnLst>
                <a:cxn ang="0">
                  <a:pos x="0" y="0"/>
                </a:cxn>
                <a:cxn ang="0">
                  <a:pos x="900" y="540"/>
                </a:cxn>
                <a:cxn ang="0">
                  <a:pos x="1620" y="1080"/>
                </a:cxn>
                <a:cxn ang="0">
                  <a:pos x="1800" y="1620"/>
                </a:cxn>
                <a:cxn ang="0">
                  <a:pos x="1309" y="2026"/>
                </a:cxn>
                <a:cxn ang="0">
                  <a:pos x="540" y="2340"/>
                </a:cxn>
                <a:cxn ang="0">
                  <a:pos x="0" y="2520"/>
                </a:cxn>
              </a:cxnLst>
              <a:rect l="0" t="0" r="r" b="b"/>
              <a:pathLst>
                <a:path w="1852" h="2520">
                  <a:moveTo>
                    <a:pt x="0" y="0"/>
                  </a:moveTo>
                  <a:cubicBezTo>
                    <a:pt x="315" y="180"/>
                    <a:pt x="630" y="360"/>
                    <a:pt x="900" y="540"/>
                  </a:cubicBezTo>
                  <a:cubicBezTo>
                    <a:pt x="1170" y="720"/>
                    <a:pt x="1470" y="900"/>
                    <a:pt x="1620" y="1080"/>
                  </a:cubicBezTo>
                  <a:cubicBezTo>
                    <a:pt x="1770" y="1260"/>
                    <a:pt x="1852" y="1462"/>
                    <a:pt x="1800" y="1620"/>
                  </a:cubicBezTo>
                  <a:cubicBezTo>
                    <a:pt x="1748" y="1778"/>
                    <a:pt x="1519" y="1906"/>
                    <a:pt x="1309" y="2026"/>
                  </a:cubicBezTo>
                  <a:cubicBezTo>
                    <a:pt x="1099" y="2146"/>
                    <a:pt x="758" y="2258"/>
                    <a:pt x="540" y="2340"/>
                  </a:cubicBezTo>
                  <a:cubicBezTo>
                    <a:pt x="322" y="2422"/>
                    <a:pt x="165" y="2475"/>
                    <a:pt x="0" y="2520"/>
                  </a:cubicBezTo>
                </a:path>
              </a:pathLst>
            </a:custGeom>
            <a:noFill/>
            <a:ln w="19050" cap="flat" cmpd="sng">
              <a:solidFill>
                <a:srgbClr val="000000"/>
              </a:solidFill>
              <a:prstDash val="solid"/>
              <a:round/>
              <a:headEnd type="none" w="med" len="med"/>
              <a:tailEnd type="none" w="med" len="med"/>
            </a:ln>
            <a:effectLst/>
          </p:spPr>
          <p:txBody>
            <a:bodyPr lIns="18000" tIns="10800" rIns="18000" bIns="10800"/>
            <a:lstStyle/>
            <a:p>
              <a:endParaRPr lang="ru-RU"/>
            </a:p>
          </p:txBody>
        </p:sp>
        <p:sp>
          <p:nvSpPr>
            <p:cNvPr id="237593" name="Freeform 25"/>
            <p:cNvSpPr>
              <a:spLocks/>
            </p:cNvSpPr>
            <p:nvPr/>
          </p:nvSpPr>
          <p:spPr bwMode="auto">
            <a:xfrm>
              <a:off x="2421" y="3294"/>
              <a:ext cx="2938" cy="3600"/>
            </a:xfrm>
            <a:custGeom>
              <a:avLst/>
              <a:gdLst/>
              <a:ahLst/>
              <a:cxnLst>
                <a:cxn ang="0">
                  <a:pos x="0" y="0"/>
                </a:cxn>
                <a:cxn ang="0">
                  <a:pos x="1440" y="720"/>
                </a:cxn>
                <a:cxn ang="0">
                  <a:pos x="2454" y="1521"/>
                </a:cxn>
                <a:cxn ang="0">
                  <a:pos x="2859" y="2456"/>
                </a:cxn>
                <a:cxn ang="0">
                  <a:pos x="1980" y="3060"/>
                </a:cxn>
                <a:cxn ang="0">
                  <a:pos x="549" y="3466"/>
                </a:cxn>
                <a:cxn ang="0">
                  <a:pos x="0" y="3600"/>
                </a:cxn>
              </a:cxnLst>
              <a:rect l="0" t="0" r="r" b="b"/>
              <a:pathLst>
                <a:path w="2938" h="3600">
                  <a:moveTo>
                    <a:pt x="0" y="0"/>
                  </a:moveTo>
                  <a:cubicBezTo>
                    <a:pt x="510" y="225"/>
                    <a:pt x="1031" y="467"/>
                    <a:pt x="1440" y="720"/>
                  </a:cubicBezTo>
                  <a:cubicBezTo>
                    <a:pt x="1849" y="973"/>
                    <a:pt x="2218" y="1232"/>
                    <a:pt x="2454" y="1521"/>
                  </a:cubicBezTo>
                  <a:cubicBezTo>
                    <a:pt x="2690" y="1810"/>
                    <a:pt x="2938" y="2200"/>
                    <a:pt x="2859" y="2456"/>
                  </a:cubicBezTo>
                  <a:cubicBezTo>
                    <a:pt x="2780" y="2712"/>
                    <a:pt x="2365" y="2892"/>
                    <a:pt x="1980" y="3060"/>
                  </a:cubicBezTo>
                  <a:cubicBezTo>
                    <a:pt x="1595" y="3228"/>
                    <a:pt x="879" y="3376"/>
                    <a:pt x="549" y="3466"/>
                  </a:cubicBezTo>
                  <a:cubicBezTo>
                    <a:pt x="219" y="3556"/>
                    <a:pt x="114" y="3572"/>
                    <a:pt x="0" y="3600"/>
                  </a:cubicBezTo>
                </a:path>
              </a:pathLst>
            </a:custGeom>
            <a:noFill/>
            <a:ln w="19050" cap="flat" cmpd="sng">
              <a:solidFill>
                <a:srgbClr val="000000"/>
              </a:solidFill>
              <a:prstDash val="solid"/>
              <a:round/>
              <a:headEnd type="none" w="med" len="med"/>
              <a:tailEnd type="none" w="med" len="med"/>
            </a:ln>
            <a:effectLst/>
          </p:spPr>
          <p:txBody>
            <a:bodyPr lIns="18000" tIns="10800" rIns="18000" bIns="10800"/>
            <a:lstStyle/>
            <a:p>
              <a:endParaRPr lang="ru-RU"/>
            </a:p>
          </p:txBody>
        </p:sp>
        <p:sp>
          <p:nvSpPr>
            <p:cNvPr id="237594" name="Freeform 26"/>
            <p:cNvSpPr>
              <a:spLocks/>
            </p:cNvSpPr>
            <p:nvPr/>
          </p:nvSpPr>
          <p:spPr bwMode="auto">
            <a:xfrm>
              <a:off x="2450" y="3100"/>
              <a:ext cx="4275" cy="4420"/>
            </a:xfrm>
            <a:custGeom>
              <a:avLst/>
              <a:gdLst/>
              <a:ahLst/>
              <a:cxnLst>
                <a:cxn ang="0">
                  <a:pos x="0" y="0"/>
                </a:cxn>
                <a:cxn ang="0">
                  <a:pos x="1645" y="575"/>
                </a:cxn>
                <a:cxn ang="0">
                  <a:pos x="2890" y="1415"/>
                </a:cxn>
                <a:cxn ang="0">
                  <a:pos x="3840" y="2340"/>
                </a:cxn>
                <a:cxn ang="0">
                  <a:pos x="4170" y="3270"/>
                </a:cxn>
                <a:cxn ang="0">
                  <a:pos x="3211" y="3794"/>
                </a:cxn>
                <a:cxn ang="0">
                  <a:pos x="970" y="4270"/>
                </a:cxn>
                <a:cxn ang="0">
                  <a:pos x="0" y="4420"/>
                </a:cxn>
              </a:cxnLst>
              <a:rect l="0" t="0" r="r" b="b"/>
              <a:pathLst>
                <a:path w="4275" h="4420">
                  <a:moveTo>
                    <a:pt x="0" y="0"/>
                  </a:moveTo>
                  <a:cubicBezTo>
                    <a:pt x="274" y="96"/>
                    <a:pt x="1163" y="339"/>
                    <a:pt x="1645" y="575"/>
                  </a:cubicBezTo>
                  <a:cubicBezTo>
                    <a:pt x="2127" y="811"/>
                    <a:pt x="2524" y="1121"/>
                    <a:pt x="2890" y="1415"/>
                  </a:cubicBezTo>
                  <a:cubicBezTo>
                    <a:pt x="3256" y="1709"/>
                    <a:pt x="3627" y="2031"/>
                    <a:pt x="3840" y="2340"/>
                  </a:cubicBezTo>
                  <a:cubicBezTo>
                    <a:pt x="4053" y="2649"/>
                    <a:pt x="4275" y="3028"/>
                    <a:pt x="4170" y="3270"/>
                  </a:cubicBezTo>
                  <a:cubicBezTo>
                    <a:pt x="4065" y="3512"/>
                    <a:pt x="3744" y="3627"/>
                    <a:pt x="3211" y="3794"/>
                  </a:cubicBezTo>
                  <a:cubicBezTo>
                    <a:pt x="2678" y="3961"/>
                    <a:pt x="1505" y="4166"/>
                    <a:pt x="970" y="4270"/>
                  </a:cubicBezTo>
                  <a:cubicBezTo>
                    <a:pt x="435" y="4374"/>
                    <a:pt x="202" y="4389"/>
                    <a:pt x="0" y="4420"/>
                  </a:cubicBezTo>
                </a:path>
              </a:pathLst>
            </a:custGeom>
            <a:noFill/>
            <a:ln w="19050" cap="flat" cmpd="sng">
              <a:solidFill>
                <a:srgbClr val="000000"/>
              </a:solidFill>
              <a:prstDash val="solid"/>
              <a:round/>
              <a:headEnd type="none" w="med" len="med"/>
              <a:tailEnd type="none" w="med" len="med"/>
            </a:ln>
            <a:effectLst/>
          </p:spPr>
          <p:txBody>
            <a:bodyPr lIns="18000" tIns="10800" rIns="18000" bIns="10800"/>
            <a:lstStyle/>
            <a:p>
              <a:endParaRPr lang="ru-RU"/>
            </a:p>
          </p:txBody>
        </p:sp>
      </p:grpSp>
      <p:sp>
        <p:nvSpPr>
          <p:cNvPr id="237595" name="Text Box 27"/>
          <p:cNvSpPr txBox="1">
            <a:spLocks noChangeArrowheads="1"/>
          </p:cNvSpPr>
          <p:nvPr/>
        </p:nvSpPr>
        <p:spPr bwMode="auto">
          <a:xfrm>
            <a:off x="323850" y="260350"/>
            <a:ext cx="7416800" cy="1465263"/>
          </a:xfrm>
          <a:prstGeom prst="rect">
            <a:avLst/>
          </a:prstGeom>
          <a:noFill/>
          <a:ln w="9525" algn="ctr">
            <a:noFill/>
            <a:miter lim="800000"/>
            <a:headEnd/>
            <a:tailEnd/>
          </a:ln>
          <a:effectLst/>
        </p:spPr>
        <p:txBody>
          <a:bodyPr>
            <a:spAutoFit/>
          </a:bodyPr>
          <a:lstStyle/>
          <a:p>
            <a:pPr algn="l"/>
            <a:r>
              <a:rPr lang="ru-RU"/>
              <a:t>График функции реакции фирмы 2 с использованием </a:t>
            </a:r>
            <a:r>
              <a:rPr lang="ru-RU">
                <a:solidFill>
                  <a:srgbClr val="008000"/>
                </a:solidFill>
              </a:rPr>
              <a:t>изопрофитных кривых — кривых равной прибыли</a:t>
            </a:r>
            <a:r>
              <a:rPr lang="ru-RU"/>
              <a:t>. Точки на такой кривой соответствуют различным комбинациям объемов продаж обеих фирм,  обеспечивающим одинаковый уровень прибыли для одной из фирм. </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786" name="Group 2"/>
          <p:cNvGrpSpPr>
            <a:grpSpLocks/>
          </p:cNvGrpSpPr>
          <p:nvPr/>
        </p:nvGrpSpPr>
        <p:grpSpPr bwMode="auto">
          <a:xfrm>
            <a:off x="1476375" y="1268413"/>
            <a:ext cx="5486400" cy="3494087"/>
            <a:chOff x="2061" y="4092"/>
            <a:chExt cx="8640" cy="5502"/>
          </a:xfrm>
        </p:grpSpPr>
        <p:sp>
          <p:nvSpPr>
            <p:cNvPr id="246787" name="Line 3"/>
            <p:cNvSpPr>
              <a:spLocks noChangeShapeType="1"/>
            </p:cNvSpPr>
            <p:nvPr/>
          </p:nvSpPr>
          <p:spPr bwMode="auto">
            <a:xfrm flipH="1" flipV="1">
              <a:off x="2608" y="4092"/>
              <a:ext cx="5" cy="4596"/>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46788" name="Line 4"/>
            <p:cNvSpPr>
              <a:spLocks noChangeShapeType="1"/>
            </p:cNvSpPr>
            <p:nvPr/>
          </p:nvSpPr>
          <p:spPr bwMode="auto">
            <a:xfrm>
              <a:off x="2608" y="8688"/>
              <a:ext cx="7728"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46789" name="Text Box 5"/>
            <p:cNvSpPr txBox="1">
              <a:spLocks noChangeArrowheads="1"/>
            </p:cNvSpPr>
            <p:nvPr/>
          </p:nvSpPr>
          <p:spPr bwMode="auto">
            <a:xfrm>
              <a:off x="2061" y="4092"/>
              <a:ext cx="552" cy="511"/>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2</a:t>
              </a:r>
              <a:endParaRPr lang="ru-RU"/>
            </a:p>
          </p:txBody>
        </p:sp>
        <p:sp>
          <p:nvSpPr>
            <p:cNvPr id="246790" name="Text Box 6"/>
            <p:cNvSpPr txBox="1">
              <a:spLocks noChangeArrowheads="1"/>
            </p:cNvSpPr>
            <p:nvPr/>
          </p:nvSpPr>
          <p:spPr bwMode="auto">
            <a:xfrm>
              <a:off x="2337" y="8433"/>
              <a:ext cx="552" cy="511"/>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46791" name="Text Box 7"/>
            <p:cNvSpPr txBox="1">
              <a:spLocks noChangeArrowheads="1"/>
            </p:cNvSpPr>
            <p:nvPr/>
          </p:nvSpPr>
          <p:spPr bwMode="auto">
            <a:xfrm>
              <a:off x="9789" y="8688"/>
              <a:ext cx="552" cy="511"/>
            </a:xfrm>
            <a:prstGeom prst="rect">
              <a:avLst/>
            </a:prstGeom>
            <a:noFill/>
            <a:ln w="9525" algn="ctr">
              <a:noFill/>
              <a:miter lim="800000"/>
              <a:headEnd/>
              <a:tailEnd/>
            </a:ln>
            <a:effectLst/>
          </p:spPr>
          <p:txBody>
            <a:bodyPr lIns="18000" tIns="10800" rIns="18000" bIns="10800"/>
            <a:lstStyle/>
            <a:p>
              <a:pPr algn="l"/>
              <a:r>
                <a:rPr lang="en-US" sz="1400"/>
                <a:t>Q</a:t>
              </a:r>
              <a:r>
                <a:rPr lang="ru-RU" sz="1400" baseline="-25000"/>
                <a:t>1</a:t>
              </a:r>
              <a:endParaRPr lang="ru-RU"/>
            </a:p>
          </p:txBody>
        </p:sp>
        <p:sp>
          <p:nvSpPr>
            <p:cNvPr id="246792" name="Freeform 8"/>
            <p:cNvSpPr>
              <a:spLocks/>
            </p:cNvSpPr>
            <p:nvPr/>
          </p:nvSpPr>
          <p:spPr bwMode="auto">
            <a:xfrm>
              <a:off x="2613" y="5291"/>
              <a:ext cx="6911" cy="3399"/>
            </a:xfrm>
            <a:custGeom>
              <a:avLst/>
              <a:gdLst/>
              <a:ahLst/>
              <a:cxnLst>
                <a:cxn ang="0">
                  <a:pos x="0" y="2396"/>
                </a:cxn>
                <a:cxn ang="0">
                  <a:pos x="396" y="1247"/>
                </a:cxn>
                <a:cxn ang="0">
                  <a:pos x="861" y="497"/>
                </a:cxn>
                <a:cxn ang="0">
                  <a:pos x="1476" y="62"/>
                </a:cxn>
                <a:cxn ang="0">
                  <a:pos x="2256" y="122"/>
                </a:cxn>
                <a:cxn ang="0">
                  <a:pos x="3006" y="377"/>
                </a:cxn>
                <a:cxn ang="0">
                  <a:pos x="3951" y="992"/>
                </a:cxn>
                <a:cxn ang="0">
                  <a:pos x="4416" y="1877"/>
                </a:cxn>
                <a:cxn ang="0">
                  <a:pos x="4500" y="2396"/>
                </a:cxn>
              </a:cxnLst>
              <a:rect l="0" t="0" r="r" b="b"/>
              <a:pathLst>
                <a:path w="4507" h="2396">
                  <a:moveTo>
                    <a:pt x="0" y="2396"/>
                  </a:moveTo>
                  <a:cubicBezTo>
                    <a:pt x="66" y="2205"/>
                    <a:pt x="253" y="1563"/>
                    <a:pt x="396" y="1247"/>
                  </a:cubicBezTo>
                  <a:cubicBezTo>
                    <a:pt x="539" y="931"/>
                    <a:pt x="681" y="695"/>
                    <a:pt x="861" y="497"/>
                  </a:cubicBezTo>
                  <a:cubicBezTo>
                    <a:pt x="1041" y="299"/>
                    <a:pt x="1244" y="124"/>
                    <a:pt x="1476" y="62"/>
                  </a:cubicBezTo>
                  <a:cubicBezTo>
                    <a:pt x="1708" y="0"/>
                    <a:pt x="2001" y="69"/>
                    <a:pt x="2256" y="122"/>
                  </a:cubicBezTo>
                  <a:cubicBezTo>
                    <a:pt x="2511" y="175"/>
                    <a:pt x="2724" y="232"/>
                    <a:pt x="3006" y="377"/>
                  </a:cubicBezTo>
                  <a:cubicBezTo>
                    <a:pt x="3288" y="522"/>
                    <a:pt x="3716" y="742"/>
                    <a:pt x="3951" y="992"/>
                  </a:cubicBezTo>
                  <a:cubicBezTo>
                    <a:pt x="4186" y="1242"/>
                    <a:pt x="4325" y="1643"/>
                    <a:pt x="4416" y="1877"/>
                  </a:cubicBezTo>
                  <a:cubicBezTo>
                    <a:pt x="4507" y="2111"/>
                    <a:pt x="4482" y="2288"/>
                    <a:pt x="4500" y="2396"/>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6793" name="Freeform 9"/>
            <p:cNvSpPr>
              <a:spLocks/>
            </p:cNvSpPr>
            <p:nvPr/>
          </p:nvSpPr>
          <p:spPr bwMode="auto">
            <a:xfrm>
              <a:off x="3441" y="6325"/>
              <a:ext cx="5483" cy="2363"/>
            </a:xfrm>
            <a:custGeom>
              <a:avLst/>
              <a:gdLst/>
              <a:ahLst/>
              <a:cxnLst>
                <a:cxn ang="0">
                  <a:pos x="0" y="1666"/>
                </a:cxn>
                <a:cxn ang="0">
                  <a:pos x="261" y="1012"/>
                </a:cxn>
                <a:cxn ang="0">
                  <a:pos x="666" y="457"/>
                </a:cxn>
                <a:cxn ang="0">
                  <a:pos x="1266" y="52"/>
                </a:cxn>
                <a:cxn ang="0">
                  <a:pos x="2151" y="142"/>
                </a:cxn>
                <a:cxn ang="0">
                  <a:pos x="2871" y="502"/>
                </a:cxn>
                <a:cxn ang="0">
                  <a:pos x="3396" y="1072"/>
                </a:cxn>
                <a:cxn ang="0">
                  <a:pos x="3576" y="1627"/>
                </a:cxn>
              </a:cxnLst>
              <a:rect l="0" t="0" r="r" b="b"/>
              <a:pathLst>
                <a:path w="3576" h="1666">
                  <a:moveTo>
                    <a:pt x="0" y="1666"/>
                  </a:moveTo>
                  <a:cubicBezTo>
                    <a:pt x="44" y="1557"/>
                    <a:pt x="150" y="1213"/>
                    <a:pt x="261" y="1012"/>
                  </a:cubicBezTo>
                  <a:cubicBezTo>
                    <a:pt x="372" y="811"/>
                    <a:pt x="498" y="617"/>
                    <a:pt x="666" y="457"/>
                  </a:cubicBezTo>
                  <a:cubicBezTo>
                    <a:pt x="834" y="297"/>
                    <a:pt x="1019" y="104"/>
                    <a:pt x="1266" y="52"/>
                  </a:cubicBezTo>
                  <a:cubicBezTo>
                    <a:pt x="1513" y="0"/>
                    <a:pt x="1884" y="67"/>
                    <a:pt x="2151" y="142"/>
                  </a:cubicBezTo>
                  <a:cubicBezTo>
                    <a:pt x="2418" y="217"/>
                    <a:pt x="2664" y="347"/>
                    <a:pt x="2871" y="502"/>
                  </a:cubicBezTo>
                  <a:cubicBezTo>
                    <a:pt x="3078" y="657"/>
                    <a:pt x="3279" y="885"/>
                    <a:pt x="3396" y="1072"/>
                  </a:cubicBezTo>
                  <a:cubicBezTo>
                    <a:pt x="3513" y="1259"/>
                    <a:pt x="3539" y="1512"/>
                    <a:pt x="3576" y="1627"/>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6794" name="Freeform 10"/>
            <p:cNvSpPr>
              <a:spLocks/>
            </p:cNvSpPr>
            <p:nvPr/>
          </p:nvSpPr>
          <p:spPr bwMode="auto">
            <a:xfrm>
              <a:off x="4269" y="7122"/>
              <a:ext cx="3864" cy="1566"/>
            </a:xfrm>
            <a:custGeom>
              <a:avLst/>
              <a:gdLst/>
              <a:ahLst/>
              <a:cxnLst>
                <a:cxn ang="0">
                  <a:pos x="0" y="1104"/>
                </a:cxn>
                <a:cxn ang="0">
                  <a:pos x="366" y="435"/>
                </a:cxn>
                <a:cxn ang="0">
                  <a:pos x="861" y="45"/>
                </a:cxn>
                <a:cxn ang="0">
                  <a:pos x="1641" y="165"/>
                </a:cxn>
                <a:cxn ang="0">
                  <a:pos x="2271" y="630"/>
                </a:cxn>
                <a:cxn ang="0">
                  <a:pos x="2520" y="1104"/>
                </a:cxn>
              </a:cxnLst>
              <a:rect l="0" t="0" r="r" b="b"/>
              <a:pathLst>
                <a:path w="2520" h="1104">
                  <a:moveTo>
                    <a:pt x="0" y="1104"/>
                  </a:moveTo>
                  <a:cubicBezTo>
                    <a:pt x="61" y="993"/>
                    <a:pt x="223" y="611"/>
                    <a:pt x="366" y="435"/>
                  </a:cubicBezTo>
                  <a:cubicBezTo>
                    <a:pt x="509" y="259"/>
                    <a:pt x="648" y="90"/>
                    <a:pt x="861" y="45"/>
                  </a:cubicBezTo>
                  <a:cubicBezTo>
                    <a:pt x="1074" y="0"/>
                    <a:pt x="1406" y="68"/>
                    <a:pt x="1641" y="165"/>
                  </a:cubicBezTo>
                  <a:cubicBezTo>
                    <a:pt x="1876" y="262"/>
                    <a:pt x="2125" y="474"/>
                    <a:pt x="2271" y="630"/>
                  </a:cubicBezTo>
                  <a:cubicBezTo>
                    <a:pt x="2417" y="786"/>
                    <a:pt x="2468" y="1005"/>
                    <a:pt x="2520" y="1104"/>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6795" name="Freeform 11"/>
            <p:cNvSpPr>
              <a:spLocks/>
            </p:cNvSpPr>
            <p:nvPr/>
          </p:nvSpPr>
          <p:spPr bwMode="auto">
            <a:xfrm>
              <a:off x="5175" y="7935"/>
              <a:ext cx="2130" cy="756"/>
            </a:xfrm>
            <a:custGeom>
              <a:avLst/>
              <a:gdLst/>
              <a:ahLst/>
              <a:cxnLst>
                <a:cxn ang="0">
                  <a:pos x="0" y="722"/>
                </a:cxn>
                <a:cxn ang="0">
                  <a:pos x="368" y="190"/>
                </a:cxn>
                <a:cxn ang="0">
                  <a:pos x="1015" y="7"/>
                </a:cxn>
                <a:cxn ang="0">
                  <a:pos x="1748" y="233"/>
                </a:cxn>
                <a:cxn ang="0">
                  <a:pos x="2130" y="756"/>
                </a:cxn>
              </a:cxnLst>
              <a:rect l="0" t="0" r="r" b="b"/>
              <a:pathLst>
                <a:path w="2130" h="756">
                  <a:moveTo>
                    <a:pt x="0" y="722"/>
                  </a:moveTo>
                  <a:cubicBezTo>
                    <a:pt x="61" y="633"/>
                    <a:pt x="199" y="309"/>
                    <a:pt x="368" y="190"/>
                  </a:cubicBezTo>
                  <a:cubicBezTo>
                    <a:pt x="537" y="71"/>
                    <a:pt x="785" y="0"/>
                    <a:pt x="1015" y="7"/>
                  </a:cubicBezTo>
                  <a:cubicBezTo>
                    <a:pt x="1245" y="14"/>
                    <a:pt x="1562" y="108"/>
                    <a:pt x="1748" y="233"/>
                  </a:cubicBezTo>
                  <a:cubicBezTo>
                    <a:pt x="1934" y="358"/>
                    <a:pt x="2050" y="647"/>
                    <a:pt x="2130" y="756"/>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6796" name="Line 12"/>
            <p:cNvSpPr>
              <a:spLocks noChangeShapeType="1"/>
            </p:cNvSpPr>
            <p:nvPr/>
          </p:nvSpPr>
          <p:spPr bwMode="auto">
            <a:xfrm>
              <a:off x="2613" y="5370"/>
              <a:ext cx="5520"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6797" name="Line 13"/>
            <p:cNvSpPr>
              <a:spLocks noChangeShapeType="1"/>
            </p:cNvSpPr>
            <p:nvPr/>
          </p:nvSpPr>
          <p:spPr bwMode="auto">
            <a:xfrm>
              <a:off x="2613" y="6394"/>
              <a:ext cx="5520"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6798" name="Line 14"/>
            <p:cNvSpPr>
              <a:spLocks noChangeShapeType="1"/>
            </p:cNvSpPr>
            <p:nvPr/>
          </p:nvSpPr>
          <p:spPr bwMode="auto">
            <a:xfrm>
              <a:off x="2613" y="7156"/>
              <a:ext cx="5796"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6799" name="Line 15"/>
            <p:cNvSpPr>
              <a:spLocks noChangeShapeType="1"/>
            </p:cNvSpPr>
            <p:nvPr/>
          </p:nvSpPr>
          <p:spPr bwMode="auto">
            <a:xfrm>
              <a:off x="2613" y="7922"/>
              <a:ext cx="5796"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6800" name="Line 16"/>
            <p:cNvSpPr>
              <a:spLocks noChangeShapeType="1"/>
            </p:cNvSpPr>
            <p:nvPr/>
          </p:nvSpPr>
          <p:spPr bwMode="auto">
            <a:xfrm flipH="1" flipV="1">
              <a:off x="4821" y="4606"/>
              <a:ext cx="1656" cy="4085"/>
            </a:xfrm>
            <a:prstGeom prst="line">
              <a:avLst/>
            </a:prstGeom>
            <a:noFill/>
            <a:ln w="19050">
              <a:solidFill>
                <a:srgbClr val="000000"/>
              </a:solidFill>
              <a:round/>
              <a:headEnd/>
              <a:tailEnd/>
            </a:ln>
            <a:effectLst/>
          </p:spPr>
          <p:txBody>
            <a:bodyPr lIns="18000" tIns="10800" rIns="18000" bIns="10800"/>
            <a:lstStyle/>
            <a:p>
              <a:endParaRPr lang="ru-RU"/>
            </a:p>
          </p:txBody>
        </p:sp>
        <p:sp>
          <p:nvSpPr>
            <p:cNvPr id="246801" name="Text Box 17"/>
            <p:cNvSpPr txBox="1">
              <a:spLocks noChangeArrowheads="1"/>
            </p:cNvSpPr>
            <p:nvPr/>
          </p:nvSpPr>
          <p:spPr bwMode="auto">
            <a:xfrm>
              <a:off x="5097" y="4607"/>
              <a:ext cx="1656" cy="511"/>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1</a:t>
              </a:r>
              <a:r>
                <a:rPr lang="en-US" sz="1400"/>
                <a:t>=f(Q</a:t>
              </a:r>
              <a:r>
                <a:rPr lang="en-US" sz="1400" baseline="-25000"/>
                <a:t>2</a:t>
              </a:r>
              <a:r>
                <a:rPr lang="en-US" sz="1400"/>
                <a:t>)</a:t>
              </a:r>
              <a:endParaRPr lang="ru-RU"/>
            </a:p>
          </p:txBody>
        </p:sp>
        <p:sp>
          <p:nvSpPr>
            <p:cNvPr id="246802" name="Line 18"/>
            <p:cNvSpPr>
              <a:spLocks noChangeShapeType="1"/>
            </p:cNvSpPr>
            <p:nvPr/>
          </p:nvSpPr>
          <p:spPr bwMode="auto">
            <a:xfrm>
              <a:off x="4581" y="5094"/>
              <a:ext cx="1440" cy="3320"/>
            </a:xfrm>
            <a:prstGeom prst="line">
              <a:avLst/>
            </a:prstGeom>
            <a:noFill/>
            <a:ln w="9525">
              <a:solidFill>
                <a:srgbClr val="000000"/>
              </a:solidFill>
              <a:prstDash val="dash"/>
              <a:round/>
              <a:headEnd/>
              <a:tailEnd type="stealth" w="med" len="med"/>
            </a:ln>
            <a:effectLst/>
          </p:spPr>
          <p:txBody>
            <a:bodyPr lIns="18000" tIns="10800" rIns="18000" bIns="10800"/>
            <a:lstStyle/>
            <a:p>
              <a:endParaRPr lang="ru-RU"/>
            </a:p>
          </p:txBody>
        </p:sp>
        <p:sp>
          <p:nvSpPr>
            <p:cNvPr id="246803" name="Text Box 19"/>
            <p:cNvSpPr txBox="1">
              <a:spLocks noChangeArrowheads="1"/>
            </p:cNvSpPr>
            <p:nvPr/>
          </p:nvSpPr>
          <p:spPr bwMode="auto">
            <a:xfrm>
              <a:off x="2781" y="4194"/>
              <a:ext cx="1980" cy="1080"/>
            </a:xfrm>
            <a:prstGeom prst="rect">
              <a:avLst/>
            </a:prstGeom>
            <a:noFill/>
            <a:ln w="19050" algn="ctr">
              <a:noFill/>
              <a:miter lim="800000"/>
              <a:headEnd/>
              <a:tailEnd/>
            </a:ln>
            <a:effectLst/>
          </p:spPr>
          <p:txBody>
            <a:bodyPr lIns="18000" tIns="10800" rIns="18000" bIns="10800"/>
            <a:lstStyle/>
            <a:p>
              <a:r>
                <a:rPr lang="ru-RU" sz="1400" i="1">
                  <a:solidFill>
                    <a:srgbClr val="3366CC"/>
                  </a:solidFill>
                </a:rPr>
                <a:t>Направление роста прибыли фирмы 2</a:t>
              </a:r>
              <a:endParaRPr lang="ru-RU">
                <a:solidFill>
                  <a:srgbClr val="3366CC"/>
                </a:solidFill>
              </a:endParaRPr>
            </a:p>
          </p:txBody>
        </p:sp>
        <p:sp>
          <p:nvSpPr>
            <p:cNvPr id="246804" name="Text Box 20"/>
            <p:cNvSpPr txBox="1">
              <a:spLocks noChangeArrowheads="1"/>
            </p:cNvSpPr>
            <p:nvPr/>
          </p:nvSpPr>
          <p:spPr bwMode="auto">
            <a:xfrm>
              <a:off x="2241" y="9054"/>
              <a:ext cx="8460" cy="540"/>
            </a:xfrm>
            <a:prstGeom prst="rect">
              <a:avLst/>
            </a:prstGeom>
            <a:noFill/>
            <a:ln w="19050" algn="ctr">
              <a:noFill/>
              <a:miter lim="800000"/>
              <a:headEnd/>
              <a:tailEnd/>
            </a:ln>
            <a:effectLst/>
          </p:spPr>
          <p:txBody>
            <a:bodyPr lIns="18000" tIns="10800" rIns="18000" bIns="10800"/>
            <a:lstStyle/>
            <a:p>
              <a:r>
                <a:rPr lang="ru-RU" sz="1400"/>
                <a:t> </a:t>
              </a:r>
              <a:r>
                <a:rPr lang="ru-RU" sz="1400">
                  <a:solidFill>
                    <a:srgbClr val="3366CC"/>
                  </a:solidFill>
                  <a:latin typeface="Arial" charset="0"/>
                </a:rPr>
                <a:t>Изопрофитные кривые и функция реакции фирмы 1 (лидера)</a:t>
              </a:r>
            </a:p>
            <a:p>
              <a:endParaRPr lang="ru-RU">
                <a:solidFill>
                  <a:srgbClr val="3366CC"/>
                </a:solidFill>
                <a:latin typeface="Arial" charset="0"/>
              </a:endParaRPr>
            </a:p>
          </p:txBody>
        </p:sp>
      </p:gr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62" name="Group 2"/>
          <p:cNvGrpSpPr>
            <a:grpSpLocks/>
          </p:cNvGrpSpPr>
          <p:nvPr/>
        </p:nvGrpSpPr>
        <p:grpSpPr bwMode="auto">
          <a:xfrm>
            <a:off x="1331913" y="2492375"/>
            <a:ext cx="5600700" cy="4041775"/>
            <a:chOff x="2061" y="3228"/>
            <a:chExt cx="8820" cy="6366"/>
          </a:xfrm>
        </p:grpSpPr>
        <p:sp>
          <p:nvSpPr>
            <p:cNvPr id="245763" name="Line 3"/>
            <p:cNvSpPr>
              <a:spLocks noChangeShapeType="1"/>
            </p:cNvSpPr>
            <p:nvPr/>
          </p:nvSpPr>
          <p:spPr bwMode="auto">
            <a:xfrm flipH="1" flipV="1">
              <a:off x="2620" y="3228"/>
              <a:ext cx="5" cy="4347"/>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45764" name="Line 4"/>
            <p:cNvSpPr>
              <a:spLocks noChangeShapeType="1"/>
            </p:cNvSpPr>
            <p:nvPr/>
          </p:nvSpPr>
          <p:spPr bwMode="auto">
            <a:xfrm>
              <a:off x="2620" y="7575"/>
              <a:ext cx="7896" cy="0"/>
            </a:xfrm>
            <a:prstGeom prst="line">
              <a:avLst/>
            </a:prstGeom>
            <a:noFill/>
            <a:ln w="9525">
              <a:solidFill>
                <a:srgbClr val="000000"/>
              </a:solidFill>
              <a:round/>
              <a:headEnd/>
              <a:tailEnd type="stealth" w="med" len="med"/>
            </a:ln>
            <a:effectLst/>
          </p:spPr>
          <p:txBody>
            <a:bodyPr lIns="18000" tIns="10800" rIns="18000" bIns="10800"/>
            <a:lstStyle/>
            <a:p>
              <a:endParaRPr lang="ru-RU"/>
            </a:p>
          </p:txBody>
        </p:sp>
        <p:sp>
          <p:nvSpPr>
            <p:cNvPr id="245765" name="Text Box 5"/>
            <p:cNvSpPr txBox="1">
              <a:spLocks noChangeArrowheads="1"/>
            </p:cNvSpPr>
            <p:nvPr/>
          </p:nvSpPr>
          <p:spPr bwMode="auto">
            <a:xfrm>
              <a:off x="2061" y="3228"/>
              <a:ext cx="564" cy="483"/>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2</a:t>
              </a:r>
              <a:endParaRPr lang="ru-RU"/>
            </a:p>
          </p:txBody>
        </p:sp>
        <p:sp>
          <p:nvSpPr>
            <p:cNvPr id="245766" name="Text Box 6"/>
            <p:cNvSpPr txBox="1">
              <a:spLocks noChangeArrowheads="1"/>
            </p:cNvSpPr>
            <p:nvPr/>
          </p:nvSpPr>
          <p:spPr bwMode="auto">
            <a:xfrm>
              <a:off x="2343" y="7334"/>
              <a:ext cx="564" cy="483"/>
            </a:xfrm>
            <a:prstGeom prst="rect">
              <a:avLst/>
            </a:prstGeom>
            <a:noFill/>
            <a:ln w="9525" algn="ctr">
              <a:noFill/>
              <a:miter lim="800000"/>
              <a:headEnd/>
              <a:tailEnd/>
            </a:ln>
            <a:effectLst/>
          </p:spPr>
          <p:txBody>
            <a:bodyPr lIns="18000" tIns="10800" rIns="18000" bIns="10800"/>
            <a:lstStyle/>
            <a:p>
              <a:pPr algn="l"/>
              <a:r>
                <a:rPr lang="en-US" sz="1400"/>
                <a:t>0</a:t>
              </a:r>
              <a:endParaRPr lang="ru-RU"/>
            </a:p>
          </p:txBody>
        </p:sp>
        <p:sp>
          <p:nvSpPr>
            <p:cNvPr id="245767" name="Text Box 7"/>
            <p:cNvSpPr txBox="1">
              <a:spLocks noChangeArrowheads="1"/>
            </p:cNvSpPr>
            <p:nvPr/>
          </p:nvSpPr>
          <p:spPr bwMode="auto">
            <a:xfrm>
              <a:off x="9957" y="7575"/>
              <a:ext cx="564" cy="483"/>
            </a:xfrm>
            <a:prstGeom prst="rect">
              <a:avLst/>
            </a:prstGeom>
            <a:noFill/>
            <a:ln w="9525" algn="ctr">
              <a:noFill/>
              <a:miter lim="800000"/>
              <a:headEnd/>
              <a:tailEnd/>
            </a:ln>
            <a:effectLst/>
          </p:spPr>
          <p:txBody>
            <a:bodyPr lIns="18000" tIns="10800" rIns="18000" bIns="10800"/>
            <a:lstStyle/>
            <a:p>
              <a:pPr algn="l"/>
              <a:r>
                <a:rPr lang="en-US" sz="1400"/>
                <a:t>Q</a:t>
              </a:r>
              <a:r>
                <a:rPr lang="ru-RU" sz="1400" baseline="-25000"/>
                <a:t>1</a:t>
              </a:r>
              <a:endParaRPr lang="ru-RU"/>
            </a:p>
          </p:txBody>
        </p:sp>
        <p:sp>
          <p:nvSpPr>
            <p:cNvPr id="245768" name="Freeform 8"/>
            <p:cNvSpPr>
              <a:spLocks/>
            </p:cNvSpPr>
            <p:nvPr/>
          </p:nvSpPr>
          <p:spPr bwMode="auto">
            <a:xfrm>
              <a:off x="2625" y="4362"/>
              <a:ext cx="7061" cy="3214"/>
            </a:xfrm>
            <a:custGeom>
              <a:avLst/>
              <a:gdLst/>
              <a:ahLst/>
              <a:cxnLst>
                <a:cxn ang="0">
                  <a:pos x="0" y="2396"/>
                </a:cxn>
                <a:cxn ang="0">
                  <a:pos x="396" y="1247"/>
                </a:cxn>
                <a:cxn ang="0">
                  <a:pos x="861" y="497"/>
                </a:cxn>
                <a:cxn ang="0">
                  <a:pos x="1476" y="62"/>
                </a:cxn>
                <a:cxn ang="0">
                  <a:pos x="2256" y="122"/>
                </a:cxn>
                <a:cxn ang="0">
                  <a:pos x="3006" y="377"/>
                </a:cxn>
                <a:cxn ang="0">
                  <a:pos x="3951" y="992"/>
                </a:cxn>
                <a:cxn ang="0">
                  <a:pos x="4416" y="1877"/>
                </a:cxn>
                <a:cxn ang="0">
                  <a:pos x="4500" y="2396"/>
                </a:cxn>
              </a:cxnLst>
              <a:rect l="0" t="0" r="r" b="b"/>
              <a:pathLst>
                <a:path w="4507" h="2396">
                  <a:moveTo>
                    <a:pt x="0" y="2396"/>
                  </a:moveTo>
                  <a:cubicBezTo>
                    <a:pt x="66" y="2205"/>
                    <a:pt x="253" y="1563"/>
                    <a:pt x="396" y="1247"/>
                  </a:cubicBezTo>
                  <a:cubicBezTo>
                    <a:pt x="539" y="931"/>
                    <a:pt x="681" y="695"/>
                    <a:pt x="861" y="497"/>
                  </a:cubicBezTo>
                  <a:cubicBezTo>
                    <a:pt x="1041" y="299"/>
                    <a:pt x="1244" y="124"/>
                    <a:pt x="1476" y="62"/>
                  </a:cubicBezTo>
                  <a:cubicBezTo>
                    <a:pt x="1708" y="0"/>
                    <a:pt x="2001" y="69"/>
                    <a:pt x="2256" y="122"/>
                  </a:cubicBezTo>
                  <a:cubicBezTo>
                    <a:pt x="2511" y="175"/>
                    <a:pt x="2724" y="232"/>
                    <a:pt x="3006" y="377"/>
                  </a:cubicBezTo>
                  <a:cubicBezTo>
                    <a:pt x="3288" y="522"/>
                    <a:pt x="3716" y="742"/>
                    <a:pt x="3951" y="992"/>
                  </a:cubicBezTo>
                  <a:cubicBezTo>
                    <a:pt x="4186" y="1242"/>
                    <a:pt x="4325" y="1643"/>
                    <a:pt x="4416" y="1877"/>
                  </a:cubicBezTo>
                  <a:cubicBezTo>
                    <a:pt x="4507" y="2111"/>
                    <a:pt x="4482" y="2288"/>
                    <a:pt x="4500" y="2396"/>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5769" name="Freeform 9"/>
            <p:cNvSpPr>
              <a:spLocks/>
            </p:cNvSpPr>
            <p:nvPr/>
          </p:nvSpPr>
          <p:spPr bwMode="auto">
            <a:xfrm>
              <a:off x="3471" y="5340"/>
              <a:ext cx="5602" cy="2235"/>
            </a:xfrm>
            <a:custGeom>
              <a:avLst/>
              <a:gdLst/>
              <a:ahLst/>
              <a:cxnLst>
                <a:cxn ang="0">
                  <a:pos x="0" y="1666"/>
                </a:cxn>
                <a:cxn ang="0">
                  <a:pos x="261" y="1012"/>
                </a:cxn>
                <a:cxn ang="0">
                  <a:pos x="666" y="457"/>
                </a:cxn>
                <a:cxn ang="0">
                  <a:pos x="1266" y="52"/>
                </a:cxn>
                <a:cxn ang="0">
                  <a:pos x="2151" y="142"/>
                </a:cxn>
                <a:cxn ang="0">
                  <a:pos x="2871" y="502"/>
                </a:cxn>
                <a:cxn ang="0">
                  <a:pos x="3396" y="1072"/>
                </a:cxn>
                <a:cxn ang="0">
                  <a:pos x="3576" y="1627"/>
                </a:cxn>
              </a:cxnLst>
              <a:rect l="0" t="0" r="r" b="b"/>
              <a:pathLst>
                <a:path w="3576" h="1666">
                  <a:moveTo>
                    <a:pt x="0" y="1666"/>
                  </a:moveTo>
                  <a:cubicBezTo>
                    <a:pt x="44" y="1557"/>
                    <a:pt x="150" y="1213"/>
                    <a:pt x="261" y="1012"/>
                  </a:cubicBezTo>
                  <a:cubicBezTo>
                    <a:pt x="372" y="811"/>
                    <a:pt x="498" y="617"/>
                    <a:pt x="666" y="457"/>
                  </a:cubicBezTo>
                  <a:cubicBezTo>
                    <a:pt x="834" y="297"/>
                    <a:pt x="1019" y="104"/>
                    <a:pt x="1266" y="52"/>
                  </a:cubicBezTo>
                  <a:cubicBezTo>
                    <a:pt x="1513" y="0"/>
                    <a:pt x="1884" y="67"/>
                    <a:pt x="2151" y="142"/>
                  </a:cubicBezTo>
                  <a:cubicBezTo>
                    <a:pt x="2418" y="217"/>
                    <a:pt x="2664" y="347"/>
                    <a:pt x="2871" y="502"/>
                  </a:cubicBezTo>
                  <a:cubicBezTo>
                    <a:pt x="3078" y="657"/>
                    <a:pt x="3279" y="885"/>
                    <a:pt x="3396" y="1072"/>
                  </a:cubicBezTo>
                  <a:cubicBezTo>
                    <a:pt x="3513" y="1259"/>
                    <a:pt x="3539" y="1512"/>
                    <a:pt x="3576" y="1627"/>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5770" name="Freeform 10"/>
            <p:cNvSpPr>
              <a:spLocks/>
            </p:cNvSpPr>
            <p:nvPr/>
          </p:nvSpPr>
          <p:spPr bwMode="auto">
            <a:xfrm>
              <a:off x="4317" y="6116"/>
              <a:ext cx="3948" cy="1459"/>
            </a:xfrm>
            <a:custGeom>
              <a:avLst/>
              <a:gdLst/>
              <a:ahLst/>
              <a:cxnLst>
                <a:cxn ang="0">
                  <a:pos x="0" y="1459"/>
                </a:cxn>
                <a:cxn ang="0">
                  <a:pos x="573" y="561"/>
                </a:cxn>
                <a:cxn ang="0">
                  <a:pos x="1162" y="118"/>
                </a:cxn>
                <a:cxn ang="0">
                  <a:pos x="1911" y="24"/>
                </a:cxn>
                <a:cxn ang="0">
                  <a:pos x="2806" y="259"/>
                </a:cxn>
                <a:cxn ang="0">
                  <a:pos x="3417" y="823"/>
                </a:cxn>
                <a:cxn ang="0">
                  <a:pos x="3948" y="1459"/>
                </a:cxn>
              </a:cxnLst>
              <a:rect l="0" t="0" r="r" b="b"/>
              <a:pathLst>
                <a:path w="3948" h="1459">
                  <a:moveTo>
                    <a:pt x="0" y="1459"/>
                  </a:moveTo>
                  <a:cubicBezTo>
                    <a:pt x="96" y="1310"/>
                    <a:pt x="379" y="784"/>
                    <a:pt x="573" y="561"/>
                  </a:cubicBezTo>
                  <a:cubicBezTo>
                    <a:pt x="767" y="338"/>
                    <a:pt x="939" y="208"/>
                    <a:pt x="1162" y="118"/>
                  </a:cubicBezTo>
                  <a:cubicBezTo>
                    <a:pt x="1385" y="28"/>
                    <a:pt x="1637" y="0"/>
                    <a:pt x="1911" y="24"/>
                  </a:cubicBezTo>
                  <a:cubicBezTo>
                    <a:pt x="2185" y="48"/>
                    <a:pt x="2555" y="126"/>
                    <a:pt x="2806" y="259"/>
                  </a:cubicBezTo>
                  <a:cubicBezTo>
                    <a:pt x="3057" y="392"/>
                    <a:pt x="3227" y="623"/>
                    <a:pt x="3417" y="823"/>
                  </a:cubicBezTo>
                  <a:cubicBezTo>
                    <a:pt x="3606" y="1023"/>
                    <a:pt x="3838" y="1326"/>
                    <a:pt x="3948" y="1459"/>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5771" name="Freeform 11"/>
            <p:cNvSpPr>
              <a:spLocks/>
            </p:cNvSpPr>
            <p:nvPr/>
          </p:nvSpPr>
          <p:spPr bwMode="auto">
            <a:xfrm>
              <a:off x="5243" y="6812"/>
              <a:ext cx="2176" cy="763"/>
            </a:xfrm>
            <a:custGeom>
              <a:avLst/>
              <a:gdLst/>
              <a:ahLst/>
              <a:cxnLst>
                <a:cxn ang="0">
                  <a:pos x="0" y="545"/>
                </a:cxn>
                <a:cxn ang="0">
                  <a:pos x="240" y="170"/>
                </a:cxn>
                <a:cxn ang="0">
                  <a:pos x="675" y="5"/>
                </a:cxn>
                <a:cxn ang="0">
                  <a:pos x="1140" y="200"/>
                </a:cxn>
                <a:cxn ang="0">
                  <a:pos x="1389" y="569"/>
                </a:cxn>
              </a:cxnLst>
              <a:rect l="0" t="0" r="r" b="b"/>
              <a:pathLst>
                <a:path w="1389" h="569">
                  <a:moveTo>
                    <a:pt x="0" y="545"/>
                  </a:moveTo>
                  <a:cubicBezTo>
                    <a:pt x="40" y="482"/>
                    <a:pt x="127" y="260"/>
                    <a:pt x="240" y="170"/>
                  </a:cubicBezTo>
                  <a:cubicBezTo>
                    <a:pt x="353" y="80"/>
                    <a:pt x="525" y="0"/>
                    <a:pt x="675" y="5"/>
                  </a:cubicBezTo>
                  <a:cubicBezTo>
                    <a:pt x="825" y="10"/>
                    <a:pt x="1021" y="106"/>
                    <a:pt x="1140" y="200"/>
                  </a:cubicBezTo>
                  <a:cubicBezTo>
                    <a:pt x="1259" y="294"/>
                    <a:pt x="1337" y="492"/>
                    <a:pt x="1389" y="569"/>
                  </a:cubicBezTo>
                </a:path>
              </a:pathLst>
            </a:custGeom>
            <a:noFill/>
            <a:ln w="19050" cap="flat" cmpd="sng">
              <a:solidFill>
                <a:srgbClr val="000000"/>
              </a:solidFill>
              <a:prstDash val="solid"/>
              <a:round/>
              <a:headEnd/>
              <a:tailEnd/>
            </a:ln>
            <a:effectLst/>
          </p:spPr>
          <p:txBody>
            <a:bodyPr lIns="18000" tIns="10800" rIns="18000" bIns="10800"/>
            <a:lstStyle/>
            <a:p>
              <a:endParaRPr lang="ru-RU"/>
            </a:p>
          </p:txBody>
        </p:sp>
        <p:sp>
          <p:nvSpPr>
            <p:cNvPr id="245772" name="Line 12"/>
            <p:cNvSpPr>
              <a:spLocks noChangeShapeType="1"/>
            </p:cNvSpPr>
            <p:nvPr/>
          </p:nvSpPr>
          <p:spPr bwMode="auto">
            <a:xfrm>
              <a:off x="2625" y="4437"/>
              <a:ext cx="5640"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5773" name="Line 13"/>
            <p:cNvSpPr>
              <a:spLocks noChangeShapeType="1"/>
            </p:cNvSpPr>
            <p:nvPr/>
          </p:nvSpPr>
          <p:spPr bwMode="auto">
            <a:xfrm>
              <a:off x="2625" y="5406"/>
              <a:ext cx="5640"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5774" name="Line 14"/>
            <p:cNvSpPr>
              <a:spLocks noChangeShapeType="1"/>
            </p:cNvSpPr>
            <p:nvPr/>
          </p:nvSpPr>
          <p:spPr bwMode="auto">
            <a:xfrm>
              <a:off x="2625" y="6126"/>
              <a:ext cx="5922"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5775" name="Line 15"/>
            <p:cNvSpPr>
              <a:spLocks noChangeShapeType="1"/>
            </p:cNvSpPr>
            <p:nvPr/>
          </p:nvSpPr>
          <p:spPr bwMode="auto">
            <a:xfrm>
              <a:off x="2625" y="6851"/>
              <a:ext cx="5922" cy="0"/>
            </a:xfrm>
            <a:prstGeom prst="line">
              <a:avLst/>
            </a:prstGeom>
            <a:noFill/>
            <a:ln w="9525" cap="rnd">
              <a:solidFill>
                <a:srgbClr val="000000"/>
              </a:solidFill>
              <a:prstDash val="sysDot"/>
              <a:round/>
              <a:headEnd/>
              <a:tailEnd/>
            </a:ln>
            <a:effectLst/>
          </p:spPr>
          <p:txBody>
            <a:bodyPr lIns="18000" tIns="10800" rIns="18000" bIns="10800"/>
            <a:lstStyle/>
            <a:p>
              <a:endParaRPr lang="ru-RU"/>
            </a:p>
          </p:txBody>
        </p:sp>
        <p:sp>
          <p:nvSpPr>
            <p:cNvPr id="245776" name="Line 16"/>
            <p:cNvSpPr>
              <a:spLocks noChangeShapeType="1"/>
            </p:cNvSpPr>
            <p:nvPr/>
          </p:nvSpPr>
          <p:spPr bwMode="auto">
            <a:xfrm>
              <a:off x="2625" y="3711"/>
              <a:ext cx="4512" cy="2657"/>
            </a:xfrm>
            <a:prstGeom prst="line">
              <a:avLst/>
            </a:prstGeom>
            <a:noFill/>
            <a:ln w="19050">
              <a:solidFill>
                <a:srgbClr val="000000"/>
              </a:solidFill>
              <a:round/>
              <a:headEnd/>
              <a:tailEnd type="oval" w="sm" len="sm"/>
            </a:ln>
            <a:effectLst/>
          </p:spPr>
          <p:txBody>
            <a:bodyPr lIns="18000" tIns="10800" rIns="18000" bIns="10800"/>
            <a:lstStyle/>
            <a:p>
              <a:endParaRPr lang="ru-RU"/>
            </a:p>
          </p:txBody>
        </p:sp>
        <p:sp>
          <p:nvSpPr>
            <p:cNvPr id="245777" name="Text Box 17"/>
            <p:cNvSpPr txBox="1">
              <a:spLocks noChangeArrowheads="1"/>
            </p:cNvSpPr>
            <p:nvPr/>
          </p:nvSpPr>
          <p:spPr bwMode="auto">
            <a:xfrm>
              <a:off x="2907" y="3470"/>
              <a:ext cx="1692" cy="483"/>
            </a:xfrm>
            <a:prstGeom prst="rect">
              <a:avLst/>
            </a:prstGeom>
            <a:noFill/>
            <a:ln w="9525" algn="ctr">
              <a:noFill/>
              <a:miter lim="800000"/>
              <a:headEnd/>
              <a:tailEnd/>
            </a:ln>
            <a:effectLst/>
          </p:spPr>
          <p:txBody>
            <a:bodyPr lIns="18000" tIns="10800" rIns="18000" bIns="10800"/>
            <a:lstStyle/>
            <a:p>
              <a:pPr algn="l"/>
              <a:r>
                <a:rPr lang="en-US" sz="1400"/>
                <a:t>Q</a:t>
              </a:r>
              <a:r>
                <a:rPr lang="en-US" sz="1400" baseline="-25000"/>
                <a:t>2</a:t>
              </a:r>
              <a:r>
                <a:rPr lang="en-US" sz="1400"/>
                <a:t>=f(Q</a:t>
              </a:r>
              <a:r>
                <a:rPr lang="en-US" sz="1400" baseline="-25000"/>
                <a:t>1</a:t>
              </a:r>
              <a:r>
                <a:rPr lang="en-US" sz="1400"/>
                <a:t>)</a:t>
              </a:r>
              <a:endParaRPr lang="ru-RU"/>
            </a:p>
          </p:txBody>
        </p:sp>
        <p:sp>
          <p:nvSpPr>
            <p:cNvPr id="245778" name="Text Box 18"/>
            <p:cNvSpPr txBox="1">
              <a:spLocks noChangeArrowheads="1"/>
            </p:cNvSpPr>
            <p:nvPr/>
          </p:nvSpPr>
          <p:spPr bwMode="auto">
            <a:xfrm>
              <a:off x="7419" y="6126"/>
              <a:ext cx="564" cy="483"/>
            </a:xfrm>
            <a:prstGeom prst="rect">
              <a:avLst/>
            </a:prstGeom>
            <a:noFill/>
            <a:ln w="9525" algn="ctr">
              <a:noFill/>
              <a:miter lim="800000"/>
              <a:headEnd/>
              <a:tailEnd/>
            </a:ln>
            <a:effectLst/>
          </p:spPr>
          <p:txBody>
            <a:bodyPr lIns="18000" tIns="10800" rIns="18000" bIns="10800"/>
            <a:lstStyle/>
            <a:p>
              <a:pPr algn="l"/>
              <a:r>
                <a:rPr lang="en-US" sz="1400"/>
                <a:t>X </a:t>
              </a:r>
              <a:endParaRPr lang="ru-RU"/>
            </a:p>
          </p:txBody>
        </p:sp>
        <p:sp>
          <p:nvSpPr>
            <p:cNvPr id="245779" name="Line 19"/>
            <p:cNvSpPr>
              <a:spLocks noChangeShapeType="1"/>
            </p:cNvSpPr>
            <p:nvPr/>
          </p:nvSpPr>
          <p:spPr bwMode="auto">
            <a:xfrm>
              <a:off x="7137" y="6368"/>
              <a:ext cx="1692" cy="1207"/>
            </a:xfrm>
            <a:prstGeom prst="line">
              <a:avLst/>
            </a:prstGeom>
            <a:noFill/>
            <a:ln w="19050">
              <a:solidFill>
                <a:srgbClr val="000000"/>
              </a:solidFill>
              <a:round/>
              <a:headEnd/>
              <a:tailEnd/>
            </a:ln>
            <a:effectLst/>
          </p:spPr>
          <p:txBody>
            <a:bodyPr lIns="18000" tIns="10800" rIns="18000" bIns="10800"/>
            <a:lstStyle/>
            <a:p>
              <a:endParaRPr lang="ru-RU"/>
            </a:p>
          </p:txBody>
        </p:sp>
        <p:sp>
          <p:nvSpPr>
            <p:cNvPr id="245780" name="Text Box 20"/>
            <p:cNvSpPr txBox="1">
              <a:spLocks noChangeArrowheads="1"/>
            </p:cNvSpPr>
            <p:nvPr/>
          </p:nvSpPr>
          <p:spPr bwMode="auto">
            <a:xfrm>
              <a:off x="2061" y="8154"/>
              <a:ext cx="8820" cy="1440"/>
            </a:xfrm>
            <a:prstGeom prst="rect">
              <a:avLst/>
            </a:prstGeom>
            <a:noFill/>
            <a:ln w="19050" algn="ctr">
              <a:noFill/>
              <a:miter lim="800000"/>
              <a:headEnd/>
              <a:tailEnd/>
            </a:ln>
            <a:effectLst/>
          </p:spPr>
          <p:txBody>
            <a:bodyPr lIns="18000" tIns="10800" rIns="18000" bIns="10800"/>
            <a:lstStyle/>
            <a:p>
              <a:r>
                <a:rPr lang="ru-RU" sz="1400">
                  <a:solidFill>
                    <a:srgbClr val="3366CC"/>
                  </a:solidFill>
                  <a:latin typeface="Arial" charset="0"/>
                </a:rPr>
                <a:t>Равновесие в ситуации дуополии с некооперативной стратегией установления объемов продаж при последовательной игре</a:t>
              </a:r>
            </a:p>
            <a:p>
              <a:r>
                <a:rPr lang="ru-RU" sz="1400">
                  <a:solidFill>
                    <a:srgbClr val="3366CC"/>
                  </a:solidFill>
                  <a:latin typeface="Arial" charset="0"/>
                </a:rPr>
                <a:t> (модель Штакельберга)</a:t>
              </a:r>
            </a:p>
            <a:p>
              <a:endParaRPr lang="ru-RU">
                <a:solidFill>
                  <a:srgbClr val="3366CC"/>
                </a:solidFill>
                <a:latin typeface="Arial" charset="0"/>
              </a:endParaRPr>
            </a:p>
          </p:txBody>
        </p:sp>
      </p:grpSp>
      <p:sp>
        <p:nvSpPr>
          <p:cNvPr id="245781" name="Text Box 21"/>
          <p:cNvSpPr txBox="1">
            <a:spLocks noChangeArrowheads="1"/>
          </p:cNvSpPr>
          <p:nvPr/>
        </p:nvSpPr>
        <p:spPr bwMode="auto">
          <a:xfrm>
            <a:off x="539750" y="333375"/>
            <a:ext cx="7056438" cy="1465263"/>
          </a:xfrm>
          <a:prstGeom prst="rect">
            <a:avLst/>
          </a:prstGeom>
          <a:noFill/>
          <a:ln w="9525" algn="ctr">
            <a:noFill/>
            <a:miter lim="800000"/>
            <a:headEnd/>
            <a:tailEnd/>
          </a:ln>
          <a:effectLst/>
        </p:spPr>
        <p:txBody>
          <a:bodyPr>
            <a:spAutoFit/>
          </a:bodyPr>
          <a:lstStyle/>
          <a:p>
            <a:pPr algn="l"/>
            <a:r>
              <a:rPr lang="ru-RU" i="1">
                <a:solidFill>
                  <a:srgbClr val="3366CC"/>
                </a:solidFill>
              </a:rPr>
              <a:t>Равновесие по Штакельбергу</a:t>
            </a:r>
            <a:r>
              <a:rPr lang="ru-RU"/>
              <a:t> устанавливается следующим образом: фирма 1 (лидер) выбирает такой объем производства, чтобы кривая реакции фирмы 2 (ведомого) коснулась максимально низкой (т.е. отражающей максимально высокую прибыль) изопрофитной кривой фирмы 1 (точка </a:t>
            </a:r>
            <a:r>
              <a:rPr lang="ru-RU" i="1"/>
              <a:t>Х</a:t>
            </a:r>
            <a:r>
              <a:rPr lang="ru-RU"/>
              <a:t> на рис.) </a:t>
            </a: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395288" y="476250"/>
            <a:ext cx="7416800" cy="915988"/>
          </a:xfrm>
          <a:prstGeom prst="rect">
            <a:avLst/>
          </a:prstGeom>
          <a:noFill/>
          <a:ln w="9525" algn="ctr">
            <a:noFill/>
            <a:miter lim="800000"/>
            <a:headEnd/>
            <a:tailEnd/>
          </a:ln>
          <a:effectLst/>
        </p:spPr>
        <p:txBody>
          <a:bodyPr>
            <a:spAutoFit/>
          </a:bodyPr>
          <a:lstStyle/>
          <a:p>
            <a:pPr algn="l"/>
            <a:r>
              <a:rPr lang="ru-RU"/>
              <a:t>Фирма может в первую очередь обращать внимание не на объем продаж, а на установление цены. Этой ситуации соответствует </a:t>
            </a:r>
            <a:r>
              <a:rPr lang="ru-RU">
                <a:solidFill>
                  <a:srgbClr val="0033CC"/>
                </a:solidFill>
              </a:rPr>
              <a:t>модель лидерства по ценам</a:t>
            </a:r>
            <a:r>
              <a:rPr lang="ru-RU"/>
              <a:t>. </a:t>
            </a:r>
          </a:p>
        </p:txBody>
      </p:sp>
      <p:sp>
        <p:nvSpPr>
          <p:cNvPr id="244739" name="Text Box 3"/>
          <p:cNvSpPr txBox="1">
            <a:spLocks noChangeArrowheads="1"/>
          </p:cNvSpPr>
          <p:nvPr/>
        </p:nvSpPr>
        <p:spPr bwMode="auto">
          <a:xfrm>
            <a:off x="395288" y="1773238"/>
            <a:ext cx="7993062" cy="1190625"/>
          </a:xfrm>
          <a:prstGeom prst="rect">
            <a:avLst/>
          </a:prstGeom>
          <a:noFill/>
          <a:ln w="9525" algn="ctr">
            <a:noFill/>
            <a:miter lim="800000"/>
            <a:headEnd/>
            <a:tailEnd/>
          </a:ln>
          <a:effectLst/>
        </p:spPr>
        <p:txBody>
          <a:bodyPr>
            <a:spAutoFit/>
          </a:bodyPr>
          <a:lstStyle/>
          <a:p>
            <a:pPr algn="l"/>
            <a:r>
              <a:rPr lang="ru-RU"/>
              <a:t>В данном случае предполагается, что фирмы производят однородный товар и продают его по одинаковой цене, устанавливаемой лидером. Ведомый, отталкиваясь от заданной цены, оптимизирует свой объем продаж, стремясь максимизировать прибыль. </a:t>
            </a:r>
          </a:p>
        </p:txBody>
      </p:sp>
      <p:sp>
        <p:nvSpPr>
          <p:cNvPr id="244740" name="Text Box 4"/>
          <p:cNvSpPr txBox="1">
            <a:spLocks noChangeArrowheads="1"/>
          </p:cNvSpPr>
          <p:nvPr/>
        </p:nvSpPr>
        <p:spPr bwMode="auto">
          <a:xfrm>
            <a:off x="395288" y="3500438"/>
            <a:ext cx="8207375" cy="1879600"/>
          </a:xfrm>
          <a:prstGeom prst="rect">
            <a:avLst/>
          </a:prstGeom>
          <a:noFill/>
          <a:ln w="9525" algn="ctr">
            <a:noFill/>
            <a:miter lim="800000"/>
            <a:headEnd/>
            <a:tailEnd/>
          </a:ln>
          <a:effectLst/>
        </p:spPr>
        <p:txBody>
          <a:bodyPr>
            <a:spAutoFit/>
          </a:bodyPr>
          <a:lstStyle/>
          <a:p>
            <a:pPr algn="l"/>
            <a:r>
              <a:rPr lang="ru-RU"/>
              <a:t>Фирма-лидер понимает, что при установлении цены </a:t>
            </a:r>
            <a:r>
              <a:rPr lang="ru-RU" i="1">
                <a:solidFill>
                  <a:srgbClr val="CC0000"/>
                </a:solidFill>
              </a:rPr>
              <a:t>Р</a:t>
            </a:r>
            <a:r>
              <a:rPr lang="ru-RU"/>
              <a:t> фирма-ведомый поставит на рынок количество товара </a:t>
            </a:r>
            <a:r>
              <a:rPr lang="ru-RU" i="1">
                <a:solidFill>
                  <a:srgbClr val="CC0000"/>
                </a:solidFill>
              </a:rPr>
              <a:t>Q</a:t>
            </a:r>
            <a:r>
              <a:rPr lang="ru-RU" sz="1400" i="1">
                <a:solidFill>
                  <a:srgbClr val="CC0000"/>
                </a:solidFill>
              </a:rPr>
              <a:t>2</a:t>
            </a:r>
            <a:r>
              <a:rPr lang="ru-RU" i="1">
                <a:solidFill>
                  <a:srgbClr val="CC0000"/>
                </a:solidFill>
              </a:rPr>
              <a:t>=</a:t>
            </a:r>
            <a:r>
              <a:rPr lang="en-US" i="1">
                <a:solidFill>
                  <a:srgbClr val="CC0000"/>
                </a:solidFill>
              </a:rPr>
              <a:t>f</a:t>
            </a:r>
            <a:r>
              <a:rPr lang="ru-RU" i="1">
                <a:solidFill>
                  <a:srgbClr val="CC0000"/>
                </a:solidFill>
              </a:rPr>
              <a:t>(</a:t>
            </a:r>
            <a:r>
              <a:rPr lang="en-US" i="1">
                <a:solidFill>
                  <a:srgbClr val="CC0000"/>
                </a:solidFill>
              </a:rPr>
              <a:t>P</a:t>
            </a:r>
            <a:r>
              <a:rPr lang="ru-RU" i="1">
                <a:solidFill>
                  <a:srgbClr val="CC0000"/>
                </a:solidFill>
              </a:rPr>
              <a:t>)</a:t>
            </a:r>
            <a:r>
              <a:rPr lang="ru-RU">
                <a:solidFill>
                  <a:srgbClr val="CC0000"/>
                </a:solidFill>
              </a:rPr>
              <a:t>.</a:t>
            </a:r>
            <a:r>
              <a:rPr lang="ru-RU"/>
              <a:t> </a:t>
            </a:r>
          </a:p>
          <a:p>
            <a:pPr algn="l"/>
            <a:r>
              <a:rPr lang="ru-RU"/>
              <a:t>В таком случае объем производства фирмы-лидера составит </a:t>
            </a:r>
            <a:r>
              <a:rPr lang="ru-RU" i="1">
                <a:solidFill>
                  <a:srgbClr val="CC0000"/>
                </a:solidFill>
              </a:rPr>
              <a:t>Q</a:t>
            </a:r>
            <a:r>
              <a:rPr lang="ru-RU" sz="1400" i="1">
                <a:solidFill>
                  <a:srgbClr val="CC0000"/>
                </a:solidFill>
              </a:rPr>
              <a:t>1</a:t>
            </a:r>
            <a:r>
              <a:rPr lang="ru-RU" i="1">
                <a:solidFill>
                  <a:srgbClr val="CC0000"/>
                </a:solidFill>
              </a:rPr>
              <a:t>=</a:t>
            </a:r>
            <a:r>
              <a:rPr lang="en-US" i="1">
                <a:solidFill>
                  <a:srgbClr val="CC0000"/>
                </a:solidFill>
              </a:rPr>
              <a:t>Q</a:t>
            </a:r>
            <a:r>
              <a:rPr lang="ru-RU" i="1">
                <a:solidFill>
                  <a:srgbClr val="CC0000"/>
                </a:solidFill>
              </a:rPr>
              <a:t>–</a:t>
            </a:r>
            <a:r>
              <a:rPr lang="en-US" i="1">
                <a:solidFill>
                  <a:srgbClr val="CC0000"/>
                </a:solidFill>
              </a:rPr>
              <a:t>Q</a:t>
            </a:r>
            <a:r>
              <a:rPr lang="ru-RU" sz="1400" i="1">
                <a:solidFill>
                  <a:srgbClr val="CC0000"/>
                </a:solidFill>
              </a:rPr>
              <a:t>2</a:t>
            </a:r>
            <a:r>
              <a:rPr lang="ru-RU"/>
              <a:t>, </a:t>
            </a:r>
          </a:p>
          <a:p>
            <a:pPr algn="l"/>
            <a:r>
              <a:rPr lang="ru-RU"/>
              <a:t>где </a:t>
            </a:r>
            <a:r>
              <a:rPr lang="en-US" i="1">
                <a:solidFill>
                  <a:srgbClr val="CC0000"/>
                </a:solidFill>
              </a:rPr>
              <a:t>Q</a:t>
            </a:r>
            <a:r>
              <a:rPr lang="en-US">
                <a:solidFill>
                  <a:srgbClr val="CC0000"/>
                </a:solidFill>
              </a:rPr>
              <a:t> </a:t>
            </a:r>
            <a:r>
              <a:rPr lang="ru-RU"/>
              <a:t>— общий объем продаж на рынке, или объем рыночного спроса, </a:t>
            </a:r>
          </a:p>
          <a:p>
            <a:pPr algn="l"/>
            <a:r>
              <a:rPr lang="ru-RU" i="1">
                <a:solidFill>
                  <a:srgbClr val="CC0000"/>
                </a:solidFill>
              </a:rPr>
              <a:t>Q</a:t>
            </a:r>
            <a:r>
              <a:rPr lang="ru-RU" sz="1400" i="1">
                <a:solidFill>
                  <a:srgbClr val="CC0000"/>
                </a:solidFill>
              </a:rPr>
              <a:t>2</a:t>
            </a:r>
            <a:r>
              <a:rPr lang="ru-RU"/>
              <a:t> — объем предложения фирмы-ведомого. </a:t>
            </a:r>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TotalTime>
  <Words>3616</Words>
  <Application>Microsoft Office PowerPoint</Application>
  <PresentationFormat>Экран (4:3)</PresentationFormat>
  <Paragraphs>392</Paragraphs>
  <Slides>45</Slides>
  <Notes>0</Notes>
  <HiddenSlides>0</HiddenSlides>
  <MMClips>0</MMClips>
  <ScaleCrop>false</ScaleCrop>
  <HeadingPairs>
    <vt:vector size="10"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45</vt:i4>
      </vt:variant>
      <vt:variant>
        <vt:lpstr>Произвольные показы</vt:lpstr>
      </vt:variant>
      <vt:variant>
        <vt:i4>1</vt:i4>
      </vt:variant>
    </vt:vector>
  </HeadingPairs>
  <TitlesOfParts>
    <vt:vector size="51" baseType="lpstr">
      <vt:lpstr>Arial</vt:lpstr>
      <vt:lpstr>Times New Roman</vt:lpstr>
      <vt:lpstr>Wingdings</vt:lpstr>
      <vt:lpstr>Тема Office</vt:lpstr>
      <vt:lpstr>Microsoft Equation 3.0</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Произвольный показ 1</vt:lpstr>
    </vt:vector>
  </TitlesOfParts>
  <Company>PR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dc:creator>
  <cp:lastModifiedBy>Света</cp:lastModifiedBy>
  <cp:revision>392</cp:revision>
  <dcterms:created xsi:type="dcterms:W3CDTF">2007-02-03T15:32:48Z</dcterms:created>
  <dcterms:modified xsi:type="dcterms:W3CDTF">2020-09-11T10:51:14Z</dcterms:modified>
</cp:coreProperties>
</file>