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4" r:id="rId2"/>
    <p:sldId id="260" r:id="rId3"/>
    <p:sldId id="261" r:id="rId4"/>
    <p:sldId id="262" r:id="rId5"/>
    <p:sldId id="263" r:id="rId6"/>
    <p:sldId id="266" r:id="rId7"/>
    <p:sldId id="267" r:id="rId8"/>
    <p:sldId id="268" r:id="rId9"/>
    <p:sldId id="264" r:id="rId10"/>
    <p:sldId id="265" r:id="rId11"/>
    <p:sldId id="275" r:id="rId12"/>
    <p:sldId id="270" r:id="rId13"/>
    <p:sldId id="271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9F58-219B-411F-8EDC-8C52F710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752B-039A-4ABE-8C18-059E414D5C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D085-A61A-47F6-9254-1B22BD706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66864C-E553-4005-93F2-0453F08360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ADEB65-1FEC-4F86-A2F3-5979E8D25C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704FE0-5D0D-4626-BE0C-2054241600E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46EA-B92A-44BC-9546-DB9AF6A18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A029-F22A-4FE8-8D77-CB49B6548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82D1-9094-46A9-BE86-E126BAB83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B5F0-CC6F-4733-B478-42E13F7B8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85945-47CB-42A3-A9BF-42E0C578D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A6A59-5705-4A2F-A08D-DEE9825C2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E0B9-5E3B-42F8-B540-77C0830FE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5C4E-5C8C-462F-B1A1-BC26FFF4E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89D0-7D57-4D3A-A569-0B86B93B1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Методика решения задач «Виды </a:t>
            </a:r>
            <a:r>
              <a:rPr lang="ru-RU" sz="4800" b="1" dirty="0"/>
              <a:t>издержек </a:t>
            </a:r>
            <a:r>
              <a:rPr lang="ru-RU" sz="4800" b="1" dirty="0" smtClean="0"/>
              <a:t>производства»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0" y="473075"/>
          <a:ext cx="9144000" cy="6134100"/>
        </p:xfrm>
        <a:graphic>
          <a:graphicData uri="http://schemas.openxmlformats.org/presentationml/2006/ole">
            <p:oleObj spid="_x0000_s48132" name="Диаграмма" r:id="rId3" imgW="7115251" imgH="484830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2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2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2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2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2">
                                            <p:oleChartEl type="series" lvl="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8132" grpId="0" bld="series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65" name="Oval 177"/>
          <p:cNvSpPr>
            <a:spLocks noChangeArrowheads="1"/>
          </p:cNvSpPr>
          <p:nvPr/>
        </p:nvSpPr>
        <p:spPr bwMode="auto">
          <a:xfrm>
            <a:off x="468313" y="2565400"/>
            <a:ext cx="719137" cy="28733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666" name="Oval 178"/>
          <p:cNvSpPr>
            <a:spLocks noChangeArrowheads="1"/>
          </p:cNvSpPr>
          <p:nvPr/>
        </p:nvSpPr>
        <p:spPr bwMode="auto">
          <a:xfrm>
            <a:off x="8243888" y="2565400"/>
            <a:ext cx="576262" cy="28733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Случай закрытия фирмы</a:t>
            </a:r>
          </a:p>
        </p:txBody>
      </p:sp>
      <p:graphicFrame>
        <p:nvGraphicFramePr>
          <p:cNvPr id="63663" name="Group 175"/>
          <p:cNvGraphicFramePr>
            <a:graphicFrameLocks noGrp="1"/>
          </p:cNvGraphicFramePr>
          <p:nvPr>
            <p:ph type="tbl" idx="1"/>
          </p:nvPr>
        </p:nvGraphicFramePr>
        <p:xfrm>
          <a:off x="395288" y="1773238"/>
          <a:ext cx="8445500" cy="4859341"/>
        </p:xfrm>
        <a:graphic>
          <a:graphicData uri="http://schemas.openxmlformats.org/drawingml/2006/table">
            <a:tbl>
              <a:tblPr/>
              <a:tblGrid>
                <a:gridCol w="863600"/>
                <a:gridCol w="852487"/>
                <a:gridCol w="822325"/>
                <a:gridCol w="657225"/>
                <a:gridCol w="984250"/>
                <a:gridCol w="982663"/>
                <a:gridCol w="982662"/>
                <a:gridCol w="982663"/>
                <a:gridCol w="658812"/>
                <a:gridCol w="658813"/>
              </a:tblGrid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95288" y="83661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0"/>
              <a:t>При цене 6 рублей </a:t>
            </a:r>
            <a:endParaRPr lang="en-US" sz="2000" b="1" i="0"/>
          </a:p>
        </p:txBody>
      </p:sp>
      <p:sp>
        <p:nvSpPr>
          <p:cNvPr id="63661" name="Rectangle 173"/>
          <p:cNvSpPr>
            <a:spLocks noChangeArrowheads="1"/>
          </p:cNvSpPr>
          <p:nvPr/>
        </p:nvSpPr>
        <p:spPr bwMode="auto">
          <a:xfrm>
            <a:off x="395288" y="1125538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0"/>
              <a:t>Минимальный убыток (-100), когда объём выпуска равен 0.</a:t>
            </a:r>
            <a:endParaRPr lang="en-US" sz="2000" b="1" i="0"/>
          </a:p>
        </p:txBody>
      </p:sp>
      <p:sp>
        <p:nvSpPr>
          <p:cNvPr id="63662" name="Rectangle 174"/>
          <p:cNvSpPr>
            <a:spLocks noChangeArrowheads="1"/>
          </p:cNvSpPr>
          <p:nvPr/>
        </p:nvSpPr>
        <p:spPr bwMode="auto">
          <a:xfrm>
            <a:off x="395288" y="1412875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/>
              <a:t>Выгоднее фирму закрыть. </a:t>
            </a:r>
            <a:endParaRPr lang="en-US" sz="2000" b="1"/>
          </a:p>
        </p:txBody>
      </p:sp>
      <p:sp>
        <p:nvSpPr>
          <p:cNvPr id="63667" name="Rectangle 179"/>
          <p:cNvSpPr>
            <a:spLocks noChangeArrowheads="1"/>
          </p:cNvSpPr>
          <p:nvPr/>
        </p:nvSpPr>
        <p:spPr bwMode="auto">
          <a:xfrm>
            <a:off x="2843213" y="83661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0"/>
              <a:t> </a:t>
            </a:r>
            <a:r>
              <a:rPr lang="ru-RU" sz="2000" b="1"/>
              <a:t>фирма убыточна.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65" grpId="0" animBg="1"/>
      <p:bldP spid="63666" grpId="0" animBg="1"/>
      <p:bldP spid="63491" grpId="0"/>
      <p:bldP spid="63490" grpId="0"/>
      <p:bldP spid="63661" grpId="0" uiExpand="1"/>
      <p:bldP spid="63662" grpId="0"/>
      <p:bldP spid="636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23850" y="26035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 b="1" i="0" dirty="0">
                <a:solidFill>
                  <a:srgbClr val="FF0000"/>
                </a:solidFill>
              </a:rPr>
              <a:t>Случай минимизации убытков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132138" y="836613"/>
            <a:ext cx="4103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/>
              <a:t>фирма убыточна.</a:t>
            </a:r>
            <a:endParaRPr lang="en-US" sz="2000" b="1"/>
          </a:p>
        </p:txBody>
      </p:sp>
      <p:sp>
        <p:nvSpPr>
          <p:cNvPr id="56652" name="Rectangle 332"/>
          <p:cNvSpPr>
            <a:spLocks noChangeArrowheads="1"/>
          </p:cNvSpPr>
          <p:nvPr/>
        </p:nvSpPr>
        <p:spPr bwMode="auto">
          <a:xfrm>
            <a:off x="430213" y="1125538"/>
            <a:ext cx="8713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0"/>
              <a:t>Минимальный убыток (-40), когда объём выпуска равен 60. </a:t>
            </a:r>
            <a:endParaRPr lang="en-US" sz="2000" b="1" i="0"/>
          </a:p>
        </p:txBody>
      </p:sp>
      <p:sp>
        <p:nvSpPr>
          <p:cNvPr id="56653" name="Rectangle 333"/>
          <p:cNvSpPr>
            <a:spLocks noChangeArrowheads="1"/>
          </p:cNvSpPr>
          <p:nvPr/>
        </p:nvSpPr>
        <p:spPr bwMode="auto">
          <a:xfrm>
            <a:off x="430213" y="1484313"/>
            <a:ext cx="8713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/>
              <a:t>Необходимо производить 60 единиц продукции (в течение непродолжительного промежутка времени).</a:t>
            </a:r>
            <a:endParaRPr lang="en-US" sz="2000" b="1"/>
          </a:p>
        </p:txBody>
      </p:sp>
      <p:sp>
        <p:nvSpPr>
          <p:cNvPr id="56654" name="Oval 334"/>
          <p:cNvSpPr>
            <a:spLocks noChangeArrowheads="1"/>
          </p:cNvSpPr>
          <p:nvPr/>
        </p:nvSpPr>
        <p:spPr bwMode="auto">
          <a:xfrm>
            <a:off x="539750" y="5013325"/>
            <a:ext cx="647700" cy="28733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655" name="Oval 335"/>
          <p:cNvSpPr>
            <a:spLocks noChangeArrowheads="1"/>
          </p:cNvSpPr>
          <p:nvPr/>
        </p:nvSpPr>
        <p:spPr bwMode="auto">
          <a:xfrm>
            <a:off x="7956550" y="5013325"/>
            <a:ext cx="576263" cy="28733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6648" name="Group 328"/>
          <p:cNvGraphicFramePr>
            <a:graphicFrameLocks noGrp="1"/>
          </p:cNvGraphicFramePr>
          <p:nvPr>
            <p:ph/>
          </p:nvPr>
        </p:nvGraphicFramePr>
        <p:xfrm>
          <a:off x="539750" y="2276475"/>
          <a:ext cx="8064500" cy="4392618"/>
        </p:xfrm>
        <a:graphic>
          <a:graphicData uri="http://schemas.openxmlformats.org/drawingml/2006/table">
            <a:tbl>
              <a:tblPr/>
              <a:tblGrid>
                <a:gridCol w="673100"/>
                <a:gridCol w="674688"/>
                <a:gridCol w="673100"/>
                <a:gridCol w="674687"/>
                <a:gridCol w="1004888"/>
                <a:gridCol w="1004887"/>
                <a:gridCol w="1004888"/>
                <a:gridCol w="1006475"/>
                <a:gridCol w="674687"/>
                <a:gridCol w="6731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656" name="Rectangle 336"/>
          <p:cNvSpPr>
            <a:spLocks noChangeArrowheads="1"/>
          </p:cNvSpPr>
          <p:nvPr/>
        </p:nvSpPr>
        <p:spPr bwMode="auto">
          <a:xfrm>
            <a:off x="430213" y="836613"/>
            <a:ext cx="306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0"/>
              <a:t>При цене 8 рублей</a:t>
            </a:r>
            <a:endParaRPr lang="en-US" sz="2000" b="1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  <p:bldP spid="56329" grpId="0"/>
      <p:bldP spid="56652" grpId="0"/>
      <p:bldP spid="56653" grpId="0"/>
      <p:bldP spid="56654" grpId="0" animBg="1"/>
      <p:bldP spid="56655" grpId="0" animBg="1"/>
      <p:bldP spid="566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27" name="Oval 183"/>
          <p:cNvSpPr>
            <a:spLocks noChangeArrowheads="1"/>
          </p:cNvSpPr>
          <p:nvPr/>
        </p:nvSpPr>
        <p:spPr bwMode="auto">
          <a:xfrm>
            <a:off x="395288" y="5516563"/>
            <a:ext cx="647700" cy="287337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530" name="Oval 186"/>
          <p:cNvSpPr>
            <a:spLocks noChangeArrowheads="1"/>
          </p:cNvSpPr>
          <p:nvPr/>
        </p:nvSpPr>
        <p:spPr bwMode="auto">
          <a:xfrm>
            <a:off x="395288" y="5805488"/>
            <a:ext cx="647700" cy="287337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531" name="Oval 187"/>
          <p:cNvSpPr>
            <a:spLocks noChangeArrowheads="1"/>
          </p:cNvSpPr>
          <p:nvPr/>
        </p:nvSpPr>
        <p:spPr bwMode="auto">
          <a:xfrm>
            <a:off x="8172450" y="5516563"/>
            <a:ext cx="576263" cy="287337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532" name="Oval 188"/>
          <p:cNvSpPr>
            <a:spLocks noChangeArrowheads="1"/>
          </p:cNvSpPr>
          <p:nvPr/>
        </p:nvSpPr>
        <p:spPr bwMode="auto">
          <a:xfrm>
            <a:off x="8172450" y="5805488"/>
            <a:ext cx="576263" cy="287337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7529" name="Group 185"/>
          <p:cNvGraphicFramePr>
            <a:graphicFrameLocks noGrp="1"/>
          </p:cNvGraphicFramePr>
          <p:nvPr>
            <p:ph/>
          </p:nvPr>
        </p:nvGraphicFramePr>
        <p:xfrm>
          <a:off x="395288" y="2133600"/>
          <a:ext cx="8424862" cy="4358640"/>
        </p:xfrm>
        <a:graphic>
          <a:graphicData uri="http://schemas.openxmlformats.org/drawingml/2006/table">
            <a:tbl>
              <a:tblPr/>
              <a:tblGrid>
                <a:gridCol w="703262"/>
                <a:gridCol w="704850"/>
                <a:gridCol w="703263"/>
                <a:gridCol w="706437"/>
                <a:gridCol w="1047750"/>
                <a:gridCol w="1049338"/>
                <a:gridCol w="1052512"/>
                <a:gridCol w="1049338"/>
                <a:gridCol w="704850"/>
                <a:gridCol w="70326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23850" y="26035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 b="1" i="0">
                <a:solidFill>
                  <a:schemeClr val="bg2"/>
                </a:solidFill>
              </a:rPr>
              <a:t>Случай максимизации прибыли</a:t>
            </a:r>
          </a:p>
        </p:txBody>
      </p:sp>
      <p:sp>
        <p:nvSpPr>
          <p:cNvPr id="57524" name="Rectangle 180"/>
          <p:cNvSpPr>
            <a:spLocks noChangeArrowheads="1"/>
          </p:cNvSpPr>
          <p:nvPr/>
        </p:nvSpPr>
        <p:spPr bwMode="auto">
          <a:xfrm>
            <a:off x="3132138" y="765175"/>
            <a:ext cx="6011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/>
              <a:t>фирма работает с прибылью.</a:t>
            </a:r>
            <a:endParaRPr lang="en-US" sz="2000" b="1"/>
          </a:p>
        </p:txBody>
      </p:sp>
      <p:sp>
        <p:nvSpPr>
          <p:cNvPr id="57525" name="Rectangle 181"/>
          <p:cNvSpPr>
            <a:spLocks noChangeArrowheads="1"/>
          </p:cNvSpPr>
          <p:nvPr/>
        </p:nvSpPr>
        <p:spPr bwMode="auto">
          <a:xfrm>
            <a:off x="430213" y="1052513"/>
            <a:ext cx="8713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0"/>
              <a:t>Максимальная прибыль (320) при объёме выпуска равен 80 и 90 единиц. </a:t>
            </a:r>
            <a:endParaRPr lang="en-US" sz="2000" b="1" i="0"/>
          </a:p>
        </p:txBody>
      </p:sp>
      <p:sp>
        <p:nvSpPr>
          <p:cNvPr id="57526" name="Rectangle 182"/>
          <p:cNvSpPr>
            <a:spLocks noChangeArrowheads="1"/>
          </p:cNvSpPr>
          <p:nvPr/>
        </p:nvSpPr>
        <p:spPr bwMode="auto">
          <a:xfrm>
            <a:off x="430213" y="1700213"/>
            <a:ext cx="8713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/>
              <a:t>Какой объём оптимален</a:t>
            </a:r>
            <a:r>
              <a:rPr lang="ru-RU" sz="2000"/>
              <a:t>?</a:t>
            </a:r>
            <a:endParaRPr lang="en-US" sz="2000"/>
          </a:p>
        </p:txBody>
      </p:sp>
      <p:sp>
        <p:nvSpPr>
          <p:cNvPr id="57533" name="Rectangle 189"/>
          <p:cNvSpPr>
            <a:spLocks noChangeArrowheads="1"/>
          </p:cNvSpPr>
          <p:nvPr/>
        </p:nvSpPr>
        <p:spPr bwMode="auto">
          <a:xfrm>
            <a:off x="430213" y="765175"/>
            <a:ext cx="306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0"/>
              <a:t>При цене 13 рублей</a:t>
            </a:r>
            <a:endParaRPr lang="en-US" sz="2000" b="1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27" grpId="0" animBg="1"/>
      <p:bldP spid="57530" grpId="0" animBg="1"/>
      <p:bldP spid="57531" grpId="0" animBg="1"/>
      <p:bldP spid="57532" grpId="0" animBg="1"/>
      <p:bldP spid="57348" grpId="0"/>
      <p:bldP spid="57524" grpId="0"/>
      <p:bldP spid="57525" grpId="0"/>
      <p:bldP spid="57526" grpId="0"/>
      <p:bldP spid="575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547813" y="3357563"/>
          <a:ext cx="1871662" cy="815975"/>
        </p:xfrm>
        <a:graphic>
          <a:graphicData uri="http://schemas.openxmlformats.org/presentationml/2006/ole">
            <p:oleObj spid="_x0000_s53254" name="Формула" r:id="rId3" imgW="965200" imgH="41910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643438" y="3357563"/>
          <a:ext cx="1871662" cy="849312"/>
        </p:xfrm>
        <a:graphic>
          <a:graphicData uri="http://schemas.openxmlformats.org/presentationml/2006/ole">
            <p:oleObj spid="_x0000_s53253" name="Формула" r:id="rId4" imgW="927100" imgH="419100" progId="Equation.3">
              <p:embed/>
            </p:oleObj>
          </a:graphicData>
        </a:graphic>
      </p:graphicFrame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755650" y="2471738"/>
            <a:ext cx="4464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0">
                <a:latin typeface="Times New Roman" pitchFamily="18" charset="0"/>
                <a:cs typeface="Times New Roman" pitchFamily="18" charset="0"/>
              </a:rPr>
              <a:t>где МС-предельные издержки,</a:t>
            </a:r>
            <a:endParaRPr lang="ru-RU" sz="2400" b="1" i="0">
              <a:latin typeface="Times New Roman" pitchFamily="18" charset="0"/>
            </a:endParaRPr>
          </a:p>
          <a:p>
            <a:pPr eaLnBrk="0" hangingPunct="0"/>
            <a:r>
              <a:rPr lang="ru-RU" sz="2400" b="1" i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400" b="1" i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ru-RU" sz="2400" b="1" i="0">
                <a:latin typeface="Times New Roman" pitchFamily="18" charset="0"/>
                <a:cs typeface="Times New Roman" pitchFamily="18" charset="0"/>
              </a:rPr>
              <a:t>-предельный доход</a:t>
            </a:r>
            <a:r>
              <a:rPr lang="en-US" sz="2400" b="1" i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0" hangingPunct="0"/>
            <a:endParaRPr lang="ru-RU" sz="2400" i="0">
              <a:latin typeface="Times New Roman" pitchFamily="18" charset="0"/>
            </a:endParaRPr>
          </a:p>
          <a:p>
            <a:pPr eaLnBrk="0" hangingPunct="0"/>
            <a:r>
              <a:rPr lang="ru-RU" sz="2400" b="1" i="0">
                <a:latin typeface="Times New Roman" pitchFamily="18" charset="0"/>
                <a:cs typeface="Times New Roman" pitchFamily="18" charset="0"/>
              </a:rPr>
              <a:t>МС=</a:t>
            </a:r>
            <a:r>
              <a:rPr lang="en-US" sz="2400" b="1" i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400" b="1" i="0">
                <a:latin typeface="Times New Roman" pitchFamily="18" charset="0"/>
              </a:rPr>
              <a:t>MR=</a:t>
            </a:r>
            <a:endParaRPr lang="ru-RU" sz="2400" i="0">
              <a:latin typeface="Times New Roman" pitchFamily="18" charset="0"/>
            </a:endParaRPr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223963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Условие максимизации прибыли (минимизации убытков</a:t>
            </a:r>
            <a:r>
              <a:rPr lang="ru-RU" sz="3200" b="1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95288" y="4292600"/>
            <a:ext cx="80645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Char char="•"/>
            </a:pPr>
            <a:r>
              <a:rPr lang="ru-RU" sz="3200" b="1" i="0">
                <a:latin typeface="Times New Roman" pitchFamily="18" charset="0"/>
              </a:rPr>
              <a:t>для фирмы, работающей на рынке совершенной конкуренции</a:t>
            </a:r>
            <a:r>
              <a:rPr lang="en-US" sz="3200" b="1" i="0">
                <a:latin typeface="Times New Roman" pitchFamily="18" charset="0"/>
              </a:rPr>
              <a:t> </a:t>
            </a:r>
            <a:r>
              <a:rPr lang="ru-RU" sz="3200" b="1" i="0">
                <a:latin typeface="Times New Roman" pitchFamily="18" charset="0"/>
              </a:rPr>
              <a:t>МС=P.</a:t>
            </a:r>
            <a:r>
              <a:rPr lang="ru-RU" sz="3200" i="0">
                <a:latin typeface="Times New Roman" pitchFamily="18" charset="0"/>
              </a:rPr>
              <a:t> 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23850" y="1557338"/>
            <a:ext cx="8064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 i="0">
                <a:latin typeface="Times New Roman" pitchFamily="18" charset="0"/>
              </a:rPr>
              <a:t>для любой фирмы</a:t>
            </a:r>
            <a:r>
              <a:rPr lang="en-US" sz="3200" b="1" i="0">
                <a:latin typeface="Times New Roman" pitchFamily="18" charset="0"/>
              </a:rPr>
              <a:t> </a:t>
            </a:r>
            <a:r>
              <a:rPr lang="ru-RU" sz="3200" b="1" i="0">
                <a:latin typeface="Times New Roman" pitchFamily="18" charset="0"/>
              </a:rPr>
              <a:t>M</a:t>
            </a:r>
            <a:r>
              <a:rPr lang="en-US" sz="3200" b="1" i="0">
                <a:latin typeface="Times New Roman" pitchFamily="18" charset="0"/>
              </a:rPr>
              <a:t>C</a:t>
            </a:r>
            <a:r>
              <a:rPr lang="ru-RU" sz="3200" b="1" i="0">
                <a:latin typeface="Times New Roman" pitchFamily="18" charset="0"/>
              </a:rPr>
              <a:t>=M</a:t>
            </a:r>
            <a:r>
              <a:rPr lang="en-US" sz="3200" b="1" i="0">
                <a:latin typeface="Times New Roman" pitchFamily="18" charset="0"/>
              </a:rPr>
              <a:t>R</a:t>
            </a:r>
            <a:r>
              <a:rPr lang="ru-RU" sz="3200" b="1" i="0">
                <a:latin typeface="Times New Roman" pitchFamily="18" charset="0"/>
              </a:rPr>
              <a:t>,</a:t>
            </a:r>
            <a:endParaRPr lang="ru-RU" sz="3200" i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58" grpId="0"/>
      <p:bldP spid="53259" grpId="0"/>
      <p:bldP spid="532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68313" y="765175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 b="1" i="0" dirty="0">
                <a:solidFill>
                  <a:srgbClr val="FF0000"/>
                </a:solidFill>
              </a:rPr>
              <a:t>Случай максимизации прибыли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68313" y="1609725"/>
            <a:ext cx="84248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200" b="1" i="0">
                <a:latin typeface="Times New Roman" pitchFamily="18" charset="0"/>
              </a:rPr>
              <a:t>При цене 13 рублей фирма работает с прибылью, которая максимальна (320), когда объём выпуска равен 80 и 90 единиц.</a:t>
            </a:r>
            <a:r>
              <a:rPr lang="ru-RU" sz="3200" i="0">
                <a:latin typeface="Times New Roman" pitchFamily="18" charset="0"/>
              </a:rPr>
              <a:t> </a:t>
            </a:r>
            <a:endParaRPr lang="en-US" sz="3200" i="0">
              <a:latin typeface="Times New Roman" pitchFamily="18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68313" y="3269169"/>
            <a:ext cx="84248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200" b="1" i="0" dirty="0">
                <a:latin typeface="Times New Roman" pitchFamily="18" charset="0"/>
              </a:rPr>
              <a:t>Фирма работает на рынке совершенной конкуренции.</a:t>
            </a:r>
          </a:p>
          <a:p>
            <a:pPr eaLnBrk="0" hangingPunct="0"/>
            <a:r>
              <a:rPr lang="ru-RU" sz="3200" b="1" dirty="0">
                <a:latin typeface="Times New Roman" pitchFamily="18" charset="0"/>
              </a:rPr>
              <a:t>Условие максимизации прибыли МС=P.</a:t>
            </a:r>
            <a:r>
              <a:rPr lang="ru-RU" sz="3200" b="1" i="0" dirty="0"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ru-RU" sz="3200" b="1" i="0" dirty="0">
                <a:latin typeface="Times New Roman" pitchFamily="18" charset="0"/>
              </a:rPr>
              <a:t>МС</a:t>
            </a:r>
            <a:r>
              <a:rPr lang="en-US" sz="3200" b="1" i="0" dirty="0">
                <a:latin typeface="Times New Roman" pitchFamily="18" charset="0"/>
              </a:rPr>
              <a:t> </a:t>
            </a:r>
            <a:r>
              <a:rPr lang="ru-RU" sz="3200" b="1" i="0" dirty="0">
                <a:latin typeface="Times New Roman" pitchFamily="18" charset="0"/>
              </a:rPr>
              <a:t>=</a:t>
            </a:r>
            <a:r>
              <a:rPr lang="en-US" sz="3200" b="1" i="0" dirty="0">
                <a:latin typeface="Times New Roman" pitchFamily="18" charset="0"/>
              </a:rPr>
              <a:t> </a:t>
            </a:r>
            <a:r>
              <a:rPr lang="ru-RU" sz="3200" b="1" i="0" dirty="0">
                <a:latin typeface="Times New Roman" pitchFamily="18" charset="0"/>
              </a:rPr>
              <a:t>13 при </a:t>
            </a:r>
            <a:r>
              <a:rPr lang="en-US" sz="3200" b="1" i="0" dirty="0">
                <a:latin typeface="Times New Roman" pitchFamily="18" charset="0"/>
              </a:rPr>
              <a:t>Q = 90</a:t>
            </a:r>
            <a:r>
              <a:rPr lang="ru-RU" sz="3200" b="1" i="0" dirty="0">
                <a:latin typeface="Times New Roman" pitchFamily="18" charset="0"/>
              </a:rPr>
              <a:t>.</a:t>
            </a:r>
            <a:endParaRPr lang="en-US" sz="3200" b="1" i="0" dirty="0">
              <a:latin typeface="Times New Roman" pitchFamily="18" charset="0"/>
            </a:endParaRPr>
          </a:p>
          <a:p>
            <a:pPr eaLnBrk="0" hangingPunct="0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Эффективный объём производства 90 единиц продукции.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Задача на расчёт всех видов издержек и определение  эффективности деятельности фирмы.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205038"/>
            <a:ext cx="8435975" cy="1735137"/>
          </a:xfrm>
        </p:spPr>
        <p:txBody>
          <a:bodyPr>
            <a:normAutofit lnSpcReduction="10000"/>
          </a:bodyPr>
          <a:lstStyle/>
          <a:p>
            <a:pPr marL="533400" indent="-533400" algn="ctr">
              <a:buFont typeface="Wingdings" pitchFamily="2" charset="2"/>
              <a:buNone/>
            </a:pPr>
            <a:r>
              <a:rPr lang="ru-RU" sz="2800" dirty="0"/>
              <a:t>Фирма, имеющая постоянные затраты в размере 100 рублей в месяц,  запланировала следующие переменные затраты, зависящие от количества выпускаемой продукции:</a:t>
            </a:r>
          </a:p>
        </p:txBody>
      </p:sp>
      <p:graphicFrame>
        <p:nvGraphicFramePr>
          <p:cNvPr id="38043" name="Group 155"/>
          <p:cNvGraphicFramePr>
            <a:graphicFrameLocks noGrp="1"/>
          </p:cNvGraphicFramePr>
          <p:nvPr>
            <p:ph sz="half" idx="2"/>
          </p:nvPr>
        </p:nvGraphicFramePr>
        <p:xfrm>
          <a:off x="250825" y="4365625"/>
          <a:ext cx="8640763" cy="1285876"/>
        </p:xfrm>
        <a:graphic>
          <a:graphicData uri="http://schemas.openxmlformats.org/drawingml/2006/table">
            <a:tbl>
              <a:tblPr/>
              <a:tblGrid>
                <a:gridCol w="1368425"/>
                <a:gridCol w="504825"/>
                <a:gridCol w="720725"/>
                <a:gridCol w="671513"/>
                <a:gridCol w="671512"/>
                <a:gridCol w="671513"/>
                <a:gridCol w="671512"/>
                <a:gridCol w="673100"/>
                <a:gridCol w="671513"/>
                <a:gridCol w="673100"/>
                <a:gridCol w="671512"/>
                <a:gridCol w="671513"/>
              </a:tblGrid>
              <a:tr h="642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ед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руб.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Задача на расчёт всех видов издержек и определение  эффективности деятельности фирмы.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276475"/>
            <a:ext cx="8507413" cy="39592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ru-RU" sz="2400"/>
              <a:t>Рассчитайте все виды издержек, занесите результаты в таблицу. Постройте графики зависимости издержек от объёма выпуска продукции.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/>
              <a:t>На рынке совершенной конкуренции равновесная цена меняется в интервале от 6 до 13 рублей за единицу продукции. Определите доход и прибыль при ценах 6, 8 и 13 рублей за единицу продукции (заполните последние столбцы таблицы).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 sz="2400"/>
              <a:t>Дайте характеристику работы фирмы при ценах 6, 8 и 13 рублей.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uiExpand="1" build="p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Задача на расчёт всех видов издержек и определение  эффективности деятельности фирмы.</a:t>
            </a:r>
          </a:p>
        </p:txBody>
      </p:sp>
      <p:graphicFrame>
        <p:nvGraphicFramePr>
          <p:cNvPr id="42171" name="Group 1211"/>
          <p:cNvGraphicFramePr>
            <a:graphicFrameLocks noGrp="1"/>
          </p:cNvGraphicFramePr>
          <p:nvPr>
            <p:ph type="tbl" idx="1"/>
          </p:nvPr>
        </p:nvGraphicFramePr>
        <p:xfrm>
          <a:off x="179388" y="2276475"/>
          <a:ext cx="8785225" cy="3870960"/>
        </p:xfrm>
        <a:graphic>
          <a:graphicData uri="http://schemas.openxmlformats.org/drawingml/2006/table">
            <a:tbl>
              <a:tblPr/>
              <a:tblGrid>
                <a:gridCol w="587375"/>
                <a:gridCol w="652462"/>
                <a:gridCol w="654050"/>
                <a:gridCol w="652463"/>
                <a:gridCol w="949325"/>
                <a:gridCol w="949325"/>
                <a:gridCol w="949325"/>
                <a:gridCol w="950912"/>
                <a:gridCol w="369888"/>
                <a:gridCol w="371475"/>
                <a:gridCol w="477837"/>
                <a:gridCol w="371475"/>
                <a:gridCol w="369888"/>
                <a:gridCol w="479425"/>
              </a:tblGrid>
              <a:tr h="3333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Pr,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Решение: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400" b="1" dirty="0"/>
              <a:t>1. </a:t>
            </a:r>
            <a:r>
              <a:rPr lang="ru-RU" sz="2400" dirty="0"/>
              <a:t>Рассчитайте все виды издержек, занесите результаты в таблицу в тетради. </a:t>
            </a:r>
          </a:p>
        </p:txBody>
      </p:sp>
      <p:graphicFrame>
        <p:nvGraphicFramePr>
          <p:cNvPr id="44955" name="Group 923"/>
          <p:cNvGraphicFramePr>
            <a:graphicFrameLocks noGrp="1"/>
          </p:cNvGraphicFramePr>
          <p:nvPr>
            <p:ph type="tbl" idx="1"/>
          </p:nvPr>
        </p:nvGraphicFramePr>
        <p:xfrm>
          <a:off x="539750" y="1484313"/>
          <a:ext cx="8229600" cy="5151120"/>
        </p:xfrm>
        <a:graphic>
          <a:graphicData uri="http://schemas.openxmlformats.org/drawingml/2006/table">
            <a:tbl>
              <a:tblPr/>
              <a:tblGrid>
                <a:gridCol w="998538"/>
                <a:gridCol w="981075"/>
                <a:gridCol w="950912"/>
                <a:gridCol w="760413"/>
                <a:gridCol w="1135062"/>
                <a:gridCol w="1135063"/>
                <a:gridCol w="1133475"/>
                <a:gridCol w="11350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Решение:</a:t>
            </a:r>
            <a:r>
              <a:rPr lang="ru-RU" sz="2800" b="1" dirty="0">
                <a:solidFill>
                  <a:schemeClr val="bg2"/>
                </a:solidFill>
              </a:rPr>
              <a:t/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400" b="1" dirty="0"/>
              <a:t>2. </a:t>
            </a:r>
            <a:r>
              <a:rPr lang="ru-RU" sz="2400" dirty="0"/>
              <a:t>При цене 6 рублей за единицу продукции. </a:t>
            </a:r>
          </a:p>
        </p:txBody>
      </p:sp>
      <p:graphicFrame>
        <p:nvGraphicFramePr>
          <p:cNvPr id="51000" name="Group 1848"/>
          <p:cNvGraphicFramePr>
            <a:graphicFrameLocks noGrp="1"/>
          </p:cNvGraphicFramePr>
          <p:nvPr>
            <p:ph type="tbl" idx="1"/>
          </p:nvPr>
        </p:nvGraphicFramePr>
        <p:xfrm>
          <a:off x="468313" y="1484313"/>
          <a:ext cx="8229600" cy="5090160"/>
        </p:xfrm>
        <a:graphic>
          <a:graphicData uri="http://schemas.openxmlformats.org/drawingml/2006/table">
            <a:tbl>
              <a:tblPr/>
              <a:tblGrid>
                <a:gridCol w="842962"/>
                <a:gridCol w="828675"/>
                <a:gridCol w="801688"/>
                <a:gridCol w="641350"/>
                <a:gridCol w="958850"/>
                <a:gridCol w="957262"/>
                <a:gridCol w="957263"/>
                <a:gridCol w="957262"/>
                <a:gridCol w="642938"/>
                <a:gridCol w="64135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Решение:</a:t>
            </a:r>
            <a:r>
              <a:rPr lang="ru-RU" sz="2800" b="1" dirty="0">
                <a:solidFill>
                  <a:schemeClr val="bg2"/>
                </a:solidFill>
              </a:rPr>
              <a:t/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400" b="1" dirty="0"/>
              <a:t>2. </a:t>
            </a:r>
            <a:r>
              <a:rPr lang="ru-RU" sz="2400" dirty="0"/>
              <a:t>При цене 8 рублей за единицу продукции. </a:t>
            </a:r>
          </a:p>
        </p:txBody>
      </p:sp>
      <p:graphicFrame>
        <p:nvGraphicFramePr>
          <p:cNvPr id="52187" name="Group 987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5090160"/>
        </p:xfrm>
        <a:graphic>
          <a:graphicData uri="http://schemas.openxmlformats.org/drawingml/2006/table">
            <a:tbl>
              <a:tblPr/>
              <a:tblGrid>
                <a:gridCol w="687387"/>
                <a:gridCol w="687388"/>
                <a:gridCol w="687387"/>
                <a:gridCol w="688975"/>
                <a:gridCol w="1025525"/>
                <a:gridCol w="1025525"/>
                <a:gridCol w="1025525"/>
                <a:gridCol w="1027113"/>
                <a:gridCol w="687387"/>
                <a:gridCol w="687388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руб/шт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Решение:</a:t>
            </a:r>
            <a:r>
              <a:rPr lang="ru-RU" sz="2800" b="1" dirty="0">
                <a:solidFill>
                  <a:schemeClr val="bg2"/>
                </a:solidFill>
              </a:rPr>
              <a:t/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400" b="1" dirty="0"/>
              <a:t>2. </a:t>
            </a:r>
            <a:r>
              <a:rPr lang="ru-RU" sz="2400" dirty="0"/>
              <a:t>При цене 13 рублей за единицу продукции. </a:t>
            </a:r>
          </a:p>
        </p:txBody>
      </p:sp>
      <p:graphicFrame>
        <p:nvGraphicFramePr>
          <p:cNvPr id="53212" name="Group 988"/>
          <p:cNvGraphicFramePr>
            <a:graphicFrameLocks noGrp="1"/>
          </p:cNvGraphicFramePr>
          <p:nvPr>
            <p:ph type="tbl" idx="1"/>
          </p:nvPr>
        </p:nvGraphicFramePr>
        <p:xfrm>
          <a:off x="539750" y="1628775"/>
          <a:ext cx="8229600" cy="5090160"/>
        </p:xfrm>
        <a:graphic>
          <a:graphicData uri="http://schemas.openxmlformats.org/drawingml/2006/table">
            <a:tbl>
              <a:tblPr/>
              <a:tblGrid>
                <a:gridCol w="687388"/>
                <a:gridCol w="687387"/>
                <a:gridCol w="687388"/>
                <a:gridCol w="688975"/>
                <a:gridCol w="1025525"/>
                <a:gridCol w="1025525"/>
                <a:gridCol w="1025525"/>
                <a:gridCol w="1027112"/>
                <a:gridCol w="687388"/>
                <a:gridCol w="687387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руб/ед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1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0" y="476250"/>
          <a:ext cx="8823325" cy="6011863"/>
        </p:xfrm>
        <a:graphic>
          <a:graphicData uri="http://schemas.openxmlformats.org/presentationml/2006/ole">
            <p:oleObj spid="_x0000_s45061" name="Диаграмма" r:id="rId3" imgW="7115251" imgH="484830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1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061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061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61">
                                            <p:oleChartEl type="series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5061" grpId="0" bld="series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1387</Words>
  <Application>Microsoft Office PowerPoint</Application>
  <PresentationFormat>Экран (4:3)</PresentationFormat>
  <Paragraphs>989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Wingdings</vt:lpstr>
      <vt:lpstr>Arial Black</vt:lpstr>
      <vt:lpstr>Тема Office</vt:lpstr>
      <vt:lpstr>Диаграмма Microsoft Office Excel</vt:lpstr>
      <vt:lpstr>Microsoft Equation 3.0</vt:lpstr>
      <vt:lpstr>Методика решения задач «Виды издержек производства»</vt:lpstr>
      <vt:lpstr>Задача на расчёт всех видов издержек и определение  эффективности деятельности фирмы.</vt:lpstr>
      <vt:lpstr>Задача на расчёт всех видов издержек и определение  эффективности деятельности фирмы.</vt:lpstr>
      <vt:lpstr>Задача на расчёт всех видов издержек и определение  эффективности деятельности фирмы.</vt:lpstr>
      <vt:lpstr>Решение: 1. Рассчитайте все виды издержек, занесите результаты в таблицу в тетради. </vt:lpstr>
      <vt:lpstr>Решение: 2. При цене 6 рублей за единицу продукции. </vt:lpstr>
      <vt:lpstr>Решение: 2. При цене 8 рублей за единицу продукции. </vt:lpstr>
      <vt:lpstr>Решение: 2. При цене 13 рублей за единицу продукции. </vt:lpstr>
      <vt:lpstr>Слайд 9</vt:lpstr>
      <vt:lpstr>Слайд 10</vt:lpstr>
      <vt:lpstr>Случай закрытия фирмы</vt:lpstr>
      <vt:lpstr>Слайд 12</vt:lpstr>
      <vt:lpstr>Слайд 13</vt:lpstr>
      <vt:lpstr>Условие максимизации прибыли (минимизации убытков)</vt:lpstr>
      <vt:lpstr>Слайд 15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на расчёт всех видов издержек и определение  эффективности деятельности фирмы.</dc:title>
  <dc:creator>Света</dc:creator>
  <cp:lastModifiedBy>Света</cp:lastModifiedBy>
  <cp:revision>11</cp:revision>
  <dcterms:created xsi:type="dcterms:W3CDTF">2008-01-04T23:37:22Z</dcterms:created>
  <dcterms:modified xsi:type="dcterms:W3CDTF">2020-10-15T07:57:44Z</dcterms:modified>
</cp:coreProperties>
</file>