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304" r:id="rId4"/>
    <p:sldId id="305" r:id="rId5"/>
    <p:sldId id="261" r:id="rId6"/>
    <p:sldId id="262" r:id="rId7"/>
    <p:sldId id="263" r:id="rId8"/>
    <p:sldId id="264" r:id="rId9"/>
    <p:sldId id="307" r:id="rId10"/>
    <p:sldId id="306" r:id="rId11"/>
    <p:sldId id="267" r:id="rId12"/>
    <p:sldId id="309" r:id="rId13"/>
    <p:sldId id="318" r:id="rId14"/>
    <p:sldId id="308" r:id="rId15"/>
    <p:sldId id="271" r:id="rId16"/>
    <p:sldId id="310" r:id="rId17"/>
    <p:sldId id="313" r:id="rId18"/>
    <p:sldId id="312" r:id="rId19"/>
    <p:sldId id="314" r:id="rId20"/>
    <p:sldId id="315" r:id="rId21"/>
    <p:sldId id="277" r:id="rId22"/>
    <p:sldId id="316" r:id="rId23"/>
    <p:sldId id="317" r:id="rId24"/>
    <p:sldId id="280" r:id="rId25"/>
    <p:sldId id="281" r:id="rId26"/>
    <p:sldId id="319" r:id="rId27"/>
    <p:sldId id="320" r:id="rId28"/>
    <p:sldId id="321" r:id="rId29"/>
    <p:sldId id="322" r:id="rId30"/>
    <p:sldId id="286" r:id="rId31"/>
    <p:sldId id="323" r:id="rId32"/>
    <p:sldId id="288" r:id="rId33"/>
    <p:sldId id="289" r:id="rId34"/>
    <p:sldId id="290" r:id="rId35"/>
    <p:sldId id="324" r:id="rId36"/>
    <p:sldId id="292" r:id="rId37"/>
    <p:sldId id="325" r:id="rId38"/>
    <p:sldId id="326" r:id="rId39"/>
    <p:sldId id="327" r:id="rId40"/>
    <p:sldId id="328" r:id="rId41"/>
    <p:sldId id="329" r:id="rId42"/>
    <p:sldId id="330" r:id="rId43"/>
    <p:sldId id="331" r:id="rId44"/>
    <p:sldId id="332" r:id="rId45"/>
    <p:sldId id="333" r:id="rId46"/>
    <p:sldId id="334" r:id="rId47"/>
    <p:sldId id="33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68B1C"/>
    <a:srgbClr val="FFFF99"/>
    <a:srgbClr val="FFFFFF"/>
    <a:srgbClr val="4F81BD"/>
    <a:srgbClr val="C20000"/>
    <a:srgbClr val="157FFF"/>
    <a:srgbClr val="F7E289"/>
    <a:srgbClr val="FF9E1D"/>
    <a:srgbClr val="D096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52" autoAdjust="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FC7CD-BFDF-4FBA-97CE-ACBADDEA39D4}" type="doc">
      <dgm:prSet loTypeId="urn:microsoft.com/office/officeart/2005/8/layout/default#1" loCatId="list" qsTypeId="urn:microsoft.com/office/officeart/2005/8/quickstyle/simple3" qsCatId="simple" csTypeId="urn:microsoft.com/office/officeart/2005/8/colors/colorful4" csCatId="colorful" phldr="1"/>
      <dgm:spPr/>
      <dgm:t>
        <a:bodyPr/>
        <a:lstStyle/>
        <a:p>
          <a:endParaRPr lang="ru-RU"/>
        </a:p>
      </dgm:t>
    </dgm:pt>
    <dgm:pt modelId="{72C8A89B-3091-41FF-AA54-53DAF5E8F2E3}">
      <dgm:prSet phldrT="[Текст]"/>
      <dgm:spPr/>
      <dgm:t>
        <a:bodyPr/>
        <a:lstStyle/>
        <a:p>
          <a:r>
            <a:rPr lang="ru-RU" b="1" i="1" dirty="0" smtClean="0"/>
            <a:t>Кодекс внутреннего водного транспорта Российской Федерации (2001 г.)</a:t>
          </a:r>
          <a:endParaRPr lang="ru-RU" dirty="0"/>
        </a:p>
      </dgm:t>
    </dgm:pt>
    <dgm:pt modelId="{3D8EB905-0497-4222-B584-8D22AC1248CA}" type="parTrans" cxnId="{8D4DC759-F92C-4415-ADC6-E8BDB4C889AC}">
      <dgm:prSet/>
      <dgm:spPr/>
      <dgm:t>
        <a:bodyPr/>
        <a:lstStyle/>
        <a:p>
          <a:endParaRPr lang="ru-RU"/>
        </a:p>
      </dgm:t>
    </dgm:pt>
    <dgm:pt modelId="{D46C4E40-2D59-475B-9BB2-191C5E9DCE5E}" type="sibTrans" cxnId="{8D4DC759-F92C-4415-ADC6-E8BDB4C889AC}">
      <dgm:prSet/>
      <dgm:spPr/>
      <dgm:t>
        <a:bodyPr/>
        <a:lstStyle/>
        <a:p>
          <a:endParaRPr lang="ru-RU"/>
        </a:p>
      </dgm:t>
    </dgm:pt>
    <dgm:pt modelId="{2275D175-19EC-4000-830F-11B6138DF94B}">
      <dgm:prSet phldrT="[Текст]"/>
      <dgm:spPr/>
      <dgm:t>
        <a:bodyPr/>
        <a:lstStyle/>
        <a:p>
          <a:r>
            <a:rPr lang="ru-RU" b="1" i="1" dirty="0" smtClean="0"/>
            <a:t>Кодекс торгового мореплавания Российской Федерации (1999 г.)</a:t>
          </a:r>
          <a:endParaRPr lang="ru-RU" dirty="0"/>
        </a:p>
      </dgm:t>
    </dgm:pt>
    <dgm:pt modelId="{5EA79F5B-D648-49CB-9C60-67E0D38D1DAA}" type="parTrans" cxnId="{DD8BF291-2585-41B0-9887-9979423B7B6F}">
      <dgm:prSet/>
      <dgm:spPr/>
      <dgm:t>
        <a:bodyPr/>
        <a:lstStyle/>
        <a:p>
          <a:endParaRPr lang="ru-RU"/>
        </a:p>
      </dgm:t>
    </dgm:pt>
    <dgm:pt modelId="{2ED643AA-73E4-47FA-B2CA-0C9393946A85}" type="sibTrans" cxnId="{DD8BF291-2585-41B0-9887-9979423B7B6F}">
      <dgm:prSet/>
      <dgm:spPr/>
      <dgm:t>
        <a:bodyPr/>
        <a:lstStyle/>
        <a:p>
          <a:endParaRPr lang="ru-RU"/>
        </a:p>
      </dgm:t>
    </dgm:pt>
    <dgm:pt modelId="{D855366D-454E-4153-92FD-938C7D3FC67F}">
      <dgm:prSet phldrT="[Текст]"/>
      <dgm:spPr/>
      <dgm:t>
        <a:bodyPr/>
        <a:lstStyle/>
        <a:p>
          <a:r>
            <a:rPr lang="ru-RU" b="1" i="1" dirty="0" smtClean="0"/>
            <a:t>Воздушный кодекс Российской Федерации (1997 г.)</a:t>
          </a:r>
          <a:endParaRPr lang="ru-RU" dirty="0"/>
        </a:p>
      </dgm:t>
    </dgm:pt>
    <dgm:pt modelId="{978B46AE-933C-488F-BA3E-12E98D0CB4A5}" type="parTrans" cxnId="{50AAF4EC-2F97-4F0B-B8F6-FDCE8398A5B0}">
      <dgm:prSet/>
      <dgm:spPr/>
      <dgm:t>
        <a:bodyPr/>
        <a:lstStyle/>
        <a:p>
          <a:endParaRPr lang="ru-RU"/>
        </a:p>
      </dgm:t>
    </dgm:pt>
    <dgm:pt modelId="{14F7F3E0-F444-4052-8CDB-6A8353C37541}" type="sibTrans" cxnId="{50AAF4EC-2F97-4F0B-B8F6-FDCE8398A5B0}">
      <dgm:prSet/>
      <dgm:spPr/>
      <dgm:t>
        <a:bodyPr/>
        <a:lstStyle/>
        <a:p>
          <a:endParaRPr lang="ru-RU"/>
        </a:p>
      </dgm:t>
    </dgm:pt>
    <dgm:pt modelId="{BA599793-1621-4909-89D2-DD736DE2099E}">
      <dgm:prSet phldrT="[Текст]"/>
      <dgm:spPr/>
      <dgm:t>
        <a:bodyPr/>
        <a:lstStyle/>
        <a:p>
          <a:r>
            <a:rPr lang="ru-RU" b="1" i="1" dirty="0" smtClean="0"/>
            <a:t>Устав железнодорожного транспорта Российской Федерации (2003 г.)</a:t>
          </a:r>
          <a:endParaRPr lang="ru-RU" dirty="0"/>
        </a:p>
      </dgm:t>
    </dgm:pt>
    <dgm:pt modelId="{973BE97B-3993-4604-8095-053FCDA0F183}" type="parTrans" cxnId="{669550E8-A69A-4926-9D01-3B822CB58193}">
      <dgm:prSet/>
      <dgm:spPr/>
      <dgm:t>
        <a:bodyPr/>
        <a:lstStyle/>
        <a:p>
          <a:endParaRPr lang="ru-RU"/>
        </a:p>
      </dgm:t>
    </dgm:pt>
    <dgm:pt modelId="{CCAA3380-30C5-4668-B950-CD89D63E94B0}" type="sibTrans" cxnId="{669550E8-A69A-4926-9D01-3B822CB58193}">
      <dgm:prSet/>
      <dgm:spPr/>
      <dgm:t>
        <a:bodyPr/>
        <a:lstStyle/>
        <a:p>
          <a:endParaRPr lang="ru-RU"/>
        </a:p>
      </dgm:t>
    </dgm:pt>
    <dgm:pt modelId="{A2C49CDB-886C-4210-A91E-80ED331C91D5}">
      <dgm:prSet phldrT="[Текст]"/>
      <dgm:spPr/>
      <dgm:t>
        <a:bodyPr/>
        <a:lstStyle/>
        <a:p>
          <a:r>
            <a:rPr lang="ru-RU" b="1" i="1" dirty="0" smtClean="0"/>
            <a:t>Устав автомобильного транспорта и городского наземного электрического транспорта (2007 г.) </a:t>
          </a:r>
        </a:p>
        <a:p>
          <a:endParaRPr lang="ru-RU" dirty="0"/>
        </a:p>
      </dgm:t>
    </dgm:pt>
    <dgm:pt modelId="{0921ADFB-2EDC-4F46-BAD2-A87694CD5568}" type="parTrans" cxnId="{363AC020-D3F3-449E-870A-8A023885ECAF}">
      <dgm:prSet/>
      <dgm:spPr/>
      <dgm:t>
        <a:bodyPr/>
        <a:lstStyle/>
        <a:p>
          <a:endParaRPr lang="ru-RU"/>
        </a:p>
      </dgm:t>
    </dgm:pt>
    <dgm:pt modelId="{87D2315E-2D40-4C08-A751-B3C5B87D4845}" type="sibTrans" cxnId="{363AC020-D3F3-449E-870A-8A023885ECAF}">
      <dgm:prSet/>
      <dgm:spPr/>
      <dgm:t>
        <a:bodyPr/>
        <a:lstStyle/>
        <a:p>
          <a:endParaRPr lang="ru-RU"/>
        </a:p>
      </dgm:t>
    </dgm:pt>
    <dgm:pt modelId="{8D815DD3-31CC-497D-BF00-64553C822357}" type="pres">
      <dgm:prSet presAssocID="{C3FFC7CD-BFDF-4FBA-97CE-ACBADDEA39D4}" presName="diagram" presStyleCnt="0">
        <dgm:presLayoutVars>
          <dgm:dir/>
          <dgm:resizeHandles val="exact"/>
        </dgm:presLayoutVars>
      </dgm:prSet>
      <dgm:spPr/>
      <dgm:t>
        <a:bodyPr/>
        <a:lstStyle/>
        <a:p>
          <a:endParaRPr lang="ru-RU"/>
        </a:p>
      </dgm:t>
    </dgm:pt>
    <dgm:pt modelId="{1F33982B-A53B-4903-AE97-DD2331065878}" type="pres">
      <dgm:prSet presAssocID="{72C8A89B-3091-41FF-AA54-53DAF5E8F2E3}" presName="node" presStyleLbl="node1" presStyleIdx="0" presStyleCnt="5" custLinFactNeighborY="5252">
        <dgm:presLayoutVars>
          <dgm:bulletEnabled val="1"/>
        </dgm:presLayoutVars>
      </dgm:prSet>
      <dgm:spPr/>
      <dgm:t>
        <a:bodyPr/>
        <a:lstStyle/>
        <a:p>
          <a:endParaRPr lang="ru-RU"/>
        </a:p>
      </dgm:t>
    </dgm:pt>
    <dgm:pt modelId="{C0FB87F2-C05B-439C-BD8C-E2D7E3383D00}" type="pres">
      <dgm:prSet presAssocID="{D46C4E40-2D59-475B-9BB2-191C5E9DCE5E}" presName="sibTrans" presStyleCnt="0"/>
      <dgm:spPr/>
    </dgm:pt>
    <dgm:pt modelId="{B7715E7E-4A92-48A2-8D87-E8D0172E0829}" type="pres">
      <dgm:prSet presAssocID="{2275D175-19EC-4000-830F-11B6138DF94B}" presName="node" presStyleLbl="node1" presStyleIdx="1" presStyleCnt="5" custLinFactNeighborX="2941" custLinFactNeighborY="-17157">
        <dgm:presLayoutVars>
          <dgm:bulletEnabled val="1"/>
        </dgm:presLayoutVars>
      </dgm:prSet>
      <dgm:spPr/>
      <dgm:t>
        <a:bodyPr/>
        <a:lstStyle/>
        <a:p>
          <a:endParaRPr lang="ru-RU"/>
        </a:p>
      </dgm:t>
    </dgm:pt>
    <dgm:pt modelId="{027ABD46-0A6D-4747-8C5C-8F1B4262CFDD}" type="pres">
      <dgm:prSet presAssocID="{2ED643AA-73E4-47FA-B2CA-0C9393946A85}" presName="sibTrans" presStyleCnt="0"/>
      <dgm:spPr/>
    </dgm:pt>
    <dgm:pt modelId="{D77DD8B1-EB63-493C-8A7F-41EB61604854}" type="pres">
      <dgm:prSet presAssocID="{D855366D-454E-4153-92FD-938C7D3FC67F}" presName="node" presStyleLbl="node1" presStyleIdx="2" presStyleCnt="5" custLinFactNeighborX="504" custLinFactNeighborY="5252">
        <dgm:presLayoutVars>
          <dgm:bulletEnabled val="1"/>
        </dgm:presLayoutVars>
      </dgm:prSet>
      <dgm:spPr/>
      <dgm:t>
        <a:bodyPr/>
        <a:lstStyle/>
        <a:p>
          <a:endParaRPr lang="ru-RU"/>
        </a:p>
      </dgm:t>
    </dgm:pt>
    <dgm:pt modelId="{110226BA-3056-466A-BBB9-6402BBA40C5A}" type="pres">
      <dgm:prSet presAssocID="{14F7F3E0-F444-4052-8CDB-6A8353C37541}" presName="sibTrans" presStyleCnt="0"/>
      <dgm:spPr/>
    </dgm:pt>
    <dgm:pt modelId="{D6611FE0-F395-430F-A781-0537FE54E981}" type="pres">
      <dgm:prSet presAssocID="{BA599793-1621-4909-89D2-DD736DE2099E}" presName="node" presStyleLbl="node1" presStyleIdx="3" presStyleCnt="5" custLinFactNeighborX="-33487" custLinFactNeighborY="36485">
        <dgm:presLayoutVars>
          <dgm:bulletEnabled val="1"/>
        </dgm:presLayoutVars>
      </dgm:prSet>
      <dgm:spPr/>
      <dgm:t>
        <a:bodyPr/>
        <a:lstStyle/>
        <a:p>
          <a:endParaRPr lang="ru-RU"/>
        </a:p>
      </dgm:t>
    </dgm:pt>
    <dgm:pt modelId="{A6FBAB05-3ADB-49A2-A5CA-ECE0BE5EE8A2}" type="pres">
      <dgm:prSet presAssocID="{CCAA3380-30C5-4668-B950-CD89D63E94B0}" presName="sibTrans" presStyleCnt="0"/>
      <dgm:spPr/>
    </dgm:pt>
    <dgm:pt modelId="{EA1D7621-B08C-4C50-A2A0-5B3DCE3A677B}" type="pres">
      <dgm:prSet presAssocID="{A2C49CDB-886C-4210-A91E-80ED331C91D5}" presName="node" presStyleLbl="node1" presStyleIdx="4" presStyleCnt="5" custLinFactNeighborX="31303" custLinFactNeighborY="36485">
        <dgm:presLayoutVars>
          <dgm:bulletEnabled val="1"/>
        </dgm:presLayoutVars>
      </dgm:prSet>
      <dgm:spPr/>
      <dgm:t>
        <a:bodyPr/>
        <a:lstStyle/>
        <a:p>
          <a:endParaRPr lang="ru-RU"/>
        </a:p>
      </dgm:t>
    </dgm:pt>
  </dgm:ptLst>
  <dgm:cxnLst>
    <dgm:cxn modelId="{0FE2FD16-D2FB-4755-8DBD-E7999B131F4F}" type="presOf" srcId="{2275D175-19EC-4000-830F-11B6138DF94B}" destId="{B7715E7E-4A92-48A2-8D87-E8D0172E0829}" srcOrd="0" destOrd="0" presId="urn:microsoft.com/office/officeart/2005/8/layout/default#1"/>
    <dgm:cxn modelId="{ED97D1C4-6120-4FD3-9532-E61F3399980F}" type="presOf" srcId="{D855366D-454E-4153-92FD-938C7D3FC67F}" destId="{D77DD8B1-EB63-493C-8A7F-41EB61604854}" srcOrd="0" destOrd="0" presId="urn:microsoft.com/office/officeart/2005/8/layout/default#1"/>
    <dgm:cxn modelId="{66994C3C-D99C-4D4B-8675-FFD23DEA6B43}" type="presOf" srcId="{BA599793-1621-4909-89D2-DD736DE2099E}" destId="{D6611FE0-F395-430F-A781-0537FE54E981}" srcOrd="0" destOrd="0" presId="urn:microsoft.com/office/officeart/2005/8/layout/default#1"/>
    <dgm:cxn modelId="{3272A173-1F14-4B5F-B25A-AD7BBB119D55}" type="presOf" srcId="{C3FFC7CD-BFDF-4FBA-97CE-ACBADDEA39D4}" destId="{8D815DD3-31CC-497D-BF00-64553C822357}" srcOrd="0" destOrd="0" presId="urn:microsoft.com/office/officeart/2005/8/layout/default#1"/>
    <dgm:cxn modelId="{8D4DC759-F92C-4415-ADC6-E8BDB4C889AC}" srcId="{C3FFC7CD-BFDF-4FBA-97CE-ACBADDEA39D4}" destId="{72C8A89B-3091-41FF-AA54-53DAF5E8F2E3}" srcOrd="0" destOrd="0" parTransId="{3D8EB905-0497-4222-B584-8D22AC1248CA}" sibTransId="{D46C4E40-2D59-475B-9BB2-191C5E9DCE5E}"/>
    <dgm:cxn modelId="{50AAF4EC-2F97-4F0B-B8F6-FDCE8398A5B0}" srcId="{C3FFC7CD-BFDF-4FBA-97CE-ACBADDEA39D4}" destId="{D855366D-454E-4153-92FD-938C7D3FC67F}" srcOrd="2" destOrd="0" parTransId="{978B46AE-933C-488F-BA3E-12E98D0CB4A5}" sibTransId="{14F7F3E0-F444-4052-8CDB-6A8353C37541}"/>
    <dgm:cxn modelId="{363AC020-D3F3-449E-870A-8A023885ECAF}" srcId="{C3FFC7CD-BFDF-4FBA-97CE-ACBADDEA39D4}" destId="{A2C49CDB-886C-4210-A91E-80ED331C91D5}" srcOrd="4" destOrd="0" parTransId="{0921ADFB-2EDC-4F46-BAD2-A87694CD5568}" sibTransId="{87D2315E-2D40-4C08-A751-B3C5B87D4845}"/>
    <dgm:cxn modelId="{669550E8-A69A-4926-9D01-3B822CB58193}" srcId="{C3FFC7CD-BFDF-4FBA-97CE-ACBADDEA39D4}" destId="{BA599793-1621-4909-89D2-DD736DE2099E}" srcOrd="3" destOrd="0" parTransId="{973BE97B-3993-4604-8095-053FCDA0F183}" sibTransId="{CCAA3380-30C5-4668-B950-CD89D63E94B0}"/>
    <dgm:cxn modelId="{B6455783-6B95-4137-8509-5FDADB6B7833}" type="presOf" srcId="{A2C49CDB-886C-4210-A91E-80ED331C91D5}" destId="{EA1D7621-B08C-4C50-A2A0-5B3DCE3A677B}" srcOrd="0" destOrd="0" presId="urn:microsoft.com/office/officeart/2005/8/layout/default#1"/>
    <dgm:cxn modelId="{DD8BF291-2585-41B0-9887-9979423B7B6F}" srcId="{C3FFC7CD-BFDF-4FBA-97CE-ACBADDEA39D4}" destId="{2275D175-19EC-4000-830F-11B6138DF94B}" srcOrd="1" destOrd="0" parTransId="{5EA79F5B-D648-49CB-9C60-67E0D38D1DAA}" sibTransId="{2ED643AA-73E4-47FA-B2CA-0C9393946A85}"/>
    <dgm:cxn modelId="{3E96C699-5A9C-48B2-A26C-D0CD0FDAFBD1}" type="presOf" srcId="{72C8A89B-3091-41FF-AA54-53DAF5E8F2E3}" destId="{1F33982B-A53B-4903-AE97-DD2331065878}" srcOrd="0" destOrd="0" presId="urn:microsoft.com/office/officeart/2005/8/layout/default#1"/>
    <dgm:cxn modelId="{F39155B6-47F3-4744-86CB-569D157D74FF}" type="presParOf" srcId="{8D815DD3-31CC-497D-BF00-64553C822357}" destId="{1F33982B-A53B-4903-AE97-DD2331065878}" srcOrd="0" destOrd="0" presId="urn:microsoft.com/office/officeart/2005/8/layout/default#1"/>
    <dgm:cxn modelId="{D6CD9C26-192A-46E9-94AE-7B2444F2FD67}" type="presParOf" srcId="{8D815DD3-31CC-497D-BF00-64553C822357}" destId="{C0FB87F2-C05B-439C-BD8C-E2D7E3383D00}" srcOrd="1" destOrd="0" presId="urn:microsoft.com/office/officeart/2005/8/layout/default#1"/>
    <dgm:cxn modelId="{771FBAA4-BBDC-49EC-BD8D-7BD415613FC3}" type="presParOf" srcId="{8D815DD3-31CC-497D-BF00-64553C822357}" destId="{B7715E7E-4A92-48A2-8D87-E8D0172E0829}" srcOrd="2" destOrd="0" presId="urn:microsoft.com/office/officeart/2005/8/layout/default#1"/>
    <dgm:cxn modelId="{0EFB5552-2487-4099-9626-1072CD8E9FBA}" type="presParOf" srcId="{8D815DD3-31CC-497D-BF00-64553C822357}" destId="{027ABD46-0A6D-4747-8C5C-8F1B4262CFDD}" srcOrd="3" destOrd="0" presId="urn:microsoft.com/office/officeart/2005/8/layout/default#1"/>
    <dgm:cxn modelId="{7BC552F8-737F-44FF-A03B-C51E2D2EFBA5}" type="presParOf" srcId="{8D815DD3-31CC-497D-BF00-64553C822357}" destId="{D77DD8B1-EB63-493C-8A7F-41EB61604854}" srcOrd="4" destOrd="0" presId="urn:microsoft.com/office/officeart/2005/8/layout/default#1"/>
    <dgm:cxn modelId="{95073F63-6140-49AB-966A-32A7A4C585C9}" type="presParOf" srcId="{8D815DD3-31CC-497D-BF00-64553C822357}" destId="{110226BA-3056-466A-BBB9-6402BBA40C5A}" srcOrd="5" destOrd="0" presId="urn:microsoft.com/office/officeart/2005/8/layout/default#1"/>
    <dgm:cxn modelId="{2B8CF4E2-7CA1-4D00-9965-A92EC3D5E6E1}" type="presParOf" srcId="{8D815DD3-31CC-497D-BF00-64553C822357}" destId="{D6611FE0-F395-430F-A781-0537FE54E981}" srcOrd="6" destOrd="0" presId="urn:microsoft.com/office/officeart/2005/8/layout/default#1"/>
    <dgm:cxn modelId="{1C504656-D6FE-45C8-ADD6-BF7AB9E8B80A}" type="presParOf" srcId="{8D815DD3-31CC-497D-BF00-64553C822357}" destId="{A6FBAB05-3ADB-49A2-A5CA-ECE0BE5EE8A2}" srcOrd="7" destOrd="0" presId="urn:microsoft.com/office/officeart/2005/8/layout/default#1"/>
    <dgm:cxn modelId="{63357659-E403-4BFC-BC4D-1549205E4AEB}" type="presParOf" srcId="{8D815DD3-31CC-497D-BF00-64553C822357}" destId="{EA1D7621-B08C-4C50-A2A0-5B3DCE3A677B}"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5B0C8-76B7-47CF-B7F3-FC2EA5544077}" type="doc">
      <dgm:prSet loTypeId="urn:microsoft.com/office/officeart/2005/8/layout/matrix2" loCatId="matrix" qsTypeId="urn:microsoft.com/office/officeart/2005/8/quickstyle/simple3" qsCatId="simple" csTypeId="urn:microsoft.com/office/officeart/2005/8/colors/accent1_2" csCatId="accent1" phldr="1"/>
      <dgm:spPr/>
      <dgm:t>
        <a:bodyPr/>
        <a:lstStyle/>
        <a:p>
          <a:endParaRPr lang="ru-RU"/>
        </a:p>
      </dgm:t>
    </dgm:pt>
    <dgm:pt modelId="{317BE183-2D93-483E-AD87-8C8B15370EB9}">
      <dgm:prSet phldrT="[Текст]" custT="1"/>
      <dgm:spPr/>
      <dgm:t>
        <a:bodyPr/>
        <a:lstStyle/>
        <a:p>
          <a:r>
            <a:rPr lang="ru-RU" sz="1800" b="1" i="1" dirty="0" smtClean="0"/>
            <a:t>заявление о выдаче лицензии с указанием наименования и организационно-правовой формы юридического адреса</a:t>
          </a:r>
          <a:endParaRPr lang="ru-RU" sz="1800" dirty="0"/>
        </a:p>
      </dgm:t>
    </dgm:pt>
    <dgm:pt modelId="{0E6A5FA5-7D41-4220-88EF-3BAEE5DDDD97}" type="parTrans" cxnId="{CA8E5E19-A5BE-4013-8393-8F87CC8CD0F3}">
      <dgm:prSet/>
      <dgm:spPr/>
      <dgm:t>
        <a:bodyPr/>
        <a:lstStyle/>
        <a:p>
          <a:endParaRPr lang="ru-RU"/>
        </a:p>
      </dgm:t>
    </dgm:pt>
    <dgm:pt modelId="{E70ADA5A-5BAA-4886-8620-2D9392C72EEB}" type="sibTrans" cxnId="{CA8E5E19-A5BE-4013-8393-8F87CC8CD0F3}">
      <dgm:prSet/>
      <dgm:spPr/>
      <dgm:t>
        <a:bodyPr/>
        <a:lstStyle/>
        <a:p>
          <a:endParaRPr lang="ru-RU"/>
        </a:p>
      </dgm:t>
    </dgm:pt>
    <dgm:pt modelId="{06D96038-12A4-463D-B166-58AAF493184F}">
      <dgm:prSet phldrT="[Текст]" custT="1"/>
      <dgm:spPr/>
      <dgm:t>
        <a:bodyPr/>
        <a:lstStyle/>
        <a:p>
          <a:r>
            <a:rPr lang="ru-RU" sz="2000" b="1" i="1" dirty="0" smtClean="0"/>
            <a:t>номера расчетного счета и названия соответствующего банка</a:t>
          </a:r>
          <a:endParaRPr lang="ru-RU" sz="2000" dirty="0"/>
        </a:p>
      </dgm:t>
    </dgm:pt>
    <dgm:pt modelId="{84A48028-1354-4C68-B306-7079977646E4}" type="parTrans" cxnId="{EB6EAC81-8B81-4D95-A5FF-D8EC46E9C61C}">
      <dgm:prSet/>
      <dgm:spPr/>
      <dgm:t>
        <a:bodyPr/>
        <a:lstStyle/>
        <a:p>
          <a:endParaRPr lang="ru-RU"/>
        </a:p>
      </dgm:t>
    </dgm:pt>
    <dgm:pt modelId="{14EFA49B-EC33-4D9B-B8FB-1FED1BC539DB}" type="sibTrans" cxnId="{EB6EAC81-8B81-4D95-A5FF-D8EC46E9C61C}">
      <dgm:prSet/>
      <dgm:spPr/>
      <dgm:t>
        <a:bodyPr/>
        <a:lstStyle/>
        <a:p>
          <a:endParaRPr lang="ru-RU"/>
        </a:p>
      </dgm:t>
    </dgm:pt>
    <dgm:pt modelId="{8198AD14-9128-4859-BDFF-A8EDC1799694}">
      <dgm:prSet phldrT="[Текст]" custT="1"/>
      <dgm:spPr/>
      <dgm:t>
        <a:bodyPr/>
        <a:lstStyle/>
        <a:p>
          <a:r>
            <a:rPr lang="ru-RU" sz="1800" b="1" i="1" dirty="0" smtClean="0"/>
            <a:t>для физических лиц, осуществляющих предпринимательскую деятельность, — ФИО ,место жительства в соответствии с паспортными данными</a:t>
          </a:r>
          <a:endParaRPr lang="ru-RU" sz="1800" dirty="0"/>
        </a:p>
      </dgm:t>
    </dgm:pt>
    <dgm:pt modelId="{F4B8181D-7E0E-4C3E-A2FE-CC780459A495}" type="parTrans" cxnId="{F5506EA3-1CF6-4EEA-B918-B8900FC70BCA}">
      <dgm:prSet/>
      <dgm:spPr/>
      <dgm:t>
        <a:bodyPr/>
        <a:lstStyle/>
        <a:p>
          <a:endParaRPr lang="ru-RU"/>
        </a:p>
      </dgm:t>
    </dgm:pt>
    <dgm:pt modelId="{D029B34B-C4FC-48D5-9189-4BE3D59BFD20}" type="sibTrans" cxnId="{F5506EA3-1CF6-4EEA-B918-B8900FC70BCA}">
      <dgm:prSet/>
      <dgm:spPr/>
      <dgm:t>
        <a:bodyPr/>
        <a:lstStyle/>
        <a:p>
          <a:endParaRPr lang="ru-RU"/>
        </a:p>
      </dgm:t>
    </dgm:pt>
    <dgm:pt modelId="{7BC8F14B-C518-4BF4-9D0A-9B2C19C5249E}">
      <dgm:prSet phldrT="[Текст]" custT="1"/>
      <dgm:spPr/>
      <dgm:t>
        <a:bodyPr/>
        <a:lstStyle/>
        <a:p>
          <a:r>
            <a:rPr lang="ru-RU" sz="2000" b="1" i="1" dirty="0" smtClean="0"/>
            <a:t>сведения о виде деятельности, которой намерены заниматься юридическое лицо либо индивидуальный предприниматель</a:t>
          </a:r>
          <a:endParaRPr lang="ru-RU" sz="2000" dirty="0"/>
        </a:p>
      </dgm:t>
    </dgm:pt>
    <dgm:pt modelId="{A6F7DD06-11E2-436A-B7F0-D461D411A653}" type="parTrans" cxnId="{E8931184-5ECD-465A-96CF-D96D8849DD48}">
      <dgm:prSet/>
      <dgm:spPr/>
      <dgm:t>
        <a:bodyPr/>
        <a:lstStyle/>
        <a:p>
          <a:endParaRPr lang="ru-RU"/>
        </a:p>
      </dgm:t>
    </dgm:pt>
    <dgm:pt modelId="{732731B5-F3A3-427B-8754-338719C38074}" type="sibTrans" cxnId="{E8931184-5ECD-465A-96CF-D96D8849DD48}">
      <dgm:prSet/>
      <dgm:spPr/>
      <dgm:t>
        <a:bodyPr/>
        <a:lstStyle/>
        <a:p>
          <a:endParaRPr lang="ru-RU"/>
        </a:p>
      </dgm:t>
    </dgm:pt>
    <dgm:pt modelId="{24D27180-2518-4F8F-B411-CB09DD431434}" type="pres">
      <dgm:prSet presAssocID="{35D5B0C8-76B7-47CF-B7F3-FC2EA5544077}" presName="matrix" presStyleCnt="0">
        <dgm:presLayoutVars>
          <dgm:chMax val="1"/>
          <dgm:dir/>
          <dgm:resizeHandles val="exact"/>
        </dgm:presLayoutVars>
      </dgm:prSet>
      <dgm:spPr/>
      <dgm:t>
        <a:bodyPr/>
        <a:lstStyle/>
        <a:p>
          <a:endParaRPr lang="ru-RU"/>
        </a:p>
      </dgm:t>
    </dgm:pt>
    <dgm:pt modelId="{92D43ED7-B891-4A65-A78E-5D26947A0A2E}" type="pres">
      <dgm:prSet presAssocID="{35D5B0C8-76B7-47CF-B7F3-FC2EA5544077}" presName="axisShape" presStyleLbl="bgShp" presStyleIdx="0" presStyleCnt="1" custScaleX="122667"/>
      <dgm:spPr/>
    </dgm:pt>
    <dgm:pt modelId="{68B8B020-6AAE-4BF2-B588-BFBDE29B3DF6}" type="pres">
      <dgm:prSet presAssocID="{35D5B0C8-76B7-47CF-B7F3-FC2EA5544077}" presName="rect1" presStyleLbl="node1" presStyleIdx="0" presStyleCnt="4" custScaleX="115832" custLinFactNeighborX="-10000" custLinFactNeighborY="417">
        <dgm:presLayoutVars>
          <dgm:chMax val="0"/>
          <dgm:chPref val="0"/>
          <dgm:bulletEnabled val="1"/>
        </dgm:presLayoutVars>
      </dgm:prSet>
      <dgm:spPr/>
      <dgm:t>
        <a:bodyPr/>
        <a:lstStyle/>
        <a:p>
          <a:endParaRPr lang="ru-RU"/>
        </a:p>
      </dgm:t>
    </dgm:pt>
    <dgm:pt modelId="{748D93E7-8490-42A3-A80C-560B900114DA}" type="pres">
      <dgm:prSet presAssocID="{35D5B0C8-76B7-47CF-B7F3-FC2EA5544077}" presName="rect2" presStyleLbl="node1" presStyleIdx="1" presStyleCnt="4" custScaleX="122502" custLinFactNeighborX="12502" custLinFactNeighborY="417">
        <dgm:presLayoutVars>
          <dgm:chMax val="0"/>
          <dgm:chPref val="0"/>
          <dgm:bulletEnabled val="1"/>
        </dgm:presLayoutVars>
      </dgm:prSet>
      <dgm:spPr/>
      <dgm:t>
        <a:bodyPr/>
        <a:lstStyle/>
        <a:p>
          <a:endParaRPr lang="ru-RU"/>
        </a:p>
      </dgm:t>
    </dgm:pt>
    <dgm:pt modelId="{46A3AD91-75CB-4533-8E11-014139FB1AAC}" type="pres">
      <dgm:prSet presAssocID="{35D5B0C8-76B7-47CF-B7F3-FC2EA5544077}" presName="rect3" presStyleLbl="node1" presStyleIdx="2" presStyleCnt="4" custScaleX="115832" custLinFactNeighborX="-10000" custLinFactNeighborY="-417">
        <dgm:presLayoutVars>
          <dgm:chMax val="0"/>
          <dgm:chPref val="0"/>
          <dgm:bulletEnabled val="1"/>
        </dgm:presLayoutVars>
      </dgm:prSet>
      <dgm:spPr/>
      <dgm:t>
        <a:bodyPr/>
        <a:lstStyle/>
        <a:p>
          <a:endParaRPr lang="ru-RU"/>
        </a:p>
      </dgm:t>
    </dgm:pt>
    <dgm:pt modelId="{C83FC69C-C7FD-4A48-812D-15F10F4B6AEF}" type="pres">
      <dgm:prSet presAssocID="{35D5B0C8-76B7-47CF-B7F3-FC2EA5544077}" presName="rect4" presStyleLbl="node1" presStyleIdx="3" presStyleCnt="4" custScaleX="129168" custLinFactNeighborX="15835" custLinFactNeighborY="-417">
        <dgm:presLayoutVars>
          <dgm:chMax val="0"/>
          <dgm:chPref val="0"/>
          <dgm:bulletEnabled val="1"/>
        </dgm:presLayoutVars>
      </dgm:prSet>
      <dgm:spPr/>
      <dgm:t>
        <a:bodyPr/>
        <a:lstStyle/>
        <a:p>
          <a:endParaRPr lang="ru-RU"/>
        </a:p>
      </dgm:t>
    </dgm:pt>
  </dgm:ptLst>
  <dgm:cxnLst>
    <dgm:cxn modelId="{7959FA97-C956-40AA-A848-8796A8312130}" type="presOf" srcId="{317BE183-2D93-483E-AD87-8C8B15370EB9}" destId="{68B8B020-6AAE-4BF2-B588-BFBDE29B3DF6}" srcOrd="0" destOrd="0" presId="urn:microsoft.com/office/officeart/2005/8/layout/matrix2"/>
    <dgm:cxn modelId="{CA8E5E19-A5BE-4013-8393-8F87CC8CD0F3}" srcId="{35D5B0C8-76B7-47CF-B7F3-FC2EA5544077}" destId="{317BE183-2D93-483E-AD87-8C8B15370EB9}" srcOrd="0" destOrd="0" parTransId="{0E6A5FA5-7D41-4220-88EF-3BAEE5DDDD97}" sibTransId="{E70ADA5A-5BAA-4886-8620-2D9392C72EEB}"/>
    <dgm:cxn modelId="{9645CBC5-2178-41CF-853C-5C9C2105AD96}" type="presOf" srcId="{35D5B0C8-76B7-47CF-B7F3-FC2EA5544077}" destId="{24D27180-2518-4F8F-B411-CB09DD431434}" srcOrd="0" destOrd="0" presId="urn:microsoft.com/office/officeart/2005/8/layout/matrix2"/>
    <dgm:cxn modelId="{5C10A1A2-96FE-4B65-B71D-3D5192154C2F}" type="presOf" srcId="{8198AD14-9128-4859-BDFF-A8EDC1799694}" destId="{46A3AD91-75CB-4533-8E11-014139FB1AAC}" srcOrd="0" destOrd="0" presId="urn:microsoft.com/office/officeart/2005/8/layout/matrix2"/>
    <dgm:cxn modelId="{F5506EA3-1CF6-4EEA-B918-B8900FC70BCA}" srcId="{35D5B0C8-76B7-47CF-B7F3-FC2EA5544077}" destId="{8198AD14-9128-4859-BDFF-A8EDC1799694}" srcOrd="2" destOrd="0" parTransId="{F4B8181D-7E0E-4C3E-A2FE-CC780459A495}" sibTransId="{D029B34B-C4FC-48D5-9189-4BE3D59BFD20}"/>
    <dgm:cxn modelId="{1358EC5A-8D5B-4237-866F-2B37B65D9343}" type="presOf" srcId="{7BC8F14B-C518-4BF4-9D0A-9B2C19C5249E}" destId="{C83FC69C-C7FD-4A48-812D-15F10F4B6AEF}" srcOrd="0" destOrd="0" presId="urn:microsoft.com/office/officeart/2005/8/layout/matrix2"/>
    <dgm:cxn modelId="{EFAD7025-6FEC-46B2-A30C-0A9DF1C0D185}" type="presOf" srcId="{06D96038-12A4-463D-B166-58AAF493184F}" destId="{748D93E7-8490-42A3-A80C-560B900114DA}" srcOrd="0" destOrd="0" presId="urn:microsoft.com/office/officeart/2005/8/layout/matrix2"/>
    <dgm:cxn modelId="{E8931184-5ECD-465A-96CF-D96D8849DD48}" srcId="{35D5B0C8-76B7-47CF-B7F3-FC2EA5544077}" destId="{7BC8F14B-C518-4BF4-9D0A-9B2C19C5249E}" srcOrd="3" destOrd="0" parTransId="{A6F7DD06-11E2-436A-B7F0-D461D411A653}" sibTransId="{732731B5-F3A3-427B-8754-338719C38074}"/>
    <dgm:cxn modelId="{EB6EAC81-8B81-4D95-A5FF-D8EC46E9C61C}" srcId="{35D5B0C8-76B7-47CF-B7F3-FC2EA5544077}" destId="{06D96038-12A4-463D-B166-58AAF493184F}" srcOrd="1" destOrd="0" parTransId="{84A48028-1354-4C68-B306-7079977646E4}" sibTransId="{14EFA49B-EC33-4D9B-B8FB-1FED1BC539DB}"/>
    <dgm:cxn modelId="{A26FAD04-A503-467F-868A-90BE2B613FE4}" type="presParOf" srcId="{24D27180-2518-4F8F-B411-CB09DD431434}" destId="{92D43ED7-B891-4A65-A78E-5D26947A0A2E}" srcOrd="0" destOrd="0" presId="urn:microsoft.com/office/officeart/2005/8/layout/matrix2"/>
    <dgm:cxn modelId="{91AD46A1-56EC-4278-BAA9-18751F44F5E0}" type="presParOf" srcId="{24D27180-2518-4F8F-B411-CB09DD431434}" destId="{68B8B020-6AAE-4BF2-B588-BFBDE29B3DF6}" srcOrd="1" destOrd="0" presId="urn:microsoft.com/office/officeart/2005/8/layout/matrix2"/>
    <dgm:cxn modelId="{F5675A47-6AB7-4BA7-B95E-D694CDEA15B9}" type="presParOf" srcId="{24D27180-2518-4F8F-B411-CB09DD431434}" destId="{748D93E7-8490-42A3-A80C-560B900114DA}" srcOrd="2" destOrd="0" presId="urn:microsoft.com/office/officeart/2005/8/layout/matrix2"/>
    <dgm:cxn modelId="{A88081B9-5BE7-44E9-BC92-D648FFF0F5CC}" type="presParOf" srcId="{24D27180-2518-4F8F-B411-CB09DD431434}" destId="{46A3AD91-75CB-4533-8E11-014139FB1AAC}" srcOrd="3" destOrd="0" presId="urn:microsoft.com/office/officeart/2005/8/layout/matrix2"/>
    <dgm:cxn modelId="{398801F0-126B-4AD2-957B-A4B4B21BDEB4}" type="presParOf" srcId="{24D27180-2518-4F8F-B411-CB09DD431434}" destId="{C83FC69C-C7FD-4A48-812D-15F10F4B6AEF}"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95AFC7-2C6B-4587-ACA1-4D6BF908654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ru-RU"/>
        </a:p>
      </dgm:t>
    </dgm:pt>
    <dgm:pt modelId="{5AA60B53-62C0-44A7-9297-B51C5A7AB2F8}">
      <dgm:prSet/>
      <dgm:spPr/>
      <dgm:t>
        <a:bodyPr/>
        <a:lstStyle/>
        <a:p>
          <a:pPr rtl="0"/>
          <a:r>
            <a:rPr lang="ru-RU" b="1" i="1" dirty="0" smtClean="0"/>
            <a:t>Стороны</a:t>
          </a:r>
          <a:r>
            <a:rPr lang="ru-RU" i="1" dirty="0" smtClean="0"/>
            <a:t>:</a:t>
          </a:r>
          <a:r>
            <a:rPr lang="ru-RU" dirty="0" smtClean="0"/>
            <a:t> перевозчик и отправитель.</a:t>
          </a:r>
          <a:endParaRPr lang="ru-RU" dirty="0"/>
        </a:p>
      </dgm:t>
    </dgm:pt>
    <dgm:pt modelId="{C950410E-64C6-491A-BF8F-C660189BCB7B}" type="parTrans" cxnId="{DA33B804-DF82-46B4-AF52-EF2F4721AAA5}">
      <dgm:prSet/>
      <dgm:spPr/>
      <dgm:t>
        <a:bodyPr/>
        <a:lstStyle/>
        <a:p>
          <a:endParaRPr lang="ru-RU"/>
        </a:p>
      </dgm:t>
    </dgm:pt>
    <dgm:pt modelId="{71E320B9-42A0-4ABC-A6B3-AAB2FEEF88CB}" type="sibTrans" cxnId="{DA33B804-DF82-46B4-AF52-EF2F4721AAA5}">
      <dgm:prSet/>
      <dgm:spPr/>
      <dgm:t>
        <a:bodyPr/>
        <a:lstStyle/>
        <a:p>
          <a:endParaRPr lang="ru-RU"/>
        </a:p>
      </dgm:t>
    </dgm:pt>
    <dgm:pt modelId="{E96A726B-0AD5-4369-B44E-03FA7E6407D9}">
      <dgm:prSet/>
      <dgm:spPr/>
      <dgm:t>
        <a:bodyPr/>
        <a:lstStyle/>
        <a:p>
          <a:pPr rtl="0"/>
          <a:r>
            <a:rPr lang="ru-RU" i="1" dirty="0" smtClean="0"/>
            <a:t>Предметом </a:t>
          </a:r>
          <a:r>
            <a:rPr lang="ru-RU" dirty="0" smtClean="0"/>
            <a:t>договора являются услуги по доставке груза в пункт назначения.</a:t>
          </a:r>
          <a:endParaRPr lang="ru-RU" dirty="0"/>
        </a:p>
      </dgm:t>
    </dgm:pt>
    <dgm:pt modelId="{FEEF889B-4533-4465-8D0D-8E0C8C6C6550}" type="parTrans" cxnId="{AF7C0171-411E-44A7-B9FE-278641276778}">
      <dgm:prSet/>
      <dgm:spPr/>
      <dgm:t>
        <a:bodyPr/>
        <a:lstStyle/>
        <a:p>
          <a:endParaRPr lang="ru-RU"/>
        </a:p>
      </dgm:t>
    </dgm:pt>
    <dgm:pt modelId="{8129D370-9C3B-407B-AE6F-6C72446C402B}" type="sibTrans" cxnId="{AF7C0171-411E-44A7-B9FE-278641276778}">
      <dgm:prSet/>
      <dgm:spPr/>
      <dgm:t>
        <a:bodyPr/>
        <a:lstStyle/>
        <a:p>
          <a:endParaRPr lang="ru-RU"/>
        </a:p>
      </dgm:t>
    </dgm:pt>
    <dgm:pt modelId="{7E444BCB-89AF-4371-8116-AF20B0642997}">
      <dgm:prSet/>
      <dgm:spPr/>
      <dgm:t>
        <a:bodyPr/>
        <a:lstStyle/>
        <a:p>
          <a:pPr rtl="0"/>
          <a:r>
            <a:rPr lang="ru-RU" b="1" i="1" dirty="0" smtClean="0"/>
            <a:t>Срок договора</a:t>
          </a:r>
          <a:r>
            <a:rPr lang="ru-RU" dirty="0" smtClean="0"/>
            <a:t> – временной промежуток, в течение которого груз должен быть доставлен.</a:t>
          </a:r>
          <a:endParaRPr lang="ru-RU" dirty="0"/>
        </a:p>
      </dgm:t>
    </dgm:pt>
    <dgm:pt modelId="{45624D54-FF1A-43CE-9B79-B86F21366ACF}" type="parTrans" cxnId="{C3A64455-6DEE-4AB9-8807-7C3E324112ED}">
      <dgm:prSet/>
      <dgm:spPr/>
      <dgm:t>
        <a:bodyPr/>
        <a:lstStyle/>
        <a:p>
          <a:endParaRPr lang="ru-RU"/>
        </a:p>
      </dgm:t>
    </dgm:pt>
    <dgm:pt modelId="{ABA401AC-E69A-4135-A653-786CA44CA267}" type="sibTrans" cxnId="{C3A64455-6DEE-4AB9-8807-7C3E324112ED}">
      <dgm:prSet/>
      <dgm:spPr/>
      <dgm:t>
        <a:bodyPr/>
        <a:lstStyle/>
        <a:p>
          <a:endParaRPr lang="ru-RU"/>
        </a:p>
      </dgm:t>
    </dgm:pt>
    <dgm:pt modelId="{38DA55B4-568F-451D-8777-2C9CA29C1034}">
      <dgm:prSet/>
      <dgm:spPr/>
      <dgm:t>
        <a:bodyPr/>
        <a:lstStyle/>
        <a:p>
          <a:pPr rtl="0"/>
          <a:r>
            <a:rPr lang="ru-RU" b="1" i="1" dirty="0" smtClean="0"/>
            <a:t>Цена договора</a:t>
          </a:r>
          <a:r>
            <a:rPr lang="ru-RU" dirty="0" smtClean="0"/>
            <a:t> – определяется по соглашению.</a:t>
          </a:r>
          <a:endParaRPr lang="ru-RU" dirty="0"/>
        </a:p>
      </dgm:t>
    </dgm:pt>
    <dgm:pt modelId="{44D67D6B-75A8-4717-B514-7C318D7763A7}" type="parTrans" cxnId="{D9F01DCD-1B5B-4B32-8843-8D6FBAD3E7D7}">
      <dgm:prSet/>
      <dgm:spPr/>
      <dgm:t>
        <a:bodyPr/>
        <a:lstStyle/>
        <a:p>
          <a:endParaRPr lang="ru-RU"/>
        </a:p>
      </dgm:t>
    </dgm:pt>
    <dgm:pt modelId="{456D182B-A78E-4E9D-91F8-6F1815D10D2F}" type="sibTrans" cxnId="{D9F01DCD-1B5B-4B32-8843-8D6FBAD3E7D7}">
      <dgm:prSet/>
      <dgm:spPr/>
      <dgm:t>
        <a:bodyPr/>
        <a:lstStyle/>
        <a:p>
          <a:endParaRPr lang="ru-RU"/>
        </a:p>
      </dgm:t>
    </dgm:pt>
    <dgm:pt modelId="{12DA50B1-DBF1-43EE-A105-13354B21253A}">
      <dgm:prSet/>
      <dgm:spPr/>
      <dgm:t>
        <a:bodyPr/>
        <a:lstStyle/>
        <a:p>
          <a:pPr rtl="0"/>
          <a:r>
            <a:rPr lang="ru-RU" b="1" i="1" dirty="0" smtClean="0"/>
            <a:t>Форма договора</a:t>
          </a:r>
          <a:r>
            <a:rPr lang="ru-RU" b="1" dirty="0" smtClean="0"/>
            <a:t> перевозки грузов </a:t>
          </a:r>
          <a:r>
            <a:rPr lang="ru-RU" dirty="0" smtClean="0"/>
            <a:t>– письменная. Виды документов: накладная, коносамент, товарно-транспортная накладная.</a:t>
          </a:r>
          <a:endParaRPr lang="ru-RU" dirty="0"/>
        </a:p>
      </dgm:t>
    </dgm:pt>
    <dgm:pt modelId="{EB958264-FB16-418A-AD66-4C5D58637DDC}" type="parTrans" cxnId="{6E773B22-E861-4477-9634-48F9EAE4F514}">
      <dgm:prSet/>
      <dgm:spPr/>
      <dgm:t>
        <a:bodyPr/>
        <a:lstStyle/>
        <a:p>
          <a:endParaRPr lang="ru-RU"/>
        </a:p>
      </dgm:t>
    </dgm:pt>
    <dgm:pt modelId="{9D24D937-AD4B-4A33-A437-6593A943A015}" type="sibTrans" cxnId="{6E773B22-E861-4477-9634-48F9EAE4F514}">
      <dgm:prSet/>
      <dgm:spPr/>
      <dgm:t>
        <a:bodyPr/>
        <a:lstStyle/>
        <a:p>
          <a:endParaRPr lang="ru-RU"/>
        </a:p>
      </dgm:t>
    </dgm:pt>
    <dgm:pt modelId="{E1307612-1657-4EB0-B713-70F3DEB0C6E5}" type="pres">
      <dgm:prSet presAssocID="{AD95AFC7-2C6B-4587-ACA1-4D6BF9086547}" presName="linear" presStyleCnt="0">
        <dgm:presLayoutVars>
          <dgm:animLvl val="lvl"/>
          <dgm:resizeHandles val="exact"/>
        </dgm:presLayoutVars>
      </dgm:prSet>
      <dgm:spPr/>
      <dgm:t>
        <a:bodyPr/>
        <a:lstStyle/>
        <a:p>
          <a:endParaRPr lang="ru-RU"/>
        </a:p>
      </dgm:t>
    </dgm:pt>
    <dgm:pt modelId="{557D445A-5193-40D4-9976-1F5F9A51097D}" type="pres">
      <dgm:prSet presAssocID="{5AA60B53-62C0-44A7-9297-B51C5A7AB2F8}" presName="parentText" presStyleLbl="node1" presStyleIdx="0" presStyleCnt="5">
        <dgm:presLayoutVars>
          <dgm:chMax val="0"/>
          <dgm:bulletEnabled val="1"/>
        </dgm:presLayoutVars>
      </dgm:prSet>
      <dgm:spPr/>
      <dgm:t>
        <a:bodyPr/>
        <a:lstStyle/>
        <a:p>
          <a:endParaRPr lang="ru-RU"/>
        </a:p>
      </dgm:t>
    </dgm:pt>
    <dgm:pt modelId="{F73CB497-89AB-4347-AEB6-DFF73EE1B8C3}" type="pres">
      <dgm:prSet presAssocID="{71E320B9-42A0-4ABC-A6B3-AAB2FEEF88CB}" presName="spacer" presStyleCnt="0"/>
      <dgm:spPr/>
    </dgm:pt>
    <dgm:pt modelId="{81D1079F-596F-497D-A1AC-F76177787745}" type="pres">
      <dgm:prSet presAssocID="{E96A726B-0AD5-4369-B44E-03FA7E6407D9}" presName="parentText" presStyleLbl="node1" presStyleIdx="1" presStyleCnt="5">
        <dgm:presLayoutVars>
          <dgm:chMax val="0"/>
          <dgm:bulletEnabled val="1"/>
        </dgm:presLayoutVars>
      </dgm:prSet>
      <dgm:spPr/>
      <dgm:t>
        <a:bodyPr/>
        <a:lstStyle/>
        <a:p>
          <a:endParaRPr lang="ru-RU"/>
        </a:p>
      </dgm:t>
    </dgm:pt>
    <dgm:pt modelId="{6423FF38-D3B2-4D61-8FD0-5AD797FAB197}" type="pres">
      <dgm:prSet presAssocID="{8129D370-9C3B-407B-AE6F-6C72446C402B}" presName="spacer" presStyleCnt="0"/>
      <dgm:spPr/>
    </dgm:pt>
    <dgm:pt modelId="{66EDE739-26B6-4C83-8DDB-3135F712C68F}" type="pres">
      <dgm:prSet presAssocID="{7E444BCB-89AF-4371-8116-AF20B0642997}" presName="parentText" presStyleLbl="node1" presStyleIdx="2" presStyleCnt="5">
        <dgm:presLayoutVars>
          <dgm:chMax val="0"/>
          <dgm:bulletEnabled val="1"/>
        </dgm:presLayoutVars>
      </dgm:prSet>
      <dgm:spPr/>
      <dgm:t>
        <a:bodyPr/>
        <a:lstStyle/>
        <a:p>
          <a:endParaRPr lang="ru-RU"/>
        </a:p>
      </dgm:t>
    </dgm:pt>
    <dgm:pt modelId="{8E124DA5-0E43-40E6-B6F8-5575153D2DE4}" type="pres">
      <dgm:prSet presAssocID="{ABA401AC-E69A-4135-A653-786CA44CA267}" presName="spacer" presStyleCnt="0"/>
      <dgm:spPr/>
    </dgm:pt>
    <dgm:pt modelId="{4E30B95B-D4A9-455E-B9B7-5A617327C4D2}" type="pres">
      <dgm:prSet presAssocID="{38DA55B4-568F-451D-8777-2C9CA29C1034}" presName="parentText" presStyleLbl="node1" presStyleIdx="3" presStyleCnt="5">
        <dgm:presLayoutVars>
          <dgm:chMax val="0"/>
          <dgm:bulletEnabled val="1"/>
        </dgm:presLayoutVars>
      </dgm:prSet>
      <dgm:spPr/>
      <dgm:t>
        <a:bodyPr/>
        <a:lstStyle/>
        <a:p>
          <a:endParaRPr lang="ru-RU"/>
        </a:p>
      </dgm:t>
    </dgm:pt>
    <dgm:pt modelId="{67E7A098-86E9-4901-8F4D-FEED1B2F9367}" type="pres">
      <dgm:prSet presAssocID="{456D182B-A78E-4E9D-91F8-6F1815D10D2F}" presName="spacer" presStyleCnt="0"/>
      <dgm:spPr/>
    </dgm:pt>
    <dgm:pt modelId="{22DDCF07-5E77-4A65-BDE9-26A691CDAE14}" type="pres">
      <dgm:prSet presAssocID="{12DA50B1-DBF1-43EE-A105-13354B21253A}" presName="parentText" presStyleLbl="node1" presStyleIdx="4" presStyleCnt="5">
        <dgm:presLayoutVars>
          <dgm:chMax val="0"/>
          <dgm:bulletEnabled val="1"/>
        </dgm:presLayoutVars>
      </dgm:prSet>
      <dgm:spPr/>
      <dgm:t>
        <a:bodyPr/>
        <a:lstStyle/>
        <a:p>
          <a:endParaRPr lang="ru-RU"/>
        </a:p>
      </dgm:t>
    </dgm:pt>
  </dgm:ptLst>
  <dgm:cxnLst>
    <dgm:cxn modelId="{AF7C0171-411E-44A7-B9FE-278641276778}" srcId="{AD95AFC7-2C6B-4587-ACA1-4D6BF9086547}" destId="{E96A726B-0AD5-4369-B44E-03FA7E6407D9}" srcOrd="1" destOrd="0" parTransId="{FEEF889B-4533-4465-8D0D-8E0C8C6C6550}" sibTransId="{8129D370-9C3B-407B-AE6F-6C72446C402B}"/>
    <dgm:cxn modelId="{DA33B804-DF82-46B4-AF52-EF2F4721AAA5}" srcId="{AD95AFC7-2C6B-4587-ACA1-4D6BF9086547}" destId="{5AA60B53-62C0-44A7-9297-B51C5A7AB2F8}" srcOrd="0" destOrd="0" parTransId="{C950410E-64C6-491A-BF8F-C660189BCB7B}" sibTransId="{71E320B9-42A0-4ABC-A6B3-AAB2FEEF88CB}"/>
    <dgm:cxn modelId="{259A0CFC-D293-4182-963F-2BDFA5B69810}" type="presOf" srcId="{AD95AFC7-2C6B-4587-ACA1-4D6BF9086547}" destId="{E1307612-1657-4EB0-B713-70F3DEB0C6E5}" srcOrd="0" destOrd="0" presId="urn:microsoft.com/office/officeart/2005/8/layout/vList2"/>
    <dgm:cxn modelId="{D9F01DCD-1B5B-4B32-8843-8D6FBAD3E7D7}" srcId="{AD95AFC7-2C6B-4587-ACA1-4D6BF9086547}" destId="{38DA55B4-568F-451D-8777-2C9CA29C1034}" srcOrd="3" destOrd="0" parTransId="{44D67D6B-75A8-4717-B514-7C318D7763A7}" sibTransId="{456D182B-A78E-4E9D-91F8-6F1815D10D2F}"/>
    <dgm:cxn modelId="{4B84E07F-62B9-48E6-A1C9-BE19F773635E}" type="presOf" srcId="{E96A726B-0AD5-4369-B44E-03FA7E6407D9}" destId="{81D1079F-596F-497D-A1AC-F76177787745}" srcOrd="0" destOrd="0" presId="urn:microsoft.com/office/officeart/2005/8/layout/vList2"/>
    <dgm:cxn modelId="{C3A64455-6DEE-4AB9-8807-7C3E324112ED}" srcId="{AD95AFC7-2C6B-4587-ACA1-4D6BF9086547}" destId="{7E444BCB-89AF-4371-8116-AF20B0642997}" srcOrd="2" destOrd="0" parTransId="{45624D54-FF1A-43CE-9B79-B86F21366ACF}" sibTransId="{ABA401AC-E69A-4135-A653-786CA44CA267}"/>
    <dgm:cxn modelId="{6A2D813D-C858-4722-BAB3-BEF9A89BF5DC}" type="presOf" srcId="{12DA50B1-DBF1-43EE-A105-13354B21253A}" destId="{22DDCF07-5E77-4A65-BDE9-26A691CDAE14}" srcOrd="0" destOrd="0" presId="urn:microsoft.com/office/officeart/2005/8/layout/vList2"/>
    <dgm:cxn modelId="{0D5ABC29-8B4E-409E-B86E-E686ED2534ED}" type="presOf" srcId="{7E444BCB-89AF-4371-8116-AF20B0642997}" destId="{66EDE739-26B6-4C83-8DDB-3135F712C68F}" srcOrd="0" destOrd="0" presId="urn:microsoft.com/office/officeart/2005/8/layout/vList2"/>
    <dgm:cxn modelId="{6E773B22-E861-4477-9634-48F9EAE4F514}" srcId="{AD95AFC7-2C6B-4587-ACA1-4D6BF9086547}" destId="{12DA50B1-DBF1-43EE-A105-13354B21253A}" srcOrd="4" destOrd="0" parTransId="{EB958264-FB16-418A-AD66-4C5D58637DDC}" sibTransId="{9D24D937-AD4B-4A33-A437-6593A943A015}"/>
    <dgm:cxn modelId="{2C758A0B-87B5-4908-8898-9AE8777B84B2}" type="presOf" srcId="{5AA60B53-62C0-44A7-9297-B51C5A7AB2F8}" destId="{557D445A-5193-40D4-9976-1F5F9A51097D}" srcOrd="0" destOrd="0" presId="urn:microsoft.com/office/officeart/2005/8/layout/vList2"/>
    <dgm:cxn modelId="{FE23F93C-DF5A-40C8-85A8-70D99885A6FB}" type="presOf" srcId="{38DA55B4-568F-451D-8777-2C9CA29C1034}" destId="{4E30B95B-D4A9-455E-B9B7-5A617327C4D2}" srcOrd="0" destOrd="0" presId="urn:microsoft.com/office/officeart/2005/8/layout/vList2"/>
    <dgm:cxn modelId="{FB7B6807-7D9C-4BD3-81A0-BEDA79E929EF}" type="presParOf" srcId="{E1307612-1657-4EB0-B713-70F3DEB0C6E5}" destId="{557D445A-5193-40D4-9976-1F5F9A51097D}" srcOrd="0" destOrd="0" presId="urn:microsoft.com/office/officeart/2005/8/layout/vList2"/>
    <dgm:cxn modelId="{63D03C55-9C70-48CC-9CA8-AFA71C07C95B}" type="presParOf" srcId="{E1307612-1657-4EB0-B713-70F3DEB0C6E5}" destId="{F73CB497-89AB-4347-AEB6-DFF73EE1B8C3}" srcOrd="1" destOrd="0" presId="urn:microsoft.com/office/officeart/2005/8/layout/vList2"/>
    <dgm:cxn modelId="{380C76AD-972C-4903-B7FF-DA68A170E3DF}" type="presParOf" srcId="{E1307612-1657-4EB0-B713-70F3DEB0C6E5}" destId="{81D1079F-596F-497D-A1AC-F76177787745}" srcOrd="2" destOrd="0" presId="urn:microsoft.com/office/officeart/2005/8/layout/vList2"/>
    <dgm:cxn modelId="{DB0B7663-330A-49BB-B858-0CA73D6EA16D}" type="presParOf" srcId="{E1307612-1657-4EB0-B713-70F3DEB0C6E5}" destId="{6423FF38-D3B2-4D61-8FD0-5AD797FAB197}" srcOrd="3" destOrd="0" presId="urn:microsoft.com/office/officeart/2005/8/layout/vList2"/>
    <dgm:cxn modelId="{31AE8089-9BDE-4D79-BF92-728D185EB0B4}" type="presParOf" srcId="{E1307612-1657-4EB0-B713-70F3DEB0C6E5}" destId="{66EDE739-26B6-4C83-8DDB-3135F712C68F}" srcOrd="4" destOrd="0" presId="urn:microsoft.com/office/officeart/2005/8/layout/vList2"/>
    <dgm:cxn modelId="{B561E8F6-8959-461E-B678-FEDBBE2A2C79}" type="presParOf" srcId="{E1307612-1657-4EB0-B713-70F3DEB0C6E5}" destId="{8E124DA5-0E43-40E6-B6F8-5575153D2DE4}" srcOrd="5" destOrd="0" presId="urn:microsoft.com/office/officeart/2005/8/layout/vList2"/>
    <dgm:cxn modelId="{B57A1709-13F7-4161-83F2-BF3B6DA94230}" type="presParOf" srcId="{E1307612-1657-4EB0-B713-70F3DEB0C6E5}" destId="{4E30B95B-D4A9-455E-B9B7-5A617327C4D2}" srcOrd="6" destOrd="0" presId="urn:microsoft.com/office/officeart/2005/8/layout/vList2"/>
    <dgm:cxn modelId="{C072E315-2A7A-412C-962B-B2CF3F6A6302}" type="presParOf" srcId="{E1307612-1657-4EB0-B713-70F3DEB0C6E5}" destId="{67E7A098-86E9-4901-8F4D-FEED1B2F9367}" srcOrd="7" destOrd="0" presId="urn:microsoft.com/office/officeart/2005/8/layout/vList2"/>
    <dgm:cxn modelId="{822EA598-56F1-48A0-AE87-1AD3DB9DB5BE}" type="presParOf" srcId="{E1307612-1657-4EB0-B713-70F3DEB0C6E5}" destId="{22DDCF07-5E77-4A65-BDE9-26A691CDAE14}"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93AAB9-B3B2-468D-B860-AB51DB549D5F}" type="doc">
      <dgm:prSet loTypeId="urn:microsoft.com/office/officeart/2005/8/layout/venn1" loCatId="relationship" qsTypeId="urn:microsoft.com/office/officeart/2005/8/quickstyle/3d4" qsCatId="3D" csTypeId="urn:microsoft.com/office/officeart/2005/8/colors/colorful5" csCatId="colorful" phldr="1"/>
      <dgm:spPr/>
      <dgm:t>
        <a:bodyPr/>
        <a:lstStyle/>
        <a:p>
          <a:endParaRPr lang="ru-RU"/>
        </a:p>
      </dgm:t>
    </dgm:pt>
    <dgm:pt modelId="{77153FF1-6DF7-47C7-AF0A-CB75CEEA2DC4}">
      <dgm:prSet phldrT="[Текст]" custT="1"/>
      <dgm:spPr/>
      <dgm:t>
        <a:bodyPr/>
        <a:lstStyle/>
        <a:p>
          <a:r>
            <a:rPr lang="ru-RU" sz="1400" b="1" i="1" dirty="0" smtClean="0"/>
            <a:t> </a:t>
          </a:r>
          <a:r>
            <a:rPr lang="ru-RU" sz="1600" b="1" i="1" dirty="0" smtClean="0"/>
            <a:t>неисполнение или ненадлежащее исполнение (недостача, порча, повреждение груза) обязательства</a:t>
          </a:r>
          <a:endParaRPr lang="ru-RU" sz="1600" dirty="0"/>
        </a:p>
      </dgm:t>
    </dgm:pt>
    <dgm:pt modelId="{6C1B2AF7-A8C2-43FF-9E55-753EE6CD8654}" type="parTrans" cxnId="{1EEAEAD9-4875-4389-B211-CBCC376308E6}">
      <dgm:prSet/>
      <dgm:spPr/>
      <dgm:t>
        <a:bodyPr/>
        <a:lstStyle/>
        <a:p>
          <a:endParaRPr lang="ru-RU"/>
        </a:p>
      </dgm:t>
    </dgm:pt>
    <dgm:pt modelId="{A49BA2F0-B818-422B-A692-FFDD23C33BE9}" type="sibTrans" cxnId="{1EEAEAD9-4875-4389-B211-CBCC376308E6}">
      <dgm:prSet/>
      <dgm:spPr/>
      <dgm:t>
        <a:bodyPr/>
        <a:lstStyle/>
        <a:p>
          <a:endParaRPr lang="ru-RU"/>
        </a:p>
      </dgm:t>
    </dgm:pt>
    <dgm:pt modelId="{7AF62605-F92D-44ED-B391-56F5C1311482}">
      <dgm:prSet phldrT="[Текст]"/>
      <dgm:spPr/>
      <dgm:t>
        <a:bodyPr/>
        <a:lstStyle/>
        <a:p>
          <a:r>
            <a:rPr lang="ru-RU" b="1" i="1" dirty="0" smtClean="0"/>
            <a:t>наличие в связи с этим убытков у кредитора (отправителя, получателя)</a:t>
          </a:r>
          <a:endParaRPr lang="ru-RU" dirty="0"/>
        </a:p>
      </dgm:t>
    </dgm:pt>
    <dgm:pt modelId="{F31CA4B2-4236-411B-B541-169D6D0FF58E}" type="parTrans" cxnId="{E3926ABF-F455-47CF-801C-9D1045761ECE}">
      <dgm:prSet/>
      <dgm:spPr/>
      <dgm:t>
        <a:bodyPr/>
        <a:lstStyle/>
        <a:p>
          <a:endParaRPr lang="ru-RU"/>
        </a:p>
      </dgm:t>
    </dgm:pt>
    <dgm:pt modelId="{BBAF3C79-24D9-4A0A-B2DA-E5CF72E68B71}" type="sibTrans" cxnId="{E3926ABF-F455-47CF-801C-9D1045761ECE}">
      <dgm:prSet/>
      <dgm:spPr/>
      <dgm:t>
        <a:bodyPr/>
        <a:lstStyle/>
        <a:p>
          <a:endParaRPr lang="ru-RU"/>
        </a:p>
      </dgm:t>
    </dgm:pt>
    <dgm:pt modelId="{6768A540-5FDA-48C7-A3D8-14ACBAC10284}">
      <dgm:prSet phldrT="[Текст]" custT="1"/>
      <dgm:spPr/>
      <dgm:t>
        <a:bodyPr/>
        <a:lstStyle/>
        <a:p>
          <a:r>
            <a:rPr lang="ru-RU" sz="2000" b="1" i="1" dirty="0" smtClean="0"/>
            <a:t>вина перевозчика</a:t>
          </a:r>
          <a:endParaRPr lang="ru-RU" sz="2000" dirty="0"/>
        </a:p>
      </dgm:t>
    </dgm:pt>
    <dgm:pt modelId="{698935CB-4F1E-44AE-97B4-1FA963C0BCE7}" type="parTrans" cxnId="{FCCCB6F8-784F-48DC-A102-1AE5FEB2F603}">
      <dgm:prSet/>
      <dgm:spPr/>
      <dgm:t>
        <a:bodyPr/>
        <a:lstStyle/>
        <a:p>
          <a:endParaRPr lang="ru-RU"/>
        </a:p>
      </dgm:t>
    </dgm:pt>
    <dgm:pt modelId="{F2FA27EC-A825-4BB7-89E3-7D8D1353024A}" type="sibTrans" cxnId="{FCCCB6F8-784F-48DC-A102-1AE5FEB2F603}">
      <dgm:prSet/>
      <dgm:spPr/>
      <dgm:t>
        <a:bodyPr/>
        <a:lstStyle/>
        <a:p>
          <a:endParaRPr lang="ru-RU"/>
        </a:p>
      </dgm:t>
    </dgm:pt>
    <dgm:pt modelId="{130E40A3-F608-4541-919F-0AFA060A7F43}">
      <dgm:prSet phldrT="[Текст]" custT="1"/>
      <dgm:spPr/>
      <dgm:t>
        <a:bodyPr/>
        <a:lstStyle/>
        <a:p>
          <a:r>
            <a:rPr lang="ru-RU" sz="1400" b="1" i="1" dirty="0" smtClean="0"/>
            <a:t>причинная связь нарушения перевозчиком договорного обязательства с убытками кредитора</a:t>
          </a:r>
          <a:endParaRPr lang="ru-RU" sz="1400" dirty="0"/>
        </a:p>
      </dgm:t>
    </dgm:pt>
    <dgm:pt modelId="{5B235DFF-1CA0-40E8-B8FF-DAD12959BD5B}" type="parTrans" cxnId="{E2E44767-797E-4F79-88ED-E45F5238B0C1}">
      <dgm:prSet/>
      <dgm:spPr/>
      <dgm:t>
        <a:bodyPr/>
        <a:lstStyle/>
        <a:p>
          <a:endParaRPr lang="ru-RU"/>
        </a:p>
      </dgm:t>
    </dgm:pt>
    <dgm:pt modelId="{A5D8B087-5DEA-475D-B5E8-A7BEAE91474D}" type="sibTrans" cxnId="{E2E44767-797E-4F79-88ED-E45F5238B0C1}">
      <dgm:prSet/>
      <dgm:spPr/>
      <dgm:t>
        <a:bodyPr/>
        <a:lstStyle/>
        <a:p>
          <a:endParaRPr lang="ru-RU"/>
        </a:p>
      </dgm:t>
    </dgm:pt>
    <dgm:pt modelId="{754BCE8C-0A34-4422-BA65-D56A0060CD47}" type="pres">
      <dgm:prSet presAssocID="{3B93AAB9-B3B2-468D-B860-AB51DB549D5F}" presName="compositeShape" presStyleCnt="0">
        <dgm:presLayoutVars>
          <dgm:chMax val="7"/>
          <dgm:dir/>
          <dgm:resizeHandles val="exact"/>
        </dgm:presLayoutVars>
      </dgm:prSet>
      <dgm:spPr/>
      <dgm:t>
        <a:bodyPr/>
        <a:lstStyle/>
        <a:p>
          <a:endParaRPr lang="ru-RU"/>
        </a:p>
      </dgm:t>
    </dgm:pt>
    <dgm:pt modelId="{694F5601-B98E-47AD-9FCD-278E9C872059}" type="pres">
      <dgm:prSet presAssocID="{77153FF1-6DF7-47C7-AF0A-CB75CEEA2DC4}" presName="circ1" presStyleLbl="vennNode1" presStyleIdx="0" presStyleCnt="4" custScaleX="108506" custScaleY="113708"/>
      <dgm:spPr/>
      <dgm:t>
        <a:bodyPr/>
        <a:lstStyle/>
        <a:p>
          <a:endParaRPr lang="ru-RU"/>
        </a:p>
      </dgm:t>
    </dgm:pt>
    <dgm:pt modelId="{D68AA451-9AD2-473C-BE1F-FAC2C545B58D}" type="pres">
      <dgm:prSet presAssocID="{77153FF1-6DF7-47C7-AF0A-CB75CEEA2DC4}" presName="circ1Tx" presStyleLbl="revTx" presStyleIdx="0" presStyleCnt="0">
        <dgm:presLayoutVars>
          <dgm:chMax val="0"/>
          <dgm:chPref val="0"/>
          <dgm:bulletEnabled val="1"/>
        </dgm:presLayoutVars>
      </dgm:prSet>
      <dgm:spPr/>
      <dgm:t>
        <a:bodyPr/>
        <a:lstStyle/>
        <a:p>
          <a:endParaRPr lang="ru-RU"/>
        </a:p>
      </dgm:t>
    </dgm:pt>
    <dgm:pt modelId="{00758EE5-6E14-4512-82C1-D9EBB3BF4B66}" type="pres">
      <dgm:prSet presAssocID="{7AF62605-F92D-44ED-B391-56F5C1311482}" presName="circ2" presStyleLbl="vennNode1" presStyleIdx="1" presStyleCnt="4" custScaleX="124618"/>
      <dgm:spPr/>
      <dgm:t>
        <a:bodyPr/>
        <a:lstStyle/>
        <a:p>
          <a:endParaRPr lang="ru-RU"/>
        </a:p>
      </dgm:t>
    </dgm:pt>
    <dgm:pt modelId="{E1CC42AD-FC3A-4E8D-A4B2-67F97F8B39B0}" type="pres">
      <dgm:prSet presAssocID="{7AF62605-F92D-44ED-B391-56F5C1311482}" presName="circ2Tx" presStyleLbl="revTx" presStyleIdx="0" presStyleCnt="0">
        <dgm:presLayoutVars>
          <dgm:chMax val="0"/>
          <dgm:chPref val="0"/>
          <dgm:bulletEnabled val="1"/>
        </dgm:presLayoutVars>
      </dgm:prSet>
      <dgm:spPr/>
      <dgm:t>
        <a:bodyPr/>
        <a:lstStyle/>
        <a:p>
          <a:endParaRPr lang="ru-RU"/>
        </a:p>
      </dgm:t>
    </dgm:pt>
    <dgm:pt modelId="{D7AB3D65-1BC6-4AE1-9556-ED39E509A42F}" type="pres">
      <dgm:prSet presAssocID="{6768A540-5FDA-48C7-A3D8-14ACBAC10284}" presName="circ3" presStyleLbl="vennNode1" presStyleIdx="2" presStyleCnt="4" custScaleY="110108"/>
      <dgm:spPr/>
      <dgm:t>
        <a:bodyPr/>
        <a:lstStyle/>
        <a:p>
          <a:endParaRPr lang="ru-RU"/>
        </a:p>
      </dgm:t>
    </dgm:pt>
    <dgm:pt modelId="{5675D361-051D-4D4F-B187-71E1C5A1E343}" type="pres">
      <dgm:prSet presAssocID="{6768A540-5FDA-48C7-A3D8-14ACBAC10284}" presName="circ3Tx" presStyleLbl="revTx" presStyleIdx="0" presStyleCnt="0">
        <dgm:presLayoutVars>
          <dgm:chMax val="0"/>
          <dgm:chPref val="0"/>
          <dgm:bulletEnabled val="1"/>
        </dgm:presLayoutVars>
      </dgm:prSet>
      <dgm:spPr/>
      <dgm:t>
        <a:bodyPr/>
        <a:lstStyle/>
        <a:p>
          <a:endParaRPr lang="ru-RU"/>
        </a:p>
      </dgm:t>
    </dgm:pt>
    <dgm:pt modelId="{777DDB62-E7DA-438C-B923-DD22C7C0CAF8}" type="pres">
      <dgm:prSet presAssocID="{130E40A3-F608-4541-919F-0AFA060A7F43}" presName="circ4" presStyleLbl="vennNode1" presStyleIdx="3" presStyleCnt="4" custScaleX="119760"/>
      <dgm:spPr/>
      <dgm:t>
        <a:bodyPr/>
        <a:lstStyle/>
        <a:p>
          <a:endParaRPr lang="ru-RU"/>
        </a:p>
      </dgm:t>
    </dgm:pt>
    <dgm:pt modelId="{031D8554-2DCA-42A8-8FAE-84525A90EF60}" type="pres">
      <dgm:prSet presAssocID="{130E40A3-F608-4541-919F-0AFA060A7F43}" presName="circ4Tx" presStyleLbl="revTx" presStyleIdx="0" presStyleCnt="0">
        <dgm:presLayoutVars>
          <dgm:chMax val="0"/>
          <dgm:chPref val="0"/>
          <dgm:bulletEnabled val="1"/>
        </dgm:presLayoutVars>
      </dgm:prSet>
      <dgm:spPr/>
      <dgm:t>
        <a:bodyPr/>
        <a:lstStyle/>
        <a:p>
          <a:endParaRPr lang="ru-RU"/>
        </a:p>
      </dgm:t>
    </dgm:pt>
  </dgm:ptLst>
  <dgm:cxnLst>
    <dgm:cxn modelId="{7DC96567-9766-4654-AB62-BB6CE5FAC21C}" type="presOf" srcId="{77153FF1-6DF7-47C7-AF0A-CB75CEEA2DC4}" destId="{694F5601-B98E-47AD-9FCD-278E9C872059}" srcOrd="0" destOrd="0" presId="urn:microsoft.com/office/officeart/2005/8/layout/venn1"/>
    <dgm:cxn modelId="{97B6A0B3-F84B-4904-820C-89A1DE345B6C}" type="presOf" srcId="{3B93AAB9-B3B2-468D-B860-AB51DB549D5F}" destId="{754BCE8C-0A34-4422-BA65-D56A0060CD47}" srcOrd="0" destOrd="0" presId="urn:microsoft.com/office/officeart/2005/8/layout/venn1"/>
    <dgm:cxn modelId="{FCCCB6F8-784F-48DC-A102-1AE5FEB2F603}" srcId="{3B93AAB9-B3B2-468D-B860-AB51DB549D5F}" destId="{6768A540-5FDA-48C7-A3D8-14ACBAC10284}" srcOrd="2" destOrd="0" parTransId="{698935CB-4F1E-44AE-97B4-1FA963C0BCE7}" sibTransId="{F2FA27EC-A825-4BB7-89E3-7D8D1353024A}"/>
    <dgm:cxn modelId="{E2E44767-797E-4F79-88ED-E45F5238B0C1}" srcId="{3B93AAB9-B3B2-468D-B860-AB51DB549D5F}" destId="{130E40A3-F608-4541-919F-0AFA060A7F43}" srcOrd="3" destOrd="0" parTransId="{5B235DFF-1CA0-40E8-B8FF-DAD12959BD5B}" sibTransId="{A5D8B087-5DEA-475D-B5E8-A7BEAE91474D}"/>
    <dgm:cxn modelId="{9C5C0C3F-1798-4159-96B3-DD991D3ECD9F}" type="presOf" srcId="{77153FF1-6DF7-47C7-AF0A-CB75CEEA2DC4}" destId="{D68AA451-9AD2-473C-BE1F-FAC2C545B58D}" srcOrd="1" destOrd="0" presId="urn:microsoft.com/office/officeart/2005/8/layout/venn1"/>
    <dgm:cxn modelId="{C7FE2E95-3E93-4196-B0FE-A22ED04144EF}" type="presOf" srcId="{7AF62605-F92D-44ED-B391-56F5C1311482}" destId="{E1CC42AD-FC3A-4E8D-A4B2-67F97F8B39B0}" srcOrd="1" destOrd="0" presId="urn:microsoft.com/office/officeart/2005/8/layout/venn1"/>
    <dgm:cxn modelId="{137FB76C-4006-4035-9B1C-318D48F8DBE3}" type="presOf" srcId="{6768A540-5FDA-48C7-A3D8-14ACBAC10284}" destId="{5675D361-051D-4D4F-B187-71E1C5A1E343}" srcOrd="1" destOrd="0" presId="urn:microsoft.com/office/officeart/2005/8/layout/venn1"/>
    <dgm:cxn modelId="{491A8BB0-9135-409B-87BD-22676F6684DC}" type="presOf" srcId="{6768A540-5FDA-48C7-A3D8-14ACBAC10284}" destId="{D7AB3D65-1BC6-4AE1-9556-ED39E509A42F}" srcOrd="0" destOrd="0" presId="urn:microsoft.com/office/officeart/2005/8/layout/venn1"/>
    <dgm:cxn modelId="{477AB3BE-36A7-45E6-8D33-65C419E00E1D}" type="presOf" srcId="{130E40A3-F608-4541-919F-0AFA060A7F43}" destId="{777DDB62-E7DA-438C-B923-DD22C7C0CAF8}" srcOrd="0" destOrd="0" presId="urn:microsoft.com/office/officeart/2005/8/layout/venn1"/>
    <dgm:cxn modelId="{75508F7C-1C4B-4FBE-A8C9-2DBE281B5BCB}" type="presOf" srcId="{130E40A3-F608-4541-919F-0AFA060A7F43}" destId="{031D8554-2DCA-42A8-8FAE-84525A90EF60}" srcOrd="1" destOrd="0" presId="urn:microsoft.com/office/officeart/2005/8/layout/venn1"/>
    <dgm:cxn modelId="{1EEAEAD9-4875-4389-B211-CBCC376308E6}" srcId="{3B93AAB9-B3B2-468D-B860-AB51DB549D5F}" destId="{77153FF1-6DF7-47C7-AF0A-CB75CEEA2DC4}" srcOrd="0" destOrd="0" parTransId="{6C1B2AF7-A8C2-43FF-9E55-753EE6CD8654}" sibTransId="{A49BA2F0-B818-422B-A692-FFDD23C33BE9}"/>
    <dgm:cxn modelId="{E3926ABF-F455-47CF-801C-9D1045761ECE}" srcId="{3B93AAB9-B3B2-468D-B860-AB51DB549D5F}" destId="{7AF62605-F92D-44ED-B391-56F5C1311482}" srcOrd="1" destOrd="0" parTransId="{F31CA4B2-4236-411B-B541-169D6D0FF58E}" sibTransId="{BBAF3C79-24D9-4A0A-B2DA-E5CF72E68B71}"/>
    <dgm:cxn modelId="{68706905-719B-4646-A2B9-436143E923DC}" type="presOf" srcId="{7AF62605-F92D-44ED-B391-56F5C1311482}" destId="{00758EE5-6E14-4512-82C1-D9EBB3BF4B66}" srcOrd="0" destOrd="0" presId="urn:microsoft.com/office/officeart/2005/8/layout/venn1"/>
    <dgm:cxn modelId="{B090E6E7-A0BD-4B28-BDEC-B8DEBB8CED1F}" type="presParOf" srcId="{754BCE8C-0A34-4422-BA65-D56A0060CD47}" destId="{694F5601-B98E-47AD-9FCD-278E9C872059}" srcOrd="0" destOrd="0" presId="urn:microsoft.com/office/officeart/2005/8/layout/venn1"/>
    <dgm:cxn modelId="{5396F73C-42F1-4920-BF01-B2D2E45C3DFC}" type="presParOf" srcId="{754BCE8C-0A34-4422-BA65-D56A0060CD47}" destId="{D68AA451-9AD2-473C-BE1F-FAC2C545B58D}" srcOrd="1" destOrd="0" presId="urn:microsoft.com/office/officeart/2005/8/layout/venn1"/>
    <dgm:cxn modelId="{88BDE076-E31F-43A6-96B2-AA3CA9103521}" type="presParOf" srcId="{754BCE8C-0A34-4422-BA65-D56A0060CD47}" destId="{00758EE5-6E14-4512-82C1-D9EBB3BF4B66}" srcOrd="2" destOrd="0" presId="urn:microsoft.com/office/officeart/2005/8/layout/venn1"/>
    <dgm:cxn modelId="{065070AC-E9B5-4334-8B86-CCD8AACB7501}" type="presParOf" srcId="{754BCE8C-0A34-4422-BA65-D56A0060CD47}" destId="{E1CC42AD-FC3A-4E8D-A4B2-67F97F8B39B0}" srcOrd="3" destOrd="0" presId="urn:microsoft.com/office/officeart/2005/8/layout/venn1"/>
    <dgm:cxn modelId="{850A5DF7-1302-4194-9639-2E6A6E85FB2C}" type="presParOf" srcId="{754BCE8C-0A34-4422-BA65-D56A0060CD47}" destId="{D7AB3D65-1BC6-4AE1-9556-ED39E509A42F}" srcOrd="4" destOrd="0" presId="urn:microsoft.com/office/officeart/2005/8/layout/venn1"/>
    <dgm:cxn modelId="{51EF0BEF-8F82-4274-A50F-E8916FC24490}" type="presParOf" srcId="{754BCE8C-0A34-4422-BA65-D56A0060CD47}" destId="{5675D361-051D-4D4F-B187-71E1C5A1E343}" srcOrd="5" destOrd="0" presId="urn:microsoft.com/office/officeart/2005/8/layout/venn1"/>
    <dgm:cxn modelId="{24749194-CC46-4DC3-882E-0900F529DD27}" type="presParOf" srcId="{754BCE8C-0A34-4422-BA65-D56A0060CD47}" destId="{777DDB62-E7DA-438C-B923-DD22C7C0CAF8}" srcOrd="6" destOrd="0" presId="urn:microsoft.com/office/officeart/2005/8/layout/venn1"/>
    <dgm:cxn modelId="{EC29581E-1F09-4859-8BD4-63CF4EB60B2C}" type="presParOf" srcId="{754BCE8C-0A34-4422-BA65-D56A0060CD47}" destId="{031D8554-2DCA-42A8-8FAE-84525A90EF60}" srcOrd="7"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33982B-A53B-4903-AE97-DD2331065878}">
      <dsp:nvSpPr>
        <dsp:cNvPr id="0" name=""/>
        <dsp:cNvSpPr/>
      </dsp:nvSpPr>
      <dsp:spPr>
        <a:xfrm>
          <a:off x="0" y="785816"/>
          <a:ext cx="2656600" cy="159396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t>Кодекс внутреннего водного транспорта Российской Федерации (2001 г.)</a:t>
          </a:r>
          <a:endParaRPr lang="ru-RU" sz="1600" kern="1200" dirty="0"/>
        </a:p>
      </dsp:txBody>
      <dsp:txXfrm>
        <a:off x="0" y="785816"/>
        <a:ext cx="2656600" cy="1593960"/>
      </dsp:txXfrm>
    </dsp:sp>
    <dsp:sp modelId="{B7715E7E-4A92-48A2-8D87-E8D0172E0829}">
      <dsp:nvSpPr>
        <dsp:cNvPr id="0" name=""/>
        <dsp:cNvSpPr/>
      </dsp:nvSpPr>
      <dsp:spPr>
        <a:xfrm>
          <a:off x="3000391" y="428625"/>
          <a:ext cx="2656600" cy="1593960"/>
        </a:xfrm>
        <a:prstGeom prst="rect">
          <a:avLst/>
        </a:prstGeom>
        <a:gradFill rotWithShape="0">
          <a:gsLst>
            <a:gs pos="0">
              <a:schemeClr val="accent4">
                <a:hueOff val="-1116192"/>
                <a:satOff val="6725"/>
                <a:lumOff val="539"/>
                <a:alphaOff val="0"/>
                <a:tint val="50000"/>
                <a:satMod val="300000"/>
              </a:schemeClr>
            </a:gs>
            <a:gs pos="35000">
              <a:schemeClr val="accent4">
                <a:hueOff val="-1116192"/>
                <a:satOff val="6725"/>
                <a:lumOff val="539"/>
                <a:alphaOff val="0"/>
                <a:tint val="37000"/>
                <a:satMod val="300000"/>
              </a:schemeClr>
            </a:gs>
            <a:gs pos="100000">
              <a:schemeClr val="accent4">
                <a:hueOff val="-1116192"/>
                <a:satOff val="6725"/>
                <a:lumOff val="5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t>Кодекс торгового мореплавания Российской Федерации (1999 г.)</a:t>
          </a:r>
          <a:endParaRPr lang="ru-RU" sz="1600" kern="1200" dirty="0"/>
        </a:p>
      </dsp:txBody>
      <dsp:txXfrm>
        <a:off x="3000391" y="428625"/>
        <a:ext cx="2656600" cy="1593960"/>
      </dsp:txXfrm>
    </dsp:sp>
    <dsp:sp modelId="{D77DD8B1-EB63-493C-8A7F-41EB61604854}">
      <dsp:nvSpPr>
        <dsp:cNvPr id="0" name=""/>
        <dsp:cNvSpPr/>
      </dsp:nvSpPr>
      <dsp:spPr>
        <a:xfrm>
          <a:off x="5844521" y="785816"/>
          <a:ext cx="2656600" cy="1593960"/>
        </a:xfrm>
        <a:prstGeom prst="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t>Воздушный кодекс Российской Федерации (1997 г.)</a:t>
          </a:r>
          <a:endParaRPr lang="ru-RU" sz="1600" kern="1200" dirty="0"/>
        </a:p>
      </dsp:txBody>
      <dsp:txXfrm>
        <a:off x="5844521" y="785816"/>
        <a:ext cx="2656600" cy="1593960"/>
      </dsp:txXfrm>
    </dsp:sp>
    <dsp:sp modelId="{D6611FE0-F395-430F-A781-0537FE54E981}">
      <dsp:nvSpPr>
        <dsp:cNvPr id="0" name=""/>
        <dsp:cNvSpPr/>
      </dsp:nvSpPr>
      <dsp:spPr>
        <a:xfrm>
          <a:off x="571514" y="3143278"/>
          <a:ext cx="2656600" cy="1593960"/>
        </a:xfrm>
        <a:prstGeom prst="rect">
          <a:avLst/>
        </a:prstGeom>
        <a:gradFill rotWithShape="0">
          <a:gsLst>
            <a:gs pos="0">
              <a:schemeClr val="accent4">
                <a:hueOff val="-3348577"/>
                <a:satOff val="20174"/>
                <a:lumOff val="1617"/>
                <a:alphaOff val="0"/>
                <a:tint val="50000"/>
                <a:satMod val="300000"/>
              </a:schemeClr>
            </a:gs>
            <a:gs pos="35000">
              <a:schemeClr val="accent4">
                <a:hueOff val="-3348577"/>
                <a:satOff val="20174"/>
                <a:lumOff val="1617"/>
                <a:alphaOff val="0"/>
                <a:tint val="37000"/>
                <a:satMod val="300000"/>
              </a:schemeClr>
            </a:gs>
            <a:gs pos="100000">
              <a:schemeClr val="accent4">
                <a:hueOff val="-3348577"/>
                <a:satOff val="20174"/>
                <a:lumOff val="16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t>Устав железнодорожного транспорта Российской Федерации (2003 г.)</a:t>
          </a:r>
          <a:endParaRPr lang="ru-RU" sz="1600" kern="1200" dirty="0"/>
        </a:p>
      </dsp:txBody>
      <dsp:txXfrm>
        <a:off x="571514" y="3143278"/>
        <a:ext cx="2656600" cy="1593960"/>
      </dsp:txXfrm>
    </dsp:sp>
    <dsp:sp modelId="{EA1D7621-B08C-4C50-A2A0-5B3DCE3A677B}">
      <dsp:nvSpPr>
        <dsp:cNvPr id="0" name=""/>
        <dsp:cNvSpPr/>
      </dsp:nvSpPr>
      <dsp:spPr>
        <a:xfrm>
          <a:off x="5214986" y="3143278"/>
          <a:ext cx="2656600" cy="1593960"/>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t>Устав автомобильного транспорта и городского наземного электрического транспорта (2007 г.) </a:t>
          </a:r>
        </a:p>
        <a:p>
          <a:pPr lvl="0" algn="ctr" defTabSz="711200">
            <a:lnSpc>
              <a:spcPct val="90000"/>
            </a:lnSpc>
            <a:spcBef>
              <a:spcPct val="0"/>
            </a:spcBef>
            <a:spcAft>
              <a:spcPct val="35000"/>
            </a:spcAft>
          </a:pPr>
          <a:endParaRPr lang="ru-RU" sz="1600" kern="1200" dirty="0"/>
        </a:p>
      </dsp:txBody>
      <dsp:txXfrm>
        <a:off x="5214986" y="3143278"/>
        <a:ext cx="2656600" cy="15939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D43ED7-B891-4A65-A78E-5D26947A0A2E}">
      <dsp:nvSpPr>
        <dsp:cNvPr id="0" name=""/>
        <dsp:cNvSpPr/>
      </dsp:nvSpPr>
      <dsp:spPr>
        <a:xfrm>
          <a:off x="1074909" y="0"/>
          <a:ext cx="6922807" cy="564357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68B8B020-6AAE-4BF2-B588-BFBDE29B3DF6}">
      <dsp:nvSpPr>
        <dsp:cNvPr id="0" name=""/>
        <dsp:cNvSpPr/>
      </dsp:nvSpPr>
      <dsp:spPr>
        <a:xfrm>
          <a:off x="1676915" y="376246"/>
          <a:ext cx="2614827" cy="225743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1" kern="1200" dirty="0" smtClean="0"/>
            <a:t>заявление о выдаче лицензии с указанием наименования и организационно-правовой формы юридического адреса</a:t>
          </a:r>
          <a:endParaRPr lang="ru-RU" sz="1800" kern="1200" dirty="0"/>
        </a:p>
      </dsp:txBody>
      <dsp:txXfrm>
        <a:off x="1676915" y="376246"/>
        <a:ext cx="2614827" cy="2257431"/>
      </dsp:txXfrm>
    </dsp:sp>
    <dsp:sp modelId="{748D93E7-8490-42A3-A80C-560B900114DA}">
      <dsp:nvSpPr>
        <dsp:cNvPr id="0" name=""/>
        <dsp:cNvSpPr/>
      </dsp:nvSpPr>
      <dsp:spPr>
        <a:xfrm>
          <a:off x="4762078" y="376246"/>
          <a:ext cx="2765398" cy="225743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i="1" kern="1200" dirty="0" smtClean="0"/>
            <a:t>номера расчетного счета и названия соответствующего банка</a:t>
          </a:r>
          <a:endParaRPr lang="ru-RU" sz="2000" kern="1200" dirty="0"/>
        </a:p>
      </dsp:txBody>
      <dsp:txXfrm>
        <a:off x="4762078" y="376246"/>
        <a:ext cx="2765398" cy="2257431"/>
      </dsp:txXfrm>
    </dsp:sp>
    <dsp:sp modelId="{46A3AD91-75CB-4533-8E11-014139FB1AAC}">
      <dsp:nvSpPr>
        <dsp:cNvPr id="0" name=""/>
        <dsp:cNvSpPr/>
      </dsp:nvSpPr>
      <dsp:spPr>
        <a:xfrm>
          <a:off x="1676915" y="3009900"/>
          <a:ext cx="2614827" cy="225743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1" kern="1200" dirty="0" smtClean="0"/>
            <a:t>для физических лиц, осуществляющих предпринимательскую деятельность, — ФИО ,место жительства в соответствии с паспортными данными</a:t>
          </a:r>
          <a:endParaRPr lang="ru-RU" sz="1800" kern="1200" dirty="0"/>
        </a:p>
      </dsp:txBody>
      <dsp:txXfrm>
        <a:off x="1676915" y="3009900"/>
        <a:ext cx="2614827" cy="2257431"/>
      </dsp:txXfrm>
    </dsp:sp>
    <dsp:sp modelId="{C83FC69C-C7FD-4A48-812D-15F10F4B6AEF}">
      <dsp:nvSpPr>
        <dsp:cNvPr id="0" name=""/>
        <dsp:cNvSpPr/>
      </dsp:nvSpPr>
      <dsp:spPr>
        <a:xfrm>
          <a:off x="4762078" y="3009900"/>
          <a:ext cx="2915878" cy="225743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i="1" kern="1200" dirty="0" smtClean="0"/>
            <a:t>сведения о виде деятельности, которой намерены заниматься юридическое лицо либо индивидуальный предприниматель</a:t>
          </a:r>
          <a:endParaRPr lang="ru-RU" sz="2000" kern="1200" dirty="0"/>
        </a:p>
      </dsp:txBody>
      <dsp:txXfrm>
        <a:off x="4762078" y="3009900"/>
        <a:ext cx="2915878" cy="22574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4F5601-B98E-47AD-9FCD-278E9C872059}">
      <dsp:nvSpPr>
        <dsp:cNvPr id="0" name=""/>
        <dsp:cNvSpPr/>
      </dsp:nvSpPr>
      <dsp:spPr>
        <a:xfrm>
          <a:off x="2617287" y="-121288"/>
          <a:ext cx="3264897" cy="3421423"/>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i="1" kern="1200" dirty="0" smtClean="0"/>
            <a:t> </a:t>
          </a:r>
          <a:r>
            <a:rPr lang="ru-RU" sz="1600" b="1" i="1" kern="1200" dirty="0" smtClean="0"/>
            <a:t>неисполнение или ненадлежащее исполнение (недостача, порча, повреждение груза) обязательства</a:t>
          </a:r>
          <a:endParaRPr lang="ru-RU" sz="1600" kern="1200" dirty="0"/>
        </a:p>
      </dsp:txBody>
      <dsp:txXfrm>
        <a:off x="2994006" y="339287"/>
        <a:ext cx="2511459" cy="1085644"/>
      </dsp:txXfrm>
    </dsp:sp>
    <dsp:sp modelId="{00758EE5-6E14-4512-82C1-D9EBB3BF4B66}">
      <dsp:nvSpPr>
        <dsp:cNvPr id="0" name=""/>
        <dsp:cNvSpPr/>
      </dsp:nvSpPr>
      <dsp:spPr>
        <a:xfrm>
          <a:off x="3705770" y="1415829"/>
          <a:ext cx="3749700" cy="3008956"/>
        </a:xfrm>
        <a:prstGeom prst="ellipse">
          <a:avLst/>
        </a:prstGeom>
        <a:solidFill>
          <a:schemeClr val="accent5">
            <a:alpha val="50000"/>
            <a:hueOff val="-3311292"/>
            <a:satOff val="13270"/>
            <a:lumOff val="28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ru-RU" sz="1600" b="1" i="1" kern="1200" dirty="0" smtClean="0"/>
            <a:t>наличие в связи с этим убытков у кредитора (отправителя, получателя)</a:t>
          </a:r>
          <a:endParaRPr lang="ru-RU" sz="1600" kern="1200" dirty="0"/>
        </a:p>
      </dsp:txBody>
      <dsp:txXfrm>
        <a:off x="5724839" y="1763016"/>
        <a:ext cx="1442192" cy="2314581"/>
      </dsp:txXfrm>
    </dsp:sp>
    <dsp:sp modelId="{D7AB3D65-1BC6-4AE1-9556-ED39E509A42F}">
      <dsp:nvSpPr>
        <dsp:cNvPr id="0" name=""/>
        <dsp:cNvSpPr/>
      </dsp:nvSpPr>
      <dsp:spPr>
        <a:xfrm>
          <a:off x="2745258" y="2594641"/>
          <a:ext cx="3008956" cy="3313101"/>
        </a:xfrm>
        <a:prstGeom prst="ellipse">
          <a:avLst/>
        </a:prstGeom>
        <a:solidFill>
          <a:schemeClr val="accent5">
            <a:alpha val="50000"/>
            <a:hueOff val="-6622584"/>
            <a:satOff val="26541"/>
            <a:lumOff val="57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u-RU" sz="2000" b="1" i="1" kern="1200" dirty="0" smtClean="0"/>
            <a:t>вина перевозчика</a:t>
          </a:r>
          <a:endParaRPr lang="ru-RU" sz="2000" kern="1200" dirty="0"/>
        </a:p>
      </dsp:txBody>
      <dsp:txXfrm>
        <a:off x="3092445" y="4410475"/>
        <a:ext cx="2314581" cy="1051272"/>
      </dsp:txXfrm>
    </dsp:sp>
    <dsp:sp modelId="{777DDB62-E7DA-438C-B923-DD22C7C0CAF8}">
      <dsp:nvSpPr>
        <dsp:cNvPr id="0" name=""/>
        <dsp:cNvSpPr/>
      </dsp:nvSpPr>
      <dsp:spPr>
        <a:xfrm>
          <a:off x="1117088" y="1415829"/>
          <a:ext cx="3603525" cy="3008956"/>
        </a:xfrm>
        <a:prstGeom prst="ellipse">
          <a:avLst/>
        </a:prstGeom>
        <a:solidFill>
          <a:schemeClr val="accent5">
            <a:alpha val="50000"/>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i="1" kern="1200" dirty="0" smtClean="0"/>
            <a:t>причинная связь нарушения перевозчиком договорного обязательства с убытками кредитора</a:t>
          </a:r>
          <a:endParaRPr lang="ru-RU" sz="1400" kern="1200" dirty="0"/>
        </a:p>
      </dsp:txBody>
      <dsp:txXfrm>
        <a:off x="1394283" y="1763016"/>
        <a:ext cx="1385971" cy="23145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295" y="985720"/>
            <a:ext cx="4428445" cy="1221640"/>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434130" y="2665475"/>
            <a:ext cx="6400800" cy="1068935"/>
          </a:xfrm>
        </p:spPr>
        <p:txBody>
          <a:bodyPr>
            <a:normAutofit/>
          </a:bodyPr>
          <a:lstStyle>
            <a:lvl1pPr marL="0" indent="0" algn="r">
              <a:buNone/>
              <a:defRPr sz="2600">
                <a:solidFill>
                  <a:srgbClr val="157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1425" y="680310"/>
            <a:ext cx="6566315"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128720" y="1749245"/>
            <a:ext cx="6413610" cy="4581150"/>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rgbClr val="157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1425" y="680310"/>
            <a:ext cx="6244435" cy="53218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1425" y="1749245"/>
            <a:ext cx="3054100" cy="773424"/>
          </a:xfrm>
        </p:spPr>
        <p:txBody>
          <a:bodyPr anchor="b"/>
          <a:lstStyle>
            <a:lvl1pPr marL="0" indent="0">
              <a:buNone/>
              <a:defRPr sz="2400" b="1" baseline="0">
                <a:solidFill>
                  <a:srgbClr val="157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1425" y="2512770"/>
            <a:ext cx="3054100" cy="303505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793640" y="1749245"/>
            <a:ext cx="3054100" cy="773424"/>
          </a:xfrm>
        </p:spPr>
        <p:txBody>
          <a:bodyPr anchor="b"/>
          <a:lstStyle>
            <a:lvl1pPr marL="0" indent="0">
              <a:buNone/>
              <a:defRPr sz="2400" b="1">
                <a:solidFill>
                  <a:srgbClr val="157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793640" y="2512770"/>
            <a:ext cx="3054100" cy="303505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2.jpeg"/><Relationship Id="rId7" Type="http://schemas.openxmlformats.org/officeDocument/2006/relationships/diagramColors" Target="../diagrams/colors4.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законодательство"/>
          <p:cNvPicPr>
            <a:picLocks noChangeAspect="1" noChangeArrowheads="1"/>
          </p:cNvPicPr>
          <p:nvPr/>
        </p:nvPicPr>
        <p:blipFill>
          <a:blip r:embed="rId2" cstate="print"/>
          <a:srcRect/>
          <a:stretch>
            <a:fillRect/>
          </a:stretch>
        </p:blipFill>
        <p:spPr bwMode="auto">
          <a:xfrm>
            <a:off x="5038725" y="4381499"/>
            <a:ext cx="4105275" cy="2476501"/>
          </a:xfrm>
          <a:prstGeom prst="rect">
            <a:avLst/>
          </a:prstGeom>
          <a:noFill/>
        </p:spPr>
      </p:pic>
      <p:sp>
        <p:nvSpPr>
          <p:cNvPr id="2" name="Title 1"/>
          <p:cNvSpPr>
            <a:spLocks noGrp="1"/>
          </p:cNvSpPr>
          <p:nvPr>
            <p:ph type="title"/>
          </p:nvPr>
        </p:nvSpPr>
        <p:spPr>
          <a:xfrm>
            <a:off x="2071670" y="642918"/>
            <a:ext cx="7215238" cy="1000132"/>
          </a:xfrm>
        </p:spPr>
        <p:txBody>
          <a:bodyPr>
            <a:noAutofit/>
          </a:bodyPr>
          <a:lstStyle/>
          <a:p>
            <a:pPr algn="ctr"/>
            <a:r>
              <a:rPr lang="ru-RU" sz="2400" b="1" dirty="0" smtClean="0"/>
              <a:t>Правовая природа, роль, значение и место общественных отношений, связанных с организацией перевозок</a:t>
            </a:r>
            <a:r>
              <a:rPr lang="ru-RU" sz="2800" dirty="0" smtClean="0"/>
              <a:t/>
            </a:r>
            <a:br>
              <a:rPr lang="ru-RU" sz="2800" dirty="0" smtClean="0"/>
            </a:br>
            <a:endParaRPr lang="en-US" sz="2800" dirty="0"/>
          </a:p>
        </p:txBody>
      </p:sp>
      <p:sp>
        <p:nvSpPr>
          <p:cNvPr id="3" name="Content Placeholder 2"/>
          <p:cNvSpPr>
            <a:spLocks noGrp="1"/>
          </p:cNvSpPr>
          <p:nvPr>
            <p:ph idx="1"/>
          </p:nvPr>
        </p:nvSpPr>
        <p:spPr>
          <a:xfrm>
            <a:off x="857224" y="2143116"/>
            <a:ext cx="8001056" cy="3615775"/>
          </a:xfrm>
        </p:spPr>
        <p:txBody>
          <a:bodyPr/>
          <a:lstStyle/>
          <a:p>
            <a:pPr algn="ctr">
              <a:buNone/>
            </a:pPr>
            <a:r>
              <a:rPr lang="ru-RU" sz="3200" b="1" i="1" dirty="0" smtClean="0"/>
              <a:t>Транспортное законодательство как система нормативных правовых актов обладает особенностями, обусловленными спецификой регулируемых им отношений.</a:t>
            </a:r>
          </a:p>
          <a:p>
            <a:endParaRPr lang="en-US" dirty="0" smtClean="0"/>
          </a:p>
          <a:p>
            <a:endParaRPr lang="en-US" dirty="0"/>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Рисунок 6" descr="Без названия.jpg"/>
          <p:cNvPicPr>
            <a:picLocks noChangeAspect="1"/>
          </p:cNvPicPr>
          <p:nvPr/>
        </p:nvPicPr>
        <p:blipFill>
          <a:blip r:embed="rId3" cstate="print"/>
          <a:stretch>
            <a:fillRect/>
          </a:stretch>
        </p:blipFill>
        <p:spPr>
          <a:xfrm>
            <a:off x="0" y="0"/>
            <a:ext cx="9144000" cy="6858000"/>
          </a:xfrm>
          <a:prstGeom prst="rect">
            <a:avLst/>
          </a:prstGeom>
        </p:spPr>
      </p:pic>
      <p:pic>
        <p:nvPicPr>
          <p:cNvPr id="38920" name="Picture 8" descr="Картинки по запросу электронный документ png"/>
          <p:cNvPicPr>
            <a:picLocks noChangeAspect="1" noChangeArrowheads="1"/>
          </p:cNvPicPr>
          <p:nvPr/>
        </p:nvPicPr>
        <p:blipFill>
          <a:blip r:embed="rId4" cstate="print"/>
          <a:srcRect/>
          <a:stretch>
            <a:fillRect/>
          </a:stretch>
        </p:blipFill>
        <p:spPr bwMode="auto">
          <a:xfrm>
            <a:off x="-285784" y="1000108"/>
            <a:ext cx="4572032" cy="5857892"/>
          </a:xfrm>
          <a:prstGeom prst="rect">
            <a:avLst/>
          </a:prstGeom>
          <a:noFill/>
        </p:spPr>
      </p:pic>
      <p:sp>
        <p:nvSpPr>
          <p:cNvPr id="5" name="Content Placeholder 4"/>
          <p:cNvSpPr>
            <a:spLocks noGrp="1"/>
          </p:cNvSpPr>
          <p:nvPr>
            <p:ph idx="1"/>
          </p:nvPr>
        </p:nvSpPr>
        <p:spPr>
          <a:xfrm>
            <a:off x="2357422" y="642918"/>
            <a:ext cx="6786578" cy="6215082"/>
          </a:xfrm>
        </p:spPr>
        <p:txBody>
          <a:bodyPr>
            <a:normAutofit/>
          </a:bodyPr>
          <a:lstStyle/>
          <a:p>
            <a:pPr algn="ctr">
              <a:buNone/>
            </a:pPr>
            <a:r>
              <a:rPr lang="ru-RU" b="1" i="1" dirty="0" smtClean="0"/>
              <a:t>Копии учредительных документов и свидетельство о государственной регистрации предприятия, заверенные нотариусом; копию свидетельства о государственной регистрации гражданина в качестве индивидуального предпринимателя; характеристики судов и плавучих объектов, погрузочно-разгрузочного оборудования, причалов и других средств, необходимых для выполнения соответствующего вида деятельности.</a:t>
            </a:r>
          </a:p>
          <a:p>
            <a:endParaRPr lang="ru-RU" dirty="0" smtClean="0"/>
          </a:p>
          <a:p>
            <a:endParaRPr lang="en-US" dirty="0" smtClean="0"/>
          </a:p>
        </p:txBody>
      </p:sp>
      <p:sp>
        <p:nvSpPr>
          <p:cNvPr id="38916" name="AutoShape 4" descr="Картинки по запросу серый фо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8918" name="AutoShape 6" descr="Картинки по запросу серый фо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Картинки по запросу договор png"/>
          <p:cNvPicPr>
            <a:picLocks noChangeAspect="1" noChangeArrowheads="1"/>
          </p:cNvPicPr>
          <p:nvPr/>
        </p:nvPicPr>
        <p:blipFill>
          <a:blip r:embed="rId2" cstate="print"/>
          <a:srcRect/>
          <a:stretch>
            <a:fillRect/>
          </a:stretch>
        </p:blipFill>
        <p:spPr bwMode="auto">
          <a:xfrm>
            <a:off x="3571868" y="1800225"/>
            <a:ext cx="6096000" cy="5057775"/>
          </a:xfrm>
          <a:prstGeom prst="rect">
            <a:avLst/>
          </a:prstGeom>
          <a:noFill/>
        </p:spPr>
      </p:pic>
      <p:sp>
        <p:nvSpPr>
          <p:cNvPr id="2" name="Заголовок 1"/>
          <p:cNvSpPr>
            <a:spLocks noGrp="1"/>
          </p:cNvSpPr>
          <p:nvPr>
            <p:ph type="title"/>
          </p:nvPr>
        </p:nvSpPr>
        <p:spPr/>
        <p:txBody>
          <a:bodyPr>
            <a:normAutofit fontScale="90000"/>
          </a:bodyPr>
          <a:lstStyle/>
          <a:p>
            <a:pPr algn="ctr"/>
            <a:r>
              <a:rPr lang="ru-RU" b="1" dirty="0" smtClean="0"/>
              <a:t>Форма  и порядок заключения договоров перевозок </a:t>
            </a:r>
            <a:endParaRPr lang="ru-RU" dirty="0"/>
          </a:p>
        </p:txBody>
      </p:sp>
      <p:sp>
        <p:nvSpPr>
          <p:cNvPr id="3" name="Содержимое 2"/>
          <p:cNvSpPr>
            <a:spLocks noGrp="1"/>
          </p:cNvSpPr>
          <p:nvPr>
            <p:ph idx="1"/>
          </p:nvPr>
        </p:nvSpPr>
        <p:spPr>
          <a:xfrm>
            <a:off x="142844" y="3143248"/>
            <a:ext cx="3714776" cy="3972965"/>
          </a:xfrm>
        </p:spPr>
        <p:txBody>
          <a:bodyPr>
            <a:normAutofit lnSpcReduction="10000"/>
          </a:bodyPr>
          <a:lstStyle/>
          <a:p>
            <a:pPr>
              <a:buNone/>
            </a:pPr>
            <a:r>
              <a:rPr lang="ru-RU" b="1" i="1" dirty="0" smtClean="0"/>
              <a:t>Порядок заключения договоров перевозки</a:t>
            </a:r>
          </a:p>
          <a:p>
            <a:pPr>
              <a:buNone/>
            </a:pPr>
            <a:r>
              <a:rPr lang="ru-RU" b="1" i="1" dirty="0" smtClean="0"/>
              <a:t>Перевозка грузов, пассажиров и багажа осуществляется на основании договора перевозки.</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5842" name="Picture 2" descr="Картинки по запросу перевозчик и груз"/>
          <p:cNvPicPr>
            <a:picLocks noChangeAspect="1" noChangeArrowheads="1"/>
          </p:cNvPicPr>
          <p:nvPr/>
        </p:nvPicPr>
        <p:blipFill>
          <a:blip r:embed="rId3" cstate="print"/>
          <a:srcRect/>
          <a:stretch>
            <a:fillRect/>
          </a:stretch>
        </p:blipFill>
        <p:spPr bwMode="auto">
          <a:xfrm>
            <a:off x="3717782" y="3457569"/>
            <a:ext cx="5426218" cy="3400431"/>
          </a:xfrm>
          <a:prstGeom prst="rect">
            <a:avLst/>
          </a:prstGeom>
          <a:noFill/>
        </p:spPr>
      </p:pic>
      <p:sp>
        <p:nvSpPr>
          <p:cNvPr id="5" name="Content Placeholder 4"/>
          <p:cNvSpPr>
            <a:spLocks noGrp="1"/>
          </p:cNvSpPr>
          <p:nvPr>
            <p:ph idx="1"/>
          </p:nvPr>
        </p:nvSpPr>
        <p:spPr>
          <a:xfrm>
            <a:off x="1928794" y="142852"/>
            <a:ext cx="7000924" cy="3214710"/>
          </a:xfrm>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pPr algn="ctr">
              <a:buNone/>
            </a:pPr>
            <a:r>
              <a:rPr lang="ru-RU" b="1" i="1" dirty="0" smtClean="0"/>
              <a:t>По договору перевозки груза перевозчик обязуется доставить вверенный ему отправителем груз в пункт назначения и выдать его уполномоченному на получение груза лицу (получателю), а отправитель обязуется уплатить за перевозку груза установленную плату.</a:t>
            </a:r>
          </a:p>
          <a:p>
            <a:endParaRPr lang="ru-RU" dirty="0" smtClean="0"/>
          </a:p>
          <a:p>
            <a:endParaRPr lang="en-US"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Картинки по запросу багаж вектор"/>
          <p:cNvPicPr>
            <a:picLocks noChangeAspect="1" noChangeArrowheads="1"/>
          </p:cNvPicPr>
          <p:nvPr/>
        </p:nvPicPr>
        <p:blipFill>
          <a:blip r:embed="rId2" cstate="print"/>
          <a:srcRect/>
          <a:stretch>
            <a:fillRect/>
          </a:stretch>
        </p:blipFill>
        <p:spPr bwMode="auto">
          <a:xfrm>
            <a:off x="142844" y="4000504"/>
            <a:ext cx="4143404" cy="2695576"/>
          </a:xfrm>
          <a:prstGeom prst="rect">
            <a:avLst/>
          </a:prstGeom>
          <a:noFill/>
        </p:spPr>
      </p:pic>
      <p:sp>
        <p:nvSpPr>
          <p:cNvPr id="3" name="Содержимое 2"/>
          <p:cNvSpPr>
            <a:spLocks noGrp="1"/>
          </p:cNvSpPr>
          <p:nvPr>
            <p:ph idx="1"/>
          </p:nvPr>
        </p:nvSpPr>
        <p:spPr>
          <a:xfrm>
            <a:off x="2143108" y="428604"/>
            <a:ext cx="7000892" cy="3500462"/>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lgn="ctr">
              <a:buNone/>
            </a:pPr>
            <a:r>
              <a:rPr lang="ru-RU" b="1" i="1" dirty="0" smtClean="0"/>
              <a:t>По договору перевозки пассажиров перевозчик обязуется перевезти пассажира в пункт назначения, а в случае сдачи им багажа также доставить багаж в пункт назначения и выдать его уполномоченному на получение багажа лицу; пассажир обязуется уплатить установленную плату за проезд и за провоз багажа.</a:t>
            </a:r>
          </a:p>
          <a:p>
            <a:endParaRPr lang="ru-RU" dirty="0"/>
          </a:p>
        </p:txBody>
      </p:sp>
      <p:pic>
        <p:nvPicPr>
          <p:cNvPr id="69636" name="Picture 4" descr="Картинки по запросу багаж"/>
          <p:cNvPicPr>
            <a:picLocks noChangeAspect="1" noChangeArrowheads="1"/>
          </p:cNvPicPr>
          <p:nvPr/>
        </p:nvPicPr>
        <p:blipFill>
          <a:blip r:embed="rId3" cstate="print"/>
          <a:srcRect/>
          <a:stretch>
            <a:fillRect/>
          </a:stretch>
        </p:blipFill>
        <p:spPr bwMode="auto">
          <a:xfrm>
            <a:off x="6429388" y="4071942"/>
            <a:ext cx="2500330" cy="25717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8612" name="Picture 4" descr="Картинки по запросу белый фон"/>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Content Placeholder 4"/>
          <p:cNvSpPr>
            <a:spLocks noGrp="1"/>
          </p:cNvSpPr>
          <p:nvPr>
            <p:ph idx="1"/>
          </p:nvPr>
        </p:nvSpPr>
        <p:spPr>
          <a:xfrm>
            <a:off x="642910" y="428604"/>
            <a:ext cx="7858180" cy="6429396"/>
          </a:xfrm>
        </p:spPr>
        <p:txBody>
          <a:bodyPr>
            <a:normAutofit/>
          </a:bodyPr>
          <a:lstStyle/>
          <a:p>
            <a:pPr algn="ctr">
              <a:buNone/>
            </a:pPr>
            <a:r>
              <a:rPr lang="ru-RU" sz="3200" b="1" i="1" dirty="0" smtClean="0"/>
              <a:t>Договор двусторонний, взаимный, возмездный</a:t>
            </a:r>
            <a:r>
              <a:rPr lang="ru-RU" b="1" i="1" dirty="0" smtClean="0"/>
              <a:t>.</a:t>
            </a:r>
          </a:p>
          <a:p>
            <a:pPr algn="ctr">
              <a:buNone/>
            </a:pPr>
            <a:endParaRPr lang="ru-RU" b="1" i="1" dirty="0" smtClean="0"/>
          </a:p>
          <a:p>
            <a:pPr algn="ctr">
              <a:buNone/>
            </a:pPr>
            <a:endParaRPr lang="ru-RU" b="1" i="1" dirty="0" smtClean="0"/>
          </a:p>
          <a:p>
            <a:pPr algn="ctr">
              <a:buNone/>
            </a:pPr>
            <a:endParaRPr lang="ru-RU" b="1" i="1" dirty="0" smtClean="0"/>
          </a:p>
          <a:p>
            <a:pPr algn="ctr">
              <a:buNone/>
            </a:pPr>
            <a:endParaRPr lang="ru-RU" b="1" i="1" dirty="0" smtClean="0"/>
          </a:p>
          <a:p>
            <a:pPr algn="ctr">
              <a:buNone/>
            </a:pPr>
            <a:endParaRPr lang="ru-RU" b="1" i="1" dirty="0" smtClean="0"/>
          </a:p>
          <a:p>
            <a:pPr algn="ctr">
              <a:buNone/>
            </a:pPr>
            <a:endParaRPr lang="ru-RU" b="1" i="1" dirty="0" smtClean="0"/>
          </a:p>
          <a:p>
            <a:pPr algn="ctr">
              <a:buNone/>
            </a:pPr>
            <a:endParaRPr lang="ru-RU" sz="3200" b="1" i="1" dirty="0" smtClean="0"/>
          </a:p>
          <a:p>
            <a:pPr algn="ctr">
              <a:buNone/>
            </a:pPr>
            <a:r>
              <a:rPr lang="ru-RU" sz="3200" b="1" i="1" dirty="0" smtClean="0"/>
              <a:t>Предмет договора - доставка, хранение, выдача, погрузка и выгрузка груза, перевозка пассажира, провоз багажа.</a:t>
            </a:r>
          </a:p>
          <a:p>
            <a:endParaRPr lang="en-US" dirty="0" smtClean="0"/>
          </a:p>
        </p:txBody>
      </p:sp>
      <p:pic>
        <p:nvPicPr>
          <p:cNvPr id="68610" name="Picture 2" descr="Похожее изображение"/>
          <p:cNvPicPr>
            <a:picLocks noChangeAspect="1" noChangeArrowheads="1"/>
          </p:cNvPicPr>
          <p:nvPr/>
        </p:nvPicPr>
        <p:blipFill>
          <a:blip r:embed="rId4" cstate="print"/>
          <a:srcRect/>
          <a:stretch>
            <a:fillRect/>
          </a:stretch>
        </p:blipFill>
        <p:spPr bwMode="auto">
          <a:xfrm>
            <a:off x="1357290" y="-142900"/>
            <a:ext cx="6786610" cy="5321319"/>
          </a:xfrm>
          <a:prstGeom prst="rect">
            <a:avLst/>
          </a:prstGeom>
          <a:noFill/>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Картинки по запросу Стороны договора:"/>
          <p:cNvPicPr>
            <a:picLocks noChangeAspect="1" noChangeArrowheads="1"/>
          </p:cNvPicPr>
          <p:nvPr/>
        </p:nvPicPr>
        <p:blipFill>
          <a:blip r:embed="rId2" cstate="print"/>
          <a:srcRect/>
          <a:stretch>
            <a:fillRect/>
          </a:stretch>
        </p:blipFill>
        <p:spPr bwMode="auto">
          <a:xfrm>
            <a:off x="1" y="2857496"/>
            <a:ext cx="3500430" cy="4000504"/>
          </a:xfrm>
          <a:prstGeom prst="rect">
            <a:avLst/>
          </a:prstGeom>
          <a:ln>
            <a:noFill/>
          </a:ln>
          <a:effectLst>
            <a:softEdge rad="112500"/>
          </a:effectLst>
        </p:spPr>
      </p:pic>
      <p:sp>
        <p:nvSpPr>
          <p:cNvPr id="2" name="Заголовок 1"/>
          <p:cNvSpPr>
            <a:spLocks noGrp="1"/>
          </p:cNvSpPr>
          <p:nvPr>
            <p:ph type="title"/>
          </p:nvPr>
        </p:nvSpPr>
        <p:spPr>
          <a:xfrm>
            <a:off x="2214546" y="714356"/>
            <a:ext cx="6566315" cy="610820"/>
          </a:xfrm>
        </p:spPr>
        <p:txBody>
          <a:bodyPr>
            <a:normAutofit fontScale="90000"/>
          </a:bodyPr>
          <a:lstStyle/>
          <a:p>
            <a:pPr algn="ctr"/>
            <a:r>
              <a:rPr lang="ru-RU" b="1" i="1" dirty="0" smtClean="0"/>
              <a:t>Стороны договора:</a:t>
            </a:r>
            <a:endParaRPr lang="ru-RU" dirty="0"/>
          </a:p>
        </p:txBody>
      </p:sp>
      <p:sp>
        <p:nvSpPr>
          <p:cNvPr id="3" name="Содержимое 2"/>
          <p:cNvSpPr>
            <a:spLocks noGrp="1"/>
          </p:cNvSpPr>
          <p:nvPr>
            <p:ph idx="1"/>
          </p:nvPr>
        </p:nvSpPr>
        <p:spPr>
          <a:xfrm>
            <a:off x="3000364" y="1785926"/>
            <a:ext cx="6143636" cy="4581150"/>
          </a:xfrm>
        </p:spPr>
        <p:txBody>
          <a:bodyPr>
            <a:normAutofit fontScale="85000" lnSpcReduction="10000"/>
          </a:bodyPr>
          <a:lstStyle/>
          <a:p>
            <a:pPr algn="ctr">
              <a:buNone/>
            </a:pPr>
            <a:r>
              <a:rPr lang="ru-RU" b="1" i="1" dirty="0" smtClean="0"/>
              <a:t>Перевозчик – транспортная организация, юридическое лицо, железная дорога, </a:t>
            </a:r>
            <a:r>
              <a:rPr lang="ru-RU" b="1" i="1" dirty="0" err="1" smtClean="0"/>
              <a:t>автопредприятие</a:t>
            </a:r>
            <a:r>
              <a:rPr lang="ru-RU" b="1" i="1" dirty="0" smtClean="0"/>
              <a:t>, пароходство, имеющие лицензию на осуществление перевозок; грузоотправитель – юридическое или физическое лицо; грузополучатель - третье лицо, которому направлен груз.</a:t>
            </a:r>
          </a:p>
          <a:p>
            <a:pPr algn="ctr">
              <a:buNone/>
            </a:pPr>
            <a:r>
              <a:rPr lang="ru-RU" b="1" i="1" dirty="0" smtClean="0"/>
              <a:t>Заключение договора перевозки груза подтверждается составлением и выдачей отправителю груза транспортной накладной.</a:t>
            </a:r>
          </a:p>
          <a:p>
            <a:endParaRPr lang="ru-RU"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2770" name="Picture 2" descr="Картинки по запросу Заключение договора"/>
          <p:cNvPicPr>
            <a:picLocks noChangeAspect="1" noChangeArrowheads="1"/>
          </p:cNvPicPr>
          <p:nvPr/>
        </p:nvPicPr>
        <p:blipFill>
          <a:blip r:embed="rId3" cstate="print"/>
          <a:srcRect/>
          <a:stretch>
            <a:fillRect/>
          </a:stretch>
        </p:blipFill>
        <p:spPr bwMode="auto">
          <a:xfrm>
            <a:off x="0" y="642918"/>
            <a:ext cx="3810000" cy="5643602"/>
          </a:xfrm>
          <a:prstGeom prst="rect">
            <a:avLst/>
          </a:prstGeom>
          <a:noFill/>
        </p:spPr>
      </p:pic>
      <p:sp>
        <p:nvSpPr>
          <p:cNvPr id="5" name="Content Placeholder 4"/>
          <p:cNvSpPr>
            <a:spLocks noGrp="1"/>
          </p:cNvSpPr>
          <p:nvPr>
            <p:ph idx="1"/>
          </p:nvPr>
        </p:nvSpPr>
        <p:spPr>
          <a:xfrm>
            <a:off x="3286116" y="928670"/>
            <a:ext cx="5857884" cy="5929330"/>
          </a:xfrm>
        </p:spPr>
        <p:txBody>
          <a:bodyPr>
            <a:normAutofit/>
          </a:bodyPr>
          <a:lstStyle/>
          <a:p>
            <a:pPr algn="ctr">
              <a:buNone/>
            </a:pPr>
            <a:r>
              <a:rPr lang="ru-RU" b="1" i="1" dirty="0" smtClean="0"/>
              <a:t>Заключение договора перевозки пассажира удостоверяется билетом, а сдача пассажиром багажа багажной квитанцией.</a:t>
            </a:r>
          </a:p>
          <a:p>
            <a:pPr algn="ctr">
              <a:buNone/>
            </a:pPr>
            <a:r>
              <a:rPr lang="ru-RU" b="1" i="1" dirty="0" smtClean="0"/>
              <a:t>Заключению договора перевозки грузов всегда предшествует согласование основных условий перевозки (сроков и количества транспортных средств, необходимых для перевозки, а также объемов и характера перевозимых грузов).</a:t>
            </a:r>
          </a:p>
          <a:p>
            <a:endParaRPr lang="en-US"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5984" y="3071810"/>
            <a:ext cx="6643734" cy="3786190"/>
          </a:xfrm>
        </p:spPr>
        <p:txBody>
          <a:bodyPr>
            <a:normAutofit fontScale="92500" lnSpcReduction="20000"/>
          </a:bodyPr>
          <a:lstStyle/>
          <a:p>
            <a:pPr algn="ctr">
              <a:buNone/>
            </a:pPr>
            <a:r>
              <a:rPr lang="ru-RU" sz="3500" b="1" i="1" dirty="0" smtClean="0"/>
              <a:t>Для заключения договора перевозки необходимы предпосылки организационного характера: заявки (заказы) грузоотправителей; договора об организации перевозок (годовые, навигационные и др.); административно-плановые акты.</a:t>
            </a:r>
          </a:p>
          <a:p>
            <a:endParaRPr lang="en-US" dirty="0" smtClean="0"/>
          </a:p>
        </p:txBody>
      </p:sp>
      <p:pic>
        <p:nvPicPr>
          <p:cNvPr id="31746" name="Picture 2" descr="Картинки по запросу Для заключения договора"/>
          <p:cNvPicPr>
            <a:picLocks noChangeAspect="1" noChangeArrowheads="1"/>
          </p:cNvPicPr>
          <p:nvPr/>
        </p:nvPicPr>
        <p:blipFill>
          <a:blip r:embed="rId3" cstate="print"/>
          <a:srcRect/>
          <a:stretch>
            <a:fillRect/>
          </a:stretch>
        </p:blipFill>
        <p:spPr bwMode="auto">
          <a:xfrm>
            <a:off x="3500430" y="0"/>
            <a:ext cx="4648200" cy="28956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24" name="Picture 4" descr="Картинки по запросу светло серый фон для фотошопа"/>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0722" name="Picture 2" descr="Картинки по запросу договор png"/>
          <p:cNvPicPr>
            <a:picLocks noChangeAspect="1" noChangeArrowheads="1"/>
          </p:cNvPicPr>
          <p:nvPr/>
        </p:nvPicPr>
        <p:blipFill>
          <a:blip r:embed="rId4" cstate="print"/>
          <a:srcRect/>
          <a:stretch>
            <a:fillRect/>
          </a:stretch>
        </p:blipFill>
        <p:spPr bwMode="auto">
          <a:xfrm rot="21357331">
            <a:off x="4988371" y="1208155"/>
            <a:ext cx="4048087" cy="4938612"/>
          </a:xfrm>
          <a:prstGeom prst="rect">
            <a:avLst/>
          </a:prstGeom>
          <a:noFill/>
        </p:spPr>
      </p:pic>
      <p:sp>
        <p:nvSpPr>
          <p:cNvPr id="5" name="Content Placeholder 4"/>
          <p:cNvSpPr>
            <a:spLocks noGrp="1"/>
          </p:cNvSpPr>
          <p:nvPr>
            <p:ph idx="1"/>
          </p:nvPr>
        </p:nvSpPr>
        <p:spPr>
          <a:xfrm>
            <a:off x="0" y="500042"/>
            <a:ext cx="5857884" cy="6000792"/>
          </a:xfrm>
        </p:spPr>
        <p:txBody>
          <a:bodyPr>
            <a:normAutofit/>
          </a:bodyPr>
          <a:lstStyle/>
          <a:p>
            <a:pPr algn="ctr">
              <a:buNone/>
            </a:pPr>
            <a:r>
              <a:rPr lang="ru-RU" sz="3200" b="1" i="1" dirty="0" smtClean="0"/>
              <a:t>Договор об организации перевозок заключается перевозчиком и грузовладельцем при систематических перевозках грузов. По нему перевозчик обязуется в установленные сроки принимать, а грузовладелец - предъявлять к перевозке грузы в обусловленном объеме. </a:t>
            </a:r>
          </a:p>
          <a:p>
            <a:endParaRPr lang="en-US"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428728" y="142852"/>
            <a:ext cx="7429520" cy="4714908"/>
          </a:xfrm>
        </p:spPr>
        <p:txBody>
          <a:bodyPr>
            <a:normAutofit/>
          </a:bodyPr>
          <a:lstStyle/>
          <a:p>
            <a:pPr algn="ctr">
              <a:buNone/>
            </a:pPr>
            <a:r>
              <a:rPr lang="ru-RU" b="1" i="1" dirty="0" smtClean="0"/>
              <a:t>В силу договора об организации перевозок или заявки (заказа) перевозчик обязан подать отправителю груза под погрузку в срок, установленный принятой от него заявкой (заказом) или договором об организации перевозок, исправные транспортные средства в состоянии, пригодном для соответствующего груза.</a:t>
            </a:r>
          </a:p>
          <a:p>
            <a:endParaRPr lang="en-US" dirty="0" smtClean="0"/>
          </a:p>
        </p:txBody>
      </p:sp>
      <p:pic>
        <p:nvPicPr>
          <p:cNvPr id="63490" name="Picture 2" descr="Картинки по запросу заявка"/>
          <p:cNvPicPr>
            <a:picLocks noChangeAspect="1" noChangeArrowheads="1"/>
          </p:cNvPicPr>
          <p:nvPr/>
        </p:nvPicPr>
        <p:blipFill>
          <a:blip r:embed="rId3" cstate="print"/>
          <a:srcRect/>
          <a:stretch>
            <a:fillRect/>
          </a:stretch>
        </p:blipFill>
        <p:spPr bwMode="auto">
          <a:xfrm>
            <a:off x="1714500" y="4029075"/>
            <a:ext cx="7429500" cy="2828925"/>
          </a:xfrm>
          <a:prstGeom prst="rect">
            <a:avLst/>
          </a:prstGeom>
          <a:noFill/>
        </p:spPr>
      </p:pic>
      <p:sp>
        <p:nvSpPr>
          <p:cNvPr id="4" name="Стрелка вправо 3"/>
          <p:cNvSpPr/>
          <p:nvPr/>
        </p:nvSpPr>
        <p:spPr>
          <a:xfrm>
            <a:off x="2214546" y="5500702"/>
            <a:ext cx="1643074" cy="1428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80" name="Picture 8" descr="Похожее изображение"/>
          <p:cNvPicPr>
            <a:picLocks noChangeAspect="1" noChangeArrowheads="1"/>
          </p:cNvPicPr>
          <p:nvPr/>
        </p:nvPicPr>
        <p:blipFill>
          <a:blip r:embed="rId3" cstate="print"/>
          <a:srcRect/>
          <a:stretch>
            <a:fillRect/>
          </a:stretch>
        </p:blipFill>
        <p:spPr bwMode="auto">
          <a:xfrm>
            <a:off x="0" y="3214662"/>
            <a:ext cx="8926178" cy="3643338"/>
          </a:xfrm>
          <a:prstGeom prst="rect">
            <a:avLst/>
          </a:prstGeom>
          <a:noFill/>
        </p:spPr>
      </p:pic>
      <p:sp>
        <p:nvSpPr>
          <p:cNvPr id="5" name="Content Placeholder 4"/>
          <p:cNvSpPr>
            <a:spLocks noGrp="1"/>
          </p:cNvSpPr>
          <p:nvPr>
            <p:ph idx="1"/>
          </p:nvPr>
        </p:nvSpPr>
        <p:spPr>
          <a:xfrm>
            <a:off x="1214414" y="0"/>
            <a:ext cx="7929586" cy="4572008"/>
          </a:xfrm>
        </p:spPr>
        <p:txBody>
          <a:bodyPr>
            <a:normAutofit fontScale="92500" lnSpcReduction="20000"/>
          </a:bodyPr>
          <a:lstStyle/>
          <a:p>
            <a:pPr algn="ctr">
              <a:buNone/>
            </a:pPr>
            <a:r>
              <a:rPr lang="ru-RU" b="1" i="1" dirty="0" smtClean="0"/>
              <a:t>Транспортное законодательство представляет собой сложившуюся систему иерархически взаимосвязанных нормативных правовых актов, сгруппированных относительно отдельных отраслей транспорта и различных видов транспортной деятельности (транспортная деятельность на железнодорожном, автомобильном, морском, речном, воздушном транспорте; перевозки грузов, пассажиров, </a:t>
            </a:r>
            <a:r>
              <a:rPr lang="ru-RU" b="1" i="1" dirty="0" err="1" smtClean="0"/>
              <a:t>грузобагажа</a:t>
            </a:r>
            <a:r>
              <a:rPr lang="ru-RU" b="1" i="1" dirty="0" smtClean="0"/>
              <a:t> на отдельных видах транспорта; погрузочно-разгрузочные работы; работы по техническому обслуживанию транспортных средств)</a:t>
            </a:r>
          </a:p>
          <a:p>
            <a:endParaRPr lang="en-US"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2466" name="Picture 2" descr="Картинки по запросу обязаность"/>
          <p:cNvPicPr>
            <a:picLocks noChangeAspect="1" noChangeArrowheads="1"/>
          </p:cNvPicPr>
          <p:nvPr/>
        </p:nvPicPr>
        <p:blipFill>
          <a:blip r:embed="rId3" cstate="print"/>
          <a:srcRect/>
          <a:stretch>
            <a:fillRect/>
          </a:stretch>
        </p:blipFill>
        <p:spPr bwMode="auto">
          <a:xfrm>
            <a:off x="0" y="214290"/>
            <a:ext cx="4657725" cy="6500858"/>
          </a:xfrm>
          <a:prstGeom prst="rect">
            <a:avLst/>
          </a:prstGeom>
          <a:noFill/>
        </p:spPr>
      </p:pic>
      <p:sp>
        <p:nvSpPr>
          <p:cNvPr id="5" name="Content Placeholder 4"/>
          <p:cNvSpPr>
            <a:spLocks noGrp="1"/>
          </p:cNvSpPr>
          <p:nvPr>
            <p:ph idx="1"/>
          </p:nvPr>
        </p:nvSpPr>
        <p:spPr>
          <a:xfrm>
            <a:off x="4143372" y="357166"/>
            <a:ext cx="5000628" cy="6500834"/>
          </a:xfrm>
        </p:spPr>
        <p:txBody>
          <a:bodyPr>
            <a:normAutofit/>
          </a:bodyPr>
          <a:lstStyle/>
          <a:p>
            <a:pPr algn="ctr">
              <a:buNone/>
            </a:pPr>
            <a:r>
              <a:rPr lang="ru-RU" b="1" i="1" dirty="0" smtClean="0"/>
              <a:t>Отправитель груза должен предъявить к перевозке груз того наименования, рода и количества, для которого просил транспортные средства в заявке. Он обязан соблюдать требования о правильном наименовании груза, маркировке, указании его особых свойств, к таре, оформлению документов на груз, определению веса.</a:t>
            </a:r>
          </a:p>
          <a:p>
            <a:endParaRPr lang="en-US"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00826" y="4357695"/>
            <a:ext cx="235745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800" b="1" i="1" u="sng" dirty="0" smtClean="0">
                <a:effectLst>
                  <a:outerShdw blurRad="38100" dist="38100" dir="2700000" algn="tl">
                    <a:srgbClr val="000000">
                      <a:alpha val="43137"/>
                    </a:srgbClr>
                  </a:outerShdw>
                </a:effectLst>
              </a:rPr>
              <a:t>Устной</a:t>
            </a:r>
          </a:p>
          <a:p>
            <a:pPr algn="ctr"/>
            <a:endParaRPr lang="ru-RU" sz="2800" b="1" i="1" u="sng" dirty="0" smtClean="0">
              <a:effectLst>
                <a:outerShdw blurRad="38100" dist="38100" dir="2700000" algn="tl">
                  <a:srgbClr val="000000">
                    <a:alpha val="43137"/>
                  </a:srgbClr>
                </a:outerShdw>
              </a:effectLst>
            </a:endParaRPr>
          </a:p>
        </p:txBody>
      </p:sp>
      <p:pic>
        <p:nvPicPr>
          <p:cNvPr id="27650" name="Picture 2" descr="Картинки по запросу белый фон"/>
          <p:cNvPicPr>
            <a:picLocks noChangeAspect="1" noChangeArrowheads="1"/>
          </p:cNvPicPr>
          <p:nvPr/>
        </p:nvPicPr>
        <p:blipFill>
          <a:blip r:embed="rId2" cstate="print"/>
          <a:srcRect/>
          <a:stretch>
            <a:fillRect/>
          </a:stretch>
        </p:blipFill>
        <p:spPr bwMode="auto">
          <a:xfrm>
            <a:off x="6286512" y="5143512"/>
            <a:ext cx="2857488" cy="1714488"/>
          </a:xfrm>
          <a:prstGeom prst="rect">
            <a:avLst/>
          </a:prstGeom>
          <a:noFill/>
        </p:spPr>
      </p:pic>
      <p:sp>
        <p:nvSpPr>
          <p:cNvPr id="2" name="Заголовок 1"/>
          <p:cNvSpPr>
            <a:spLocks noGrp="1"/>
          </p:cNvSpPr>
          <p:nvPr>
            <p:ph type="title"/>
          </p:nvPr>
        </p:nvSpPr>
        <p:spPr>
          <a:xfrm>
            <a:off x="2500298" y="857232"/>
            <a:ext cx="6566315" cy="610820"/>
          </a:xfrm>
        </p:spPr>
        <p:txBody>
          <a:bodyPr>
            <a:normAutofit fontScale="90000"/>
          </a:bodyPr>
          <a:lstStyle/>
          <a:p>
            <a:r>
              <a:rPr lang="ru-RU" sz="4000" b="1" dirty="0" smtClean="0"/>
              <a:t>Форма договоров перевозки</a:t>
            </a:r>
            <a:r>
              <a:rPr lang="ru-RU" dirty="0" smtClean="0"/>
              <a:t/>
            </a:r>
            <a:br>
              <a:rPr lang="ru-RU" dirty="0" smtClean="0"/>
            </a:br>
            <a:endParaRPr lang="ru-RU" dirty="0"/>
          </a:p>
        </p:txBody>
      </p:sp>
      <p:sp>
        <p:nvSpPr>
          <p:cNvPr id="3" name="Содержимое 2"/>
          <p:cNvSpPr>
            <a:spLocks noGrp="1"/>
          </p:cNvSpPr>
          <p:nvPr>
            <p:ph idx="1"/>
          </p:nvPr>
        </p:nvSpPr>
        <p:spPr>
          <a:xfrm>
            <a:off x="2128720" y="1749245"/>
            <a:ext cx="6413610" cy="1036813"/>
          </a:xfrm>
        </p:spPr>
        <p:txBody>
          <a:bodyPr/>
          <a:lstStyle/>
          <a:p>
            <a:pPr algn="ctr">
              <a:buNone/>
            </a:pPr>
            <a:r>
              <a:rPr lang="ru-RU" b="1" i="1" dirty="0" smtClean="0"/>
              <a:t>Форма договора перевозки может быть:</a:t>
            </a:r>
          </a:p>
          <a:p>
            <a:endParaRPr lang="ru-RU" dirty="0"/>
          </a:p>
        </p:txBody>
      </p:sp>
      <p:sp>
        <p:nvSpPr>
          <p:cNvPr id="4" name="TextBox 3"/>
          <p:cNvSpPr txBox="1"/>
          <p:nvPr/>
        </p:nvSpPr>
        <p:spPr>
          <a:xfrm>
            <a:off x="285720" y="5786454"/>
            <a:ext cx="8715436" cy="1015663"/>
          </a:xfrm>
          <a:prstGeom prst="rect">
            <a:avLst/>
          </a:prstGeom>
          <a:noFill/>
        </p:spPr>
        <p:txBody>
          <a:bodyPr wrap="square" rtlCol="0">
            <a:spAutoFit/>
          </a:bodyPr>
          <a:lstStyle/>
          <a:p>
            <a:pPr algn="ctr"/>
            <a:r>
              <a:rPr lang="ru-RU" sz="2000" b="1" i="1" dirty="0" smtClean="0"/>
              <a:t>Далее представлены типовые формы договоров перевозки пассажира, груза, морского фрахтования, указаны требования к ним, описаны правила и порядок оформления договоров перевозки</a:t>
            </a:r>
            <a:endParaRPr lang="ru-RU" sz="2000" dirty="0"/>
          </a:p>
        </p:txBody>
      </p:sp>
      <p:sp>
        <p:nvSpPr>
          <p:cNvPr id="6" name="TextBox 5"/>
          <p:cNvSpPr txBox="1"/>
          <p:nvPr/>
        </p:nvSpPr>
        <p:spPr>
          <a:xfrm>
            <a:off x="1785918" y="4357695"/>
            <a:ext cx="2571768" cy="8002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2800" b="1" i="1" u="sng" dirty="0" smtClean="0">
                <a:effectLst>
                  <a:outerShdw blurRad="38100" dist="38100" dir="2700000" algn="tl">
                    <a:srgbClr val="000000">
                      <a:alpha val="43137"/>
                    </a:srgbClr>
                  </a:outerShdw>
                </a:effectLst>
              </a:rPr>
              <a:t> Письменной</a:t>
            </a:r>
          </a:p>
          <a:p>
            <a:endParaRPr lang="ru-RU" dirty="0"/>
          </a:p>
        </p:txBody>
      </p:sp>
      <p:sp>
        <p:nvSpPr>
          <p:cNvPr id="8" name="Стрелка вниз 7"/>
          <p:cNvSpPr/>
          <p:nvPr/>
        </p:nvSpPr>
        <p:spPr>
          <a:xfrm rot="1455962">
            <a:off x="4060838" y="2739579"/>
            <a:ext cx="428628" cy="1428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rot="20054247">
            <a:off x="6361396" y="2665325"/>
            <a:ext cx="428628" cy="1428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57356" y="0"/>
            <a:ext cx="7429520" cy="4714908"/>
          </a:xfrm>
        </p:spPr>
        <p:txBody>
          <a:bodyPr>
            <a:normAutofit/>
          </a:bodyPr>
          <a:lstStyle/>
          <a:p>
            <a:pPr algn="ctr">
              <a:buNone/>
            </a:pPr>
            <a:r>
              <a:rPr lang="ru-RU" b="1" i="1" dirty="0" smtClean="0"/>
              <a:t>Также в случаях предусмотренных законодательством, необходимо государственная регистрация сделки.</a:t>
            </a:r>
          </a:p>
          <a:p>
            <a:pPr>
              <a:buNone/>
            </a:pPr>
            <a:endParaRPr lang="ru-RU" b="1" i="1" dirty="0" smtClean="0"/>
          </a:p>
          <a:p>
            <a:pPr algn="ctr">
              <a:buNone/>
            </a:pPr>
            <a:r>
              <a:rPr lang="ru-RU" b="1" i="1" dirty="0" smtClean="0"/>
              <a:t>Правовое регулирование формы договора перевозки</a:t>
            </a:r>
          </a:p>
          <a:p>
            <a:pPr algn="ctr">
              <a:buNone/>
            </a:pPr>
            <a:r>
              <a:rPr lang="ru-RU" b="1" i="1" dirty="0" smtClean="0"/>
              <a:t>Требования, предъявляемые к форме сделки устанавливаются ст.ст. 158 -165 ГК РФ.</a:t>
            </a:r>
          </a:p>
          <a:p>
            <a:endParaRPr lang="ru-RU" dirty="0" smtClean="0"/>
          </a:p>
          <a:p>
            <a:endParaRPr lang="en-US" dirty="0" smtClean="0"/>
          </a:p>
        </p:txBody>
      </p:sp>
      <p:pic>
        <p:nvPicPr>
          <p:cNvPr id="26626" name="Picture 2" descr="Картинки по запросу сделки"/>
          <p:cNvPicPr>
            <a:picLocks noChangeAspect="1" noChangeArrowheads="1"/>
          </p:cNvPicPr>
          <p:nvPr/>
        </p:nvPicPr>
        <p:blipFill>
          <a:blip r:embed="rId3" cstate="print"/>
          <a:srcRect/>
          <a:stretch>
            <a:fillRect/>
          </a:stretch>
        </p:blipFill>
        <p:spPr bwMode="auto">
          <a:xfrm>
            <a:off x="2857488" y="4000500"/>
            <a:ext cx="6286512" cy="2857500"/>
          </a:xfrm>
          <a:prstGeom prst="rect">
            <a:avLst/>
          </a:prstGeom>
          <a:ln>
            <a:noFill/>
          </a:ln>
          <a:effectLst>
            <a:softEdge rad="112500"/>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5602" name="Picture 2" descr="Картинки по запросу доска учебная маркерная"/>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Content Placeholder 4"/>
          <p:cNvSpPr>
            <a:spLocks noGrp="1"/>
          </p:cNvSpPr>
          <p:nvPr>
            <p:ph idx="1"/>
          </p:nvPr>
        </p:nvSpPr>
        <p:spPr>
          <a:xfrm>
            <a:off x="1214414" y="571480"/>
            <a:ext cx="6858048" cy="5572164"/>
          </a:xfrm>
        </p:spPr>
        <p:txBody>
          <a:bodyPr>
            <a:normAutofit fontScale="92500"/>
          </a:bodyPr>
          <a:lstStyle/>
          <a:p>
            <a:pPr algn="ctr">
              <a:buNone/>
            </a:pPr>
            <a:r>
              <a:rPr lang="ru-RU" sz="3200" b="1" i="1" dirty="0" smtClean="0">
                <a:solidFill>
                  <a:srgbClr val="FF0000"/>
                </a:solidFill>
              </a:rPr>
              <a:t>Сделки, которые могут совершаться устно:</a:t>
            </a:r>
          </a:p>
          <a:p>
            <a:pPr lvl="0" algn="ctr">
              <a:buFont typeface="Wingdings" pitchFamily="2" charset="2"/>
              <a:buChar char="ü"/>
            </a:pPr>
            <a:r>
              <a:rPr lang="ru-RU" b="1" i="1" dirty="0" smtClean="0">
                <a:solidFill>
                  <a:srgbClr val="00B0F0"/>
                </a:solidFill>
              </a:rPr>
              <a:t>исполняемые при самом их совершении, за исключением договоров, для которых установлена нотариальная форма, и сделки, несоблюдение простой письменной формы, которых влечет недействительность;</a:t>
            </a:r>
          </a:p>
          <a:p>
            <a:pPr algn="ctr">
              <a:buFont typeface="Wingdings" pitchFamily="2" charset="2"/>
              <a:buChar char="ü"/>
            </a:pPr>
            <a:r>
              <a:rPr lang="ru-RU" b="1" i="1" dirty="0" smtClean="0">
                <a:solidFill>
                  <a:srgbClr val="7030A0"/>
                </a:solidFill>
              </a:rPr>
              <a:t>сделки во исполнение договора, заключенного в письменной форме, по соглашению сторон могут совершаться устно, если это не противоречит закону, иным правовым актам и договору </a:t>
            </a:r>
          </a:p>
          <a:p>
            <a:pPr algn="ctr"/>
            <a:endParaRPr lang="en-US" b="1" i="1" dirty="0" smtClean="0">
              <a:solidFill>
                <a:srgbClr val="7030A0"/>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Сделки, которые совершаются в письменной форме:</a:t>
            </a:r>
          </a:p>
        </p:txBody>
      </p:sp>
      <p:sp>
        <p:nvSpPr>
          <p:cNvPr id="3" name="Содержимое 2"/>
          <p:cNvSpPr>
            <a:spLocks noGrp="1"/>
          </p:cNvSpPr>
          <p:nvPr>
            <p:ph idx="1"/>
          </p:nvPr>
        </p:nvSpPr>
        <p:spPr>
          <a:xfrm>
            <a:off x="2128720" y="1749244"/>
            <a:ext cx="7015280" cy="5108756"/>
          </a:xfrm>
          <a:scene3d>
            <a:camera prst="perspectiveFront"/>
            <a:lightRig rig="threePt" dir="t"/>
          </a:scene3d>
        </p:spPr>
        <p:txBody>
          <a:bodyPr>
            <a:normAutofit fontScale="92500" lnSpcReduction="10000"/>
          </a:bodyPr>
          <a:lstStyle/>
          <a:p>
            <a:pPr lvl="0" algn="ctr">
              <a:buFont typeface="Wingdings" pitchFamily="2" charset="2"/>
              <a:buChar char="ü"/>
            </a:pPr>
            <a:r>
              <a:rPr lang="ru-RU" sz="3000" b="1" i="1" dirty="0" smtClean="0">
                <a:solidFill>
                  <a:srgbClr val="0070C0"/>
                </a:solidFill>
              </a:rPr>
              <a:t>сделки юридических лиц между собой и гражданами</a:t>
            </a:r>
          </a:p>
          <a:p>
            <a:pPr lvl="0" algn="ctr">
              <a:buFont typeface="Wingdings" pitchFamily="2" charset="2"/>
              <a:buChar char="ü"/>
            </a:pPr>
            <a:r>
              <a:rPr lang="ru-RU" sz="3000" b="1" i="1" dirty="0" smtClean="0">
                <a:solidFill>
                  <a:srgbClr val="7030A0"/>
                </a:solidFill>
              </a:rPr>
              <a:t>сделки граждан между собой на сумму, превышающую не менее чем в десять раз установленный законом минимальный размер оплаты труда, а в случаях, предусмотренных законом, - независимо от суммы сделки </a:t>
            </a:r>
          </a:p>
          <a:p>
            <a:pPr algn="ctr">
              <a:buFont typeface="Wingdings" pitchFamily="2" charset="2"/>
              <a:buChar char="ü"/>
            </a:pPr>
            <a:r>
              <a:rPr lang="ru-RU" sz="3000" b="1" i="1" dirty="0" smtClean="0">
                <a:solidFill>
                  <a:schemeClr val="accent6">
                    <a:lumMod val="50000"/>
                  </a:schemeClr>
                </a:solidFill>
              </a:rPr>
              <a:t>Договор является двух- или многосторонней сделкой, поэтому вышеуказанные правила применяются к договору</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Картинки по запросу билеты"/>
          <p:cNvPicPr>
            <a:picLocks noChangeAspect="1" noChangeArrowheads="1"/>
          </p:cNvPicPr>
          <p:nvPr/>
        </p:nvPicPr>
        <p:blipFill>
          <a:blip r:embed="rId2" cstate="print"/>
          <a:srcRect/>
          <a:stretch>
            <a:fillRect/>
          </a:stretch>
        </p:blipFill>
        <p:spPr bwMode="auto">
          <a:xfrm>
            <a:off x="142844" y="3929066"/>
            <a:ext cx="4036770" cy="2786082"/>
          </a:xfrm>
          <a:prstGeom prst="rect">
            <a:avLst/>
          </a:prstGeom>
          <a:noFill/>
        </p:spPr>
      </p:pic>
      <p:sp>
        <p:nvSpPr>
          <p:cNvPr id="2" name="Заголовок 1"/>
          <p:cNvSpPr>
            <a:spLocks noGrp="1"/>
          </p:cNvSpPr>
          <p:nvPr>
            <p:ph type="title"/>
          </p:nvPr>
        </p:nvSpPr>
        <p:spPr/>
        <p:txBody>
          <a:bodyPr>
            <a:normAutofit fontScale="90000"/>
          </a:bodyPr>
          <a:lstStyle/>
          <a:p>
            <a:pPr algn="ctr"/>
            <a:r>
              <a:rPr lang="ru-RU" b="1" dirty="0" smtClean="0"/>
              <a:t>Форма договора перевозки пассажира.</a:t>
            </a:r>
            <a:endParaRPr lang="ru-RU" dirty="0"/>
          </a:p>
        </p:txBody>
      </p:sp>
      <p:sp>
        <p:nvSpPr>
          <p:cNvPr id="3" name="Содержимое 2"/>
          <p:cNvSpPr>
            <a:spLocks noGrp="1"/>
          </p:cNvSpPr>
          <p:nvPr>
            <p:ph idx="1"/>
          </p:nvPr>
        </p:nvSpPr>
        <p:spPr>
          <a:xfrm>
            <a:off x="2643174" y="1857364"/>
            <a:ext cx="6413610" cy="4581150"/>
          </a:xfrm>
        </p:spPr>
        <p:txBody>
          <a:bodyPr/>
          <a:lstStyle/>
          <a:p>
            <a:pPr algn="ctr">
              <a:buNone/>
            </a:pPr>
            <a:r>
              <a:rPr lang="ru-RU" b="1" i="1" dirty="0" smtClean="0"/>
              <a:t> По договору перевозки пассажира и его багажа, как правило, не составляется договор в письменной форме, заключение договора перевозки пассажира удостоверяется билетом, перевозка багажа багажной квитанцией.</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2710" name="Picture 6" descr="Картинки по запросу белый фон"/>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2706" name="Picture 2" descr="Картинки по запросу морская перевозка"/>
          <p:cNvPicPr>
            <a:picLocks noChangeAspect="1" noChangeArrowheads="1"/>
          </p:cNvPicPr>
          <p:nvPr/>
        </p:nvPicPr>
        <p:blipFill>
          <a:blip r:embed="rId4" cstate="print"/>
          <a:srcRect/>
          <a:stretch>
            <a:fillRect/>
          </a:stretch>
        </p:blipFill>
        <p:spPr bwMode="auto">
          <a:xfrm>
            <a:off x="0" y="3143248"/>
            <a:ext cx="9144000" cy="3714752"/>
          </a:xfrm>
          <a:prstGeom prst="rect">
            <a:avLst/>
          </a:prstGeom>
          <a:noFill/>
        </p:spPr>
      </p:pic>
      <p:sp>
        <p:nvSpPr>
          <p:cNvPr id="5" name="Content Placeholder 4"/>
          <p:cNvSpPr>
            <a:spLocks noGrp="1"/>
          </p:cNvSpPr>
          <p:nvPr>
            <p:ph idx="1"/>
          </p:nvPr>
        </p:nvSpPr>
        <p:spPr>
          <a:xfrm>
            <a:off x="357158" y="142852"/>
            <a:ext cx="8786842" cy="4714908"/>
          </a:xfrm>
        </p:spPr>
        <p:txBody>
          <a:bodyPr>
            <a:normAutofit/>
          </a:bodyPr>
          <a:lstStyle/>
          <a:p>
            <a:pPr algn="ctr">
              <a:buNone/>
            </a:pPr>
            <a:r>
              <a:rPr lang="ru-RU" sz="2400" b="1" i="1" dirty="0" smtClean="0"/>
              <a:t>Формы билета и багажной квитанции устанавливаются в порядке, предусмотренном транспортными уставами и кодексами. В случае наличия платы за провоз ручной клади (каютного багажа при морской перевозке) или за провоз ручной клади (каютного багажа) сверх установленной нормы бесплатной перевозки выдается соответствующая квитанция на провоз ручной клади (каютного багажа).</a:t>
            </a:r>
            <a:endParaRPr lang="en-US" sz="2400" b="1" i="1"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1508" name="Picture 4" descr="Картинки по запросу презентации"/>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Content Placeholder 4"/>
          <p:cNvSpPr>
            <a:spLocks noGrp="1"/>
          </p:cNvSpPr>
          <p:nvPr>
            <p:ph idx="1"/>
          </p:nvPr>
        </p:nvSpPr>
        <p:spPr>
          <a:xfrm>
            <a:off x="857224" y="1571612"/>
            <a:ext cx="7786742" cy="5286388"/>
          </a:xfrm>
        </p:spPr>
        <p:txBody>
          <a:bodyPr>
            <a:normAutofit fontScale="92500" lnSpcReduction="20000"/>
          </a:bodyPr>
          <a:lstStyle/>
          <a:p>
            <a:pPr algn="ctr">
              <a:buNone/>
            </a:pPr>
            <a:r>
              <a:rPr lang="ru-RU" b="1" i="1" dirty="0" smtClean="0"/>
              <a:t>При перевозке пассажира и его багажа автотранспортом кассовый чек с указанными на нем реквизитами билета, багажной квитанции, квитанции на провоз ручной клади приравнивается соответственно к билету, багажной квитанции, квитанции на провоз ручной клади. При воздушной перевозке пассажира и его багажа билет, багажная квитанция, иные документы, используемые при оказании услуг по воздушной перевозке пассажиров, могут быть оформлены в электронном виде (электронный перевозочный документ) с размещением информации об условиях договора воздушной перевозки в автоматизированной информационной системе оформления воздушных перевозок.</a:t>
            </a:r>
          </a:p>
          <a:p>
            <a:endParaRPr lang="ru-RU" dirty="0" smtClean="0"/>
          </a:p>
          <a:p>
            <a:endParaRPr lang="en-US"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714480" y="2143092"/>
            <a:ext cx="7429520" cy="4714908"/>
          </a:xfrm>
        </p:spPr>
        <p:txBody>
          <a:bodyPr>
            <a:normAutofit/>
          </a:bodyPr>
          <a:lstStyle/>
          <a:p>
            <a:pPr algn="ctr">
              <a:buNone/>
            </a:pPr>
            <a:r>
              <a:rPr lang="ru-RU" sz="4000" b="1" i="1" u="sng" dirty="0" smtClean="0"/>
              <a:t>Форма договора перевозки груза</a:t>
            </a:r>
            <a:r>
              <a:rPr lang="ru-RU" sz="4000" b="1" i="1" dirty="0" smtClean="0"/>
              <a:t> обязательно должна быть письменной. </a:t>
            </a:r>
          </a:p>
          <a:p>
            <a:endParaRPr lang="en-US" dirty="0" smtClean="0"/>
          </a:p>
        </p:txBody>
      </p:sp>
      <p:pic>
        <p:nvPicPr>
          <p:cNvPr id="3" name="Рисунок 2" descr="Без названия.png"/>
          <p:cNvPicPr>
            <a:picLocks noChangeAspect="1"/>
          </p:cNvPicPr>
          <p:nvPr/>
        </p:nvPicPr>
        <p:blipFill>
          <a:blip r:embed="rId3" cstate="print"/>
          <a:stretch>
            <a:fillRect/>
          </a:stretch>
        </p:blipFill>
        <p:spPr>
          <a:xfrm>
            <a:off x="7500958" y="142852"/>
            <a:ext cx="1516380" cy="1927860"/>
          </a:xfrm>
          <a:prstGeom prst="rect">
            <a:avLst/>
          </a:prstGeom>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714480" y="2357430"/>
            <a:ext cx="7429520" cy="4714908"/>
          </a:xfrm>
        </p:spPr>
        <p:txBody>
          <a:bodyPr>
            <a:normAutofit lnSpcReduction="10000"/>
          </a:bodyPr>
          <a:lstStyle/>
          <a:p>
            <a:pPr algn="ctr">
              <a:buNone/>
            </a:pPr>
            <a:r>
              <a:rPr lang="ru-RU" sz="3200" b="1" i="1" dirty="0" smtClean="0"/>
              <a:t>Транспортная накладная, коносамент или иной документ на груз, по общему правилу, заполняется грузоотправителем и представляется перевозчику одновременно с передачей ему соответствующего груза. В документе на груз содержатся все существенные условия договора перевозки груза.</a:t>
            </a:r>
          </a:p>
          <a:p>
            <a:endParaRPr lang="en-US" dirty="0" smtClean="0"/>
          </a:p>
        </p:txBody>
      </p:sp>
      <p:pic>
        <p:nvPicPr>
          <p:cNvPr id="19458" name="Picture 2" descr="Картинки по запросу коносамент"/>
          <p:cNvPicPr>
            <a:picLocks noChangeAspect="1" noChangeArrowheads="1"/>
          </p:cNvPicPr>
          <p:nvPr/>
        </p:nvPicPr>
        <p:blipFill>
          <a:blip r:embed="rId3" cstate="print"/>
          <a:srcRect/>
          <a:stretch>
            <a:fillRect/>
          </a:stretch>
        </p:blipFill>
        <p:spPr bwMode="auto">
          <a:xfrm>
            <a:off x="2500298" y="142852"/>
            <a:ext cx="6000792" cy="2143140"/>
          </a:xfrm>
          <a:prstGeom prst="rect">
            <a:avLst/>
          </a:prstGeom>
          <a:ln>
            <a:noFill/>
          </a:ln>
          <a:effectLst>
            <a:softEdge rad="112500"/>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5060" name="Picture 4" descr="Картинки по запросу человечки"/>
          <p:cNvPicPr>
            <a:picLocks noChangeAspect="1" noChangeArrowheads="1"/>
          </p:cNvPicPr>
          <p:nvPr/>
        </p:nvPicPr>
        <p:blipFill>
          <a:blip r:embed="rId3" cstate="print"/>
          <a:srcRect/>
          <a:stretch>
            <a:fillRect/>
          </a:stretch>
        </p:blipFill>
        <p:spPr bwMode="auto">
          <a:xfrm>
            <a:off x="0" y="142852"/>
            <a:ext cx="3786181" cy="6715148"/>
          </a:xfrm>
          <a:prstGeom prst="rect">
            <a:avLst/>
          </a:prstGeom>
          <a:noFill/>
        </p:spPr>
      </p:pic>
      <p:sp>
        <p:nvSpPr>
          <p:cNvPr id="5" name="Content Placeholder 4"/>
          <p:cNvSpPr>
            <a:spLocks noGrp="1"/>
          </p:cNvSpPr>
          <p:nvPr>
            <p:ph idx="1"/>
          </p:nvPr>
        </p:nvSpPr>
        <p:spPr>
          <a:xfrm>
            <a:off x="3071802" y="928670"/>
            <a:ext cx="5786478" cy="5357850"/>
          </a:xfrm>
          <a:effectLst>
            <a:glow rad="63500">
              <a:schemeClr val="accent6">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ctr">
              <a:buNone/>
            </a:pPr>
            <a:r>
              <a:rPr lang="ru-RU" b="1" i="1" dirty="0" smtClean="0">
                <a:solidFill>
                  <a:schemeClr val="tx1"/>
                </a:solidFill>
              </a:rPr>
              <a:t>Учитывая комплексный характер транспортного законодательства, его невозможно в целом отнести к подсистеме гражданского законодательства. </a:t>
            </a:r>
          </a:p>
          <a:p>
            <a:pPr algn="ctr">
              <a:buNone/>
            </a:pPr>
            <a:r>
              <a:rPr lang="ru-RU" b="1" i="1" dirty="0" smtClean="0">
                <a:solidFill>
                  <a:schemeClr val="tx1"/>
                </a:solidFill>
              </a:rPr>
              <a:t>Транспортное законодательство является единой взаимосвязанной комплексной системой законодательства, содержащей нормативные правовые положения, относящиеся к различным отраслям законодательства </a:t>
            </a:r>
          </a:p>
          <a:p>
            <a:pPr algn="ctr">
              <a:buNone/>
            </a:pPr>
            <a:endParaRPr lang="ru-RU" b="1" i="1"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b="1" dirty="0" smtClean="0"/>
              <a:t>Форма договора фрахтования</a:t>
            </a:r>
            <a:endParaRPr lang="ru-RU" dirty="0"/>
          </a:p>
        </p:txBody>
      </p:sp>
      <p:sp>
        <p:nvSpPr>
          <p:cNvPr id="3" name="Содержимое 2"/>
          <p:cNvSpPr>
            <a:spLocks noGrp="1"/>
          </p:cNvSpPr>
          <p:nvPr>
            <p:ph idx="1"/>
          </p:nvPr>
        </p:nvSpPr>
        <p:spPr>
          <a:xfrm>
            <a:off x="-428660" y="2813597"/>
            <a:ext cx="4500594" cy="4044403"/>
          </a:xfrm>
        </p:spPr>
        <p:txBody>
          <a:bodyPr/>
          <a:lstStyle/>
          <a:p>
            <a:pPr algn="ctr">
              <a:buNone/>
            </a:pPr>
            <a:r>
              <a:rPr lang="ru-RU" b="1" i="1" dirty="0" smtClean="0"/>
              <a:t> </a:t>
            </a:r>
            <a:r>
              <a:rPr lang="ru-RU" sz="3200" b="1" i="1" dirty="0" smtClean="0"/>
              <a:t>Устанавливается транспортными уставами и кодексами .Договор фрахтования должен быть заключен в простой письменной форме.</a:t>
            </a:r>
          </a:p>
          <a:p>
            <a:endParaRPr lang="ru-RU" dirty="0"/>
          </a:p>
        </p:txBody>
      </p:sp>
      <p:pic>
        <p:nvPicPr>
          <p:cNvPr id="18434" name="Picture 2" descr="Картинки по запросу договор png"/>
          <p:cNvPicPr>
            <a:picLocks noChangeAspect="1" noChangeArrowheads="1"/>
          </p:cNvPicPr>
          <p:nvPr/>
        </p:nvPicPr>
        <p:blipFill>
          <a:blip r:embed="rId2" cstate="print"/>
          <a:srcRect/>
          <a:stretch>
            <a:fillRect/>
          </a:stretch>
        </p:blipFill>
        <p:spPr bwMode="auto">
          <a:xfrm>
            <a:off x="4000496" y="1643050"/>
            <a:ext cx="4876800" cy="487680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7410" name="Picture 2" descr="Похожее изображение"/>
          <p:cNvPicPr>
            <a:picLocks noChangeAspect="1" noChangeArrowheads="1"/>
          </p:cNvPicPr>
          <p:nvPr/>
        </p:nvPicPr>
        <p:blipFill>
          <a:blip r:embed="rId3" cstate="print"/>
          <a:srcRect/>
          <a:stretch>
            <a:fillRect/>
          </a:stretch>
        </p:blipFill>
        <p:spPr bwMode="auto">
          <a:xfrm>
            <a:off x="5143504" y="3571876"/>
            <a:ext cx="4000496" cy="3286124"/>
          </a:xfrm>
          <a:prstGeom prst="rect">
            <a:avLst/>
          </a:prstGeom>
          <a:noFill/>
        </p:spPr>
      </p:pic>
      <p:sp>
        <p:nvSpPr>
          <p:cNvPr id="5" name="Content Placeholder 4"/>
          <p:cNvSpPr>
            <a:spLocks noGrp="1"/>
          </p:cNvSpPr>
          <p:nvPr>
            <p:ph idx="1"/>
          </p:nvPr>
        </p:nvSpPr>
        <p:spPr>
          <a:xfrm>
            <a:off x="1714480" y="428604"/>
            <a:ext cx="7429520" cy="4714908"/>
          </a:xfrm>
        </p:spPr>
        <p:txBody>
          <a:bodyPr>
            <a:normAutofit/>
          </a:bodyPr>
          <a:lstStyle/>
          <a:p>
            <a:pPr algn="ctr">
              <a:buNone/>
            </a:pPr>
            <a:r>
              <a:rPr lang="ru-RU" b="1" i="1" dirty="0" smtClean="0"/>
              <a:t>В связи с широким применением чартера в мировой практике торгового мореплавания для облегчения его заключения и согласования условий фрахтования судна (его части или определенных судовых помещений) разработаны проформы (примерные договоры) рейсовых чартеров. Проформа чартера обычно имеет кодовое наименование. </a:t>
            </a:r>
          </a:p>
          <a:p>
            <a:endParaRPr lang="ru-RU" dirty="0" smtClean="0"/>
          </a:p>
          <a:p>
            <a:endParaRPr lang="en-US"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Картинки по запросу груз"/>
          <p:cNvPicPr>
            <a:picLocks noChangeAspect="1" noChangeArrowheads="1"/>
          </p:cNvPicPr>
          <p:nvPr/>
        </p:nvPicPr>
        <p:blipFill>
          <a:blip r:embed="rId2" cstate="print"/>
          <a:srcRect/>
          <a:stretch>
            <a:fillRect/>
          </a:stretch>
        </p:blipFill>
        <p:spPr bwMode="auto">
          <a:xfrm>
            <a:off x="0" y="2500313"/>
            <a:ext cx="5429256" cy="4357687"/>
          </a:xfrm>
          <a:prstGeom prst="rect">
            <a:avLst/>
          </a:prstGeom>
          <a:ln>
            <a:noFill/>
          </a:ln>
          <a:effectLst>
            <a:softEdge rad="112500"/>
          </a:effectLst>
        </p:spPr>
      </p:pic>
      <p:sp>
        <p:nvSpPr>
          <p:cNvPr id="2" name="Заголовок 1"/>
          <p:cNvSpPr>
            <a:spLocks noGrp="1"/>
          </p:cNvSpPr>
          <p:nvPr>
            <p:ph type="title"/>
          </p:nvPr>
        </p:nvSpPr>
        <p:spPr/>
        <p:txBody>
          <a:bodyPr>
            <a:normAutofit fontScale="90000"/>
          </a:bodyPr>
          <a:lstStyle/>
          <a:p>
            <a:r>
              <a:rPr lang="ru-RU" b="1" dirty="0" smtClean="0"/>
              <a:t>При перевозке автотранспортом</a:t>
            </a:r>
            <a:endParaRPr lang="ru-RU" dirty="0"/>
          </a:p>
        </p:txBody>
      </p:sp>
      <p:sp>
        <p:nvSpPr>
          <p:cNvPr id="3" name="Содержимое 2"/>
          <p:cNvSpPr>
            <a:spLocks noGrp="1"/>
          </p:cNvSpPr>
          <p:nvPr>
            <p:ph idx="1"/>
          </p:nvPr>
        </p:nvSpPr>
        <p:spPr>
          <a:xfrm>
            <a:off x="3714744" y="1714488"/>
            <a:ext cx="5270602" cy="4581150"/>
          </a:xfrm>
        </p:spPr>
        <p:txBody>
          <a:bodyPr/>
          <a:lstStyle/>
          <a:p>
            <a:pPr algn="ctr">
              <a:buNone/>
            </a:pPr>
            <a:r>
              <a:rPr lang="ru-RU" b="1" i="1" dirty="0" smtClean="0"/>
              <a:t>договор фрахтования может заключаться в форме заказа-наряда на предоставление транспортного средства для перевозки груза.</a:t>
            </a:r>
            <a:endParaRPr lang="ru-RU" b="1"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857232"/>
            <a:ext cx="6566315" cy="610820"/>
          </a:xfrm>
        </p:spPr>
        <p:txBody>
          <a:bodyPr>
            <a:normAutofit fontScale="90000"/>
          </a:bodyPr>
          <a:lstStyle/>
          <a:p>
            <a:pPr algn="ctr"/>
            <a:r>
              <a:rPr lang="ru-RU" b="1" dirty="0" smtClean="0"/>
              <a:t>Элементы договора перевозки грузов</a:t>
            </a:r>
            <a:r>
              <a:rPr lang="ru-RU" dirty="0" smtClean="0"/>
              <a:t/>
            </a:r>
            <a:br>
              <a:rPr lang="ru-RU" dirty="0" smtClean="0"/>
            </a:br>
            <a:endParaRPr lang="ru-RU" dirty="0"/>
          </a:p>
        </p:txBody>
      </p:sp>
      <p:graphicFrame>
        <p:nvGraphicFramePr>
          <p:cNvPr id="8" name="Содержимое 7"/>
          <p:cNvGraphicFramePr>
            <a:graphicFrameLocks noGrp="1"/>
          </p:cNvGraphicFramePr>
          <p:nvPr>
            <p:ph idx="1"/>
          </p:nvPr>
        </p:nvGraphicFramePr>
        <p:xfrm>
          <a:off x="2143108" y="1500174"/>
          <a:ext cx="6413610" cy="5187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Картинки по запросу Ответственность"/>
          <p:cNvPicPr>
            <a:picLocks noChangeAspect="1" noChangeArrowheads="1"/>
          </p:cNvPicPr>
          <p:nvPr/>
        </p:nvPicPr>
        <p:blipFill>
          <a:blip r:embed="rId2" cstate="print"/>
          <a:srcRect/>
          <a:stretch>
            <a:fillRect/>
          </a:stretch>
        </p:blipFill>
        <p:spPr bwMode="auto">
          <a:xfrm>
            <a:off x="285719" y="3571876"/>
            <a:ext cx="4095759" cy="3071819"/>
          </a:xfrm>
          <a:prstGeom prst="rect">
            <a:avLst/>
          </a:prstGeom>
          <a:noFill/>
        </p:spPr>
      </p:pic>
      <p:sp>
        <p:nvSpPr>
          <p:cNvPr id="2" name="Заголовок 1"/>
          <p:cNvSpPr>
            <a:spLocks noGrp="1"/>
          </p:cNvSpPr>
          <p:nvPr>
            <p:ph type="title"/>
          </p:nvPr>
        </p:nvSpPr>
        <p:spPr>
          <a:xfrm>
            <a:off x="2285984" y="714356"/>
            <a:ext cx="6566315" cy="610820"/>
          </a:xfrm>
        </p:spPr>
        <p:txBody>
          <a:bodyPr>
            <a:noAutofit/>
          </a:bodyPr>
          <a:lstStyle/>
          <a:p>
            <a:pPr algn="ctr"/>
            <a:r>
              <a:rPr lang="ru-RU" sz="2400" b="1" dirty="0" smtClean="0"/>
              <a:t>Ответственность по договору перевозки грузов (Проблемы, условия, виды ответственности по перевозке грузов.)</a:t>
            </a:r>
            <a:r>
              <a:rPr lang="ru-RU" sz="2000" dirty="0" smtClean="0"/>
              <a:t/>
            </a:r>
            <a:br>
              <a:rPr lang="ru-RU" sz="2000" dirty="0" smtClean="0"/>
            </a:br>
            <a:endParaRPr lang="ru-RU" sz="2000" dirty="0"/>
          </a:p>
        </p:txBody>
      </p:sp>
      <p:sp>
        <p:nvSpPr>
          <p:cNvPr id="3" name="Содержимое 2"/>
          <p:cNvSpPr>
            <a:spLocks noGrp="1"/>
          </p:cNvSpPr>
          <p:nvPr>
            <p:ph idx="1"/>
          </p:nvPr>
        </p:nvSpPr>
        <p:spPr/>
        <p:txBody>
          <a:bodyPr/>
          <a:lstStyle/>
          <a:p>
            <a:pPr algn="ctr">
              <a:buNone/>
            </a:pPr>
            <a:r>
              <a:rPr lang="ru-RU" b="1" i="1" dirty="0" smtClean="0"/>
              <a:t>Ответственность по договору, в отличие от обязательства, возникающего из соглашения об организации перевозок, строится по принципу вины — действует презумпция вины обязанной стороны</a:t>
            </a:r>
          </a:p>
          <a:p>
            <a:pPr algn="ctr"/>
            <a:endParaRPr lang="ru-RU" b="1"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571604" y="3286124"/>
            <a:ext cx="7143800" cy="3786190"/>
          </a:xfrm>
        </p:spPr>
        <p:txBody>
          <a:bodyPr>
            <a:normAutofit lnSpcReduction="10000"/>
          </a:bodyPr>
          <a:lstStyle/>
          <a:p>
            <a:pPr algn="ctr">
              <a:buNone/>
            </a:pPr>
            <a:r>
              <a:rPr lang="ru-RU" b="1" i="1" dirty="0" smtClean="0"/>
              <a:t>Груз признается утраченным, если он не выдан получателю в течение 30 дней с момента истечения сроков доставки, а при перевозке на воздушных судах — в течение 10 дней); на автомобильном транспорте при выполнении городских и пригородных перевозок предусмотрен срок 10 дней, который исчисляется с момента принятия груза к перевозке .</a:t>
            </a:r>
          </a:p>
          <a:p>
            <a:endParaRPr lang="en-US" dirty="0" smtClean="0"/>
          </a:p>
        </p:txBody>
      </p:sp>
      <p:pic>
        <p:nvPicPr>
          <p:cNvPr id="74754" name="Picture 2" descr="Картинки по запросу сроки"/>
          <p:cNvPicPr>
            <a:picLocks noChangeAspect="1" noChangeArrowheads="1"/>
          </p:cNvPicPr>
          <p:nvPr/>
        </p:nvPicPr>
        <p:blipFill>
          <a:blip r:embed="rId3" cstate="print"/>
          <a:srcRect/>
          <a:stretch>
            <a:fillRect/>
          </a:stretch>
        </p:blipFill>
        <p:spPr bwMode="auto">
          <a:xfrm>
            <a:off x="4143372" y="357166"/>
            <a:ext cx="4881568" cy="3000396"/>
          </a:xfrm>
          <a:prstGeom prst="rect">
            <a:avLst/>
          </a:prstGeom>
          <a:ln>
            <a:noFill/>
          </a:ln>
          <a:effectLst>
            <a:softEdge rad="112500"/>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Картинки по запросу качества"/>
          <p:cNvPicPr>
            <a:picLocks noChangeAspect="1" noChangeArrowheads="1"/>
          </p:cNvPicPr>
          <p:nvPr/>
        </p:nvPicPr>
        <p:blipFill>
          <a:blip r:embed="rId2" cstate="print"/>
          <a:srcRect/>
          <a:stretch>
            <a:fillRect/>
          </a:stretch>
        </p:blipFill>
        <p:spPr bwMode="auto">
          <a:xfrm>
            <a:off x="428596" y="4000504"/>
            <a:ext cx="2286016" cy="2405066"/>
          </a:xfrm>
          <a:prstGeom prst="rect">
            <a:avLst/>
          </a:prstGeom>
          <a:noFill/>
        </p:spPr>
      </p:pic>
      <p:sp>
        <p:nvSpPr>
          <p:cNvPr id="2" name="Заголовок 1"/>
          <p:cNvSpPr>
            <a:spLocks noGrp="1"/>
          </p:cNvSpPr>
          <p:nvPr>
            <p:ph type="title"/>
          </p:nvPr>
        </p:nvSpPr>
        <p:spPr/>
        <p:txBody>
          <a:bodyPr>
            <a:noAutofit/>
          </a:bodyPr>
          <a:lstStyle/>
          <a:p>
            <a:pPr algn="ctr"/>
            <a:r>
              <a:rPr lang="ru-RU" sz="4000" dirty="0" smtClean="0"/>
              <a:t>Порча груза</a:t>
            </a:r>
            <a:endParaRPr lang="ru-RU" sz="4000" dirty="0"/>
          </a:p>
        </p:txBody>
      </p:sp>
      <p:sp>
        <p:nvSpPr>
          <p:cNvPr id="3" name="Содержимое 2"/>
          <p:cNvSpPr>
            <a:spLocks noGrp="1"/>
          </p:cNvSpPr>
          <p:nvPr>
            <p:ph idx="1"/>
          </p:nvPr>
        </p:nvSpPr>
        <p:spPr>
          <a:xfrm>
            <a:off x="1785918" y="1749244"/>
            <a:ext cx="6756412" cy="4894465"/>
          </a:xfrm>
        </p:spPr>
        <p:txBody>
          <a:bodyPr/>
          <a:lstStyle/>
          <a:p>
            <a:pPr algn="ctr">
              <a:buNone/>
            </a:pPr>
            <a:endParaRPr lang="ru-RU" b="1" i="1" dirty="0" smtClean="0"/>
          </a:p>
          <a:p>
            <a:pPr algn="ctr">
              <a:buNone/>
            </a:pPr>
            <a:r>
              <a:rPr lang="ru-RU" b="1" i="1" dirty="0" smtClean="0"/>
              <a:t>Ухудшение его качества вследствие изменения химических свойств, повреждение — вследствие изменения физических свойств. Порча, повреждение груза, при которых исключается использование его по назначению, приравнивается к утрате груза </a:t>
            </a:r>
          </a:p>
          <a:p>
            <a:endParaRPr lang="ru-RU" dirty="0"/>
          </a:p>
        </p:txBody>
      </p:sp>
      <p:pic>
        <p:nvPicPr>
          <p:cNvPr id="12290" name="Picture 2" descr="Похожее изображение"/>
          <p:cNvPicPr>
            <a:picLocks noChangeAspect="1" noChangeArrowheads="1"/>
          </p:cNvPicPr>
          <p:nvPr/>
        </p:nvPicPr>
        <p:blipFill>
          <a:blip r:embed="rId3" cstate="print"/>
          <a:srcRect/>
          <a:stretch>
            <a:fillRect/>
          </a:stretch>
        </p:blipFill>
        <p:spPr bwMode="auto">
          <a:xfrm>
            <a:off x="7072330" y="214290"/>
            <a:ext cx="1476375" cy="14763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3730" name="Picture 2" descr="Картинки по запросу белый фон"/>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Content Placeholder 4"/>
          <p:cNvSpPr>
            <a:spLocks noGrp="1"/>
          </p:cNvSpPr>
          <p:nvPr>
            <p:ph idx="1"/>
          </p:nvPr>
        </p:nvSpPr>
        <p:spPr>
          <a:xfrm>
            <a:off x="571472" y="285728"/>
            <a:ext cx="7929618" cy="1071570"/>
          </a:xfrm>
        </p:spPr>
        <p:txBody>
          <a:bodyPr>
            <a:normAutofit fontScale="55000" lnSpcReduction="20000"/>
          </a:bodyPr>
          <a:lstStyle/>
          <a:p>
            <a:pPr algn="ctr">
              <a:buNone/>
            </a:pPr>
            <a:r>
              <a:rPr lang="ru-RU" sz="5100" b="1" i="1" u="sng" dirty="0" smtClean="0"/>
              <a:t>Условия ответственности за </a:t>
            </a:r>
            <a:r>
              <a:rPr lang="ru-RU" sz="5100" b="1" i="1" u="sng" dirty="0" err="1" smtClean="0"/>
              <a:t>необеспечение</a:t>
            </a:r>
            <a:r>
              <a:rPr lang="ru-RU" sz="5100" b="1" i="1" u="sng" dirty="0" smtClean="0"/>
              <a:t> сохранности груза общие:</a:t>
            </a:r>
          </a:p>
          <a:p>
            <a:pPr algn="ctr">
              <a:buNone/>
            </a:pPr>
            <a:r>
              <a:rPr lang="ru-RU" b="1" i="1" dirty="0" smtClean="0"/>
              <a:t> </a:t>
            </a:r>
          </a:p>
          <a:p>
            <a:endParaRPr lang="ru-RU" dirty="0" smtClean="0"/>
          </a:p>
          <a:p>
            <a:endParaRPr lang="en-US" dirty="0" smtClean="0"/>
          </a:p>
        </p:txBody>
      </p:sp>
      <p:graphicFrame>
        <p:nvGraphicFramePr>
          <p:cNvPr id="6" name="Схема 5"/>
          <p:cNvGraphicFramePr/>
          <p:nvPr/>
        </p:nvGraphicFramePr>
        <p:xfrm>
          <a:off x="357158" y="1071546"/>
          <a:ext cx="8572560" cy="5786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2946" name="Picture 2" descr="Похожее изображение"/>
          <p:cNvPicPr>
            <a:picLocks noChangeAspect="1" noChangeArrowheads="1"/>
          </p:cNvPicPr>
          <p:nvPr/>
        </p:nvPicPr>
        <p:blipFill>
          <a:blip r:embed="rId3" cstate="print"/>
          <a:srcRect/>
          <a:stretch>
            <a:fillRect/>
          </a:stretch>
        </p:blipFill>
        <p:spPr bwMode="auto">
          <a:xfrm>
            <a:off x="6643702" y="-142900"/>
            <a:ext cx="3333750" cy="3333750"/>
          </a:xfrm>
          <a:prstGeom prst="rect">
            <a:avLst/>
          </a:prstGeom>
          <a:noFill/>
        </p:spPr>
      </p:pic>
      <p:sp>
        <p:nvSpPr>
          <p:cNvPr id="5" name="Content Placeholder 4"/>
          <p:cNvSpPr>
            <a:spLocks noGrp="1"/>
          </p:cNvSpPr>
          <p:nvPr>
            <p:ph idx="1"/>
          </p:nvPr>
        </p:nvSpPr>
        <p:spPr>
          <a:xfrm>
            <a:off x="1500166" y="642918"/>
            <a:ext cx="6000792" cy="5929354"/>
          </a:xfrm>
        </p:spPr>
        <p:txBody>
          <a:bodyPr>
            <a:normAutofit/>
          </a:bodyPr>
          <a:lstStyle/>
          <a:p>
            <a:pPr algn="ctr">
              <a:buNone/>
            </a:pPr>
            <a:r>
              <a:rPr lang="ru-RU" sz="3200" b="1" i="1" dirty="0" smtClean="0"/>
              <a:t>Грузоотправитель или грузополучатель обязаны при решении вопроса об ответственности перевозчика доказать наличие убытков и причинную связь между нарушением перевозчиком договорного обязательства и возникновением убытков.</a:t>
            </a:r>
          </a:p>
          <a:p>
            <a:endParaRPr lang="ru-RU" dirty="0" smtClean="0"/>
          </a:p>
          <a:p>
            <a:endParaRPr lang="en-US"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714480" y="642918"/>
            <a:ext cx="7429520" cy="6215082"/>
          </a:xfrm>
        </p:spPr>
        <p:txBody>
          <a:bodyPr>
            <a:normAutofit lnSpcReduction="10000"/>
          </a:bodyPr>
          <a:lstStyle/>
          <a:p>
            <a:pPr algn="ctr">
              <a:buNone/>
            </a:pPr>
            <a:r>
              <a:rPr lang="ru-RU" sz="3200" b="1" i="1" u="sng" dirty="0" smtClean="0"/>
              <a:t>Такими обстоятельствами являются</a:t>
            </a:r>
            <a:r>
              <a:rPr lang="ru-RU" sz="3200" b="1" i="1" dirty="0" smtClean="0"/>
              <a:t>: </a:t>
            </a:r>
          </a:p>
          <a:p>
            <a:pPr algn="ctr">
              <a:buNone/>
            </a:pPr>
            <a:r>
              <a:rPr lang="ru-RU" b="1" i="1" dirty="0" smtClean="0"/>
              <a:t>вина грузоотправителя или получателя; недостатки тары или упаковки, которые перевозчик не мог заметить по наружному виду при приеме груза к перевозке;</a:t>
            </a:r>
          </a:p>
          <a:p>
            <a:pPr algn="ctr">
              <a:buNone/>
            </a:pPr>
            <a:r>
              <a:rPr lang="ru-RU" b="1" i="1" dirty="0" smtClean="0"/>
              <a:t> особые естественные свойства самих грузов, сдача грузов к перевозке без указания в транспортных документах их особых свойств, требующих особых условий или мер предосторожности при их перевозке и хранении; сдача к перевозке груза, влажность которого превышает установленные нормы . </a:t>
            </a:r>
          </a:p>
          <a:p>
            <a:endParaRPr lang="ru-RU" dirty="0" smtClean="0"/>
          </a:p>
          <a:p>
            <a:endParaRPr lang="en-US"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4034" name="Picture 2" descr="Картинки по запросу условия"/>
          <p:cNvPicPr>
            <a:picLocks noChangeAspect="1" noChangeArrowheads="1"/>
          </p:cNvPicPr>
          <p:nvPr/>
        </p:nvPicPr>
        <p:blipFill>
          <a:blip r:embed="rId3" cstate="print"/>
          <a:srcRect/>
          <a:stretch>
            <a:fillRect/>
          </a:stretch>
        </p:blipFill>
        <p:spPr bwMode="auto">
          <a:xfrm>
            <a:off x="4786314" y="3214686"/>
            <a:ext cx="4357686" cy="3643315"/>
          </a:xfrm>
          <a:prstGeom prst="rect">
            <a:avLst/>
          </a:prstGeom>
          <a:ln>
            <a:noFill/>
          </a:ln>
          <a:effectLst>
            <a:softEdge rad="112500"/>
          </a:effectLst>
        </p:spPr>
      </p:pic>
      <p:sp>
        <p:nvSpPr>
          <p:cNvPr id="7" name="TextBox 6"/>
          <p:cNvSpPr txBox="1"/>
          <p:nvPr/>
        </p:nvSpPr>
        <p:spPr>
          <a:xfrm>
            <a:off x="2000232" y="142852"/>
            <a:ext cx="6929486" cy="3200876"/>
          </a:xfrm>
          <a:prstGeom prst="rect">
            <a:avLst/>
          </a:prstGeom>
          <a:effectLst>
            <a:glow rad="63500">
              <a:schemeClr val="accent2">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buNone/>
            </a:pPr>
            <a:endParaRPr lang="ru-RU" sz="2000" b="1" i="1" dirty="0" smtClean="0"/>
          </a:p>
          <a:p>
            <a:pPr algn="ctr">
              <a:buNone/>
            </a:pPr>
            <a:r>
              <a:rPr lang="ru-RU" sz="2400" b="1" i="1" dirty="0" smtClean="0"/>
              <a:t>В условиях действия принципа равенства сторон гражданско-правовых отношений вызывает сомнения обоснованность сохранения положений транспортных кодексов и уставов об ограничении ответственности транспортных организаций.</a:t>
            </a:r>
            <a:endParaRPr lang="en-US" sz="2400" b="1" i="1" dirty="0" smtClean="0"/>
          </a:p>
          <a:p>
            <a:pPr algn="ctr"/>
            <a:endParaRPr lang="en-US" sz="2000" dirty="0" smtClean="0"/>
          </a:p>
          <a:p>
            <a:endParaRPr lang="ru-RU" dirty="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0898" name="Picture 2" descr="Картинки по запросу груз"/>
          <p:cNvPicPr>
            <a:picLocks noChangeAspect="1" noChangeArrowheads="1"/>
          </p:cNvPicPr>
          <p:nvPr/>
        </p:nvPicPr>
        <p:blipFill>
          <a:blip r:embed="rId3" cstate="print"/>
          <a:srcRect/>
          <a:stretch>
            <a:fillRect/>
          </a:stretch>
        </p:blipFill>
        <p:spPr bwMode="auto">
          <a:xfrm>
            <a:off x="5007584" y="2857496"/>
            <a:ext cx="3922133" cy="4241146"/>
          </a:xfrm>
          <a:prstGeom prst="rect">
            <a:avLst/>
          </a:prstGeom>
          <a:noFill/>
        </p:spPr>
      </p:pic>
      <p:sp>
        <p:nvSpPr>
          <p:cNvPr id="5" name="Content Placeholder 4"/>
          <p:cNvSpPr>
            <a:spLocks noGrp="1"/>
          </p:cNvSpPr>
          <p:nvPr>
            <p:ph idx="1"/>
          </p:nvPr>
        </p:nvSpPr>
        <p:spPr>
          <a:xfrm>
            <a:off x="1357290" y="571480"/>
            <a:ext cx="6858048" cy="4000528"/>
          </a:xfrm>
        </p:spPr>
        <p:txBody>
          <a:bodyPr>
            <a:normAutofit/>
          </a:bodyPr>
          <a:lstStyle/>
          <a:p>
            <a:pPr algn="ctr">
              <a:buNone/>
            </a:pPr>
            <a:r>
              <a:rPr lang="ru-RU" b="1" i="1" dirty="0" smtClean="0"/>
              <a:t>Если перевозчик принял к перевозке нетранспортабельный груз, хотя недостатки груза, тары, упаковки заметил или мог заметить по наружному осмотру, он отвечает перед получателем в необходимых случаях совместно с отправителем. </a:t>
            </a:r>
          </a:p>
          <a:p>
            <a:endParaRPr lang="ru-RU" dirty="0" smtClean="0"/>
          </a:p>
          <a:p>
            <a:endParaRPr lang="en-US"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9874" name="Picture 2" descr="Похожее изображение"/>
          <p:cNvPicPr>
            <a:picLocks noChangeAspect="1" noChangeArrowheads="1"/>
          </p:cNvPicPr>
          <p:nvPr/>
        </p:nvPicPr>
        <p:blipFill>
          <a:blip r:embed="rId3" cstate="print"/>
          <a:srcRect/>
          <a:stretch>
            <a:fillRect/>
          </a:stretch>
        </p:blipFill>
        <p:spPr bwMode="auto">
          <a:xfrm>
            <a:off x="6429388" y="4214818"/>
            <a:ext cx="3000396" cy="3000396"/>
          </a:xfrm>
          <a:prstGeom prst="rect">
            <a:avLst/>
          </a:prstGeom>
          <a:noFill/>
        </p:spPr>
      </p:pic>
      <p:sp>
        <p:nvSpPr>
          <p:cNvPr id="5" name="Content Placeholder 4"/>
          <p:cNvSpPr>
            <a:spLocks noGrp="1"/>
          </p:cNvSpPr>
          <p:nvPr>
            <p:ph idx="1"/>
          </p:nvPr>
        </p:nvSpPr>
        <p:spPr>
          <a:xfrm>
            <a:off x="1643042" y="714356"/>
            <a:ext cx="7286676" cy="4357718"/>
          </a:xfrm>
        </p:spPr>
        <p:txBody>
          <a:bodyPr>
            <a:normAutofit/>
          </a:bodyPr>
          <a:lstStyle/>
          <a:p>
            <a:pPr algn="ctr">
              <a:buNone/>
            </a:pPr>
            <a:r>
              <a:rPr lang="ru-RU" sz="3200" b="1" i="1" dirty="0" smtClean="0"/>
              <a:t>Если перевозчик использует грузы для своих производственных нужд (например, цистерну с нефтью), то он возмещает стоимость груза в двойном размере. Стоимость груза определяется исходя из его цены, указанной в счете продавца или в договоре поставки</a:t>
            </a:r>
            <a:endParaRPr lang="en-US" sz="3200" b="1" i="1" dirty="0" smtClean="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571736" y="357166"/>
            <a:ext cx="6215106" cy="3143272"/>
          </a:xfrm>
        </p:spPr>
        <p:txBody>
          <a:bodyPr>
            <a:normAutofit fontScale="92500" lnSpcReduction="20000"/>
          </a:bodyPr>
          <a:lstStyle/>
          <a:p>
            <a:pPr algn="ctr">
              <a:buNone/>
            </a:pPr>
            <a:r>
              <a:rPr lang="ru-RU" b="1" i="1" dirty="0" smtClean="0"/>
              <a:t>Транспортные уставы и кодексы устанавливают минимальный и максимальный размеры штрафа, который исчисляется в процентах от провозной платы, </a:t>
            </a:r>
            <a:r>
              <a:rPr lang="ru-RU" b="1" i="1" u="sng" dirty="0" smtClean="0"/>
              <a:t>например, от 10 до 50% провозной платы на внутренневодном, от 9 до 100% — на железнодорожном транспорте, в зависимости от величины просрочки</a:t>
            </a:r>
            <a:endParaRPr lang="en-US" b="1" i="1" u="sng" dirty="0" smtClean="0"/>
          </a:p>
        </p:txBody>
      </p:sp>
      <p:sp>
        <p:nvSpPr>
          <p:cNvPr id="78850" name="AutoShape 2" descr="Картинки по запросу штраф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8852" name="AutoShape 4" descr="Картинки по запросу штраф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Без названия.jpg"/>
          <p:cNvPicPr>
            <a:picLocks noChangeAspect="1"/>
          </p:cNvPicPr>
          <p:nvPr/>
        </p:nvPicPr>
        <p:blipFill>
          <a:blip r:embed="rId3" cstate="print"/>
          <a:stretch>
            <a:fillRect/>
          </a:stretch>
        </p:blipFill>
        <p:spPr>
          <a:xfrm>
            <a:off x="3357554" y="3495612"/>
            <a:ext cx="5786447" cy="3362389"/>
          </a:xfrm>
          <a:prstGeom prst="rect">
            <a:avLst/>
          </a:prstGeom>
          <a:ln>
            <a:noFill/>
          </a:ln>
          <a:effectLst>
            <a:softEdge rad="112500"/>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571736" y="357166"/>
            <a:ext cx="6215106" cy="3143272"/>
          </a:xfrm>
        </p:spPr>
        <p:style>
          <a:lnRef idx="0">
            <a:schemeClr val="accent2"/>
          </a:lnRef>
          <a:fillRef idx="3">
            <a:schemeClr val="accent2"/>
          </a:fillRef>
          <a:effectRef idx="3">
            <a:schemeClr val="accent2"/>
          </a:effectRef>
          <a:fontRef idx="minor">
            <a:schemeClr val="lt1"/>
          </a:fontRef>
        </p:style>
        <p:txBody>
          <a:bodyPr>
            <a:normAutofit/>
          </a:bodyPr>
          <a:lstStyle/>
          <a:p>
            <a:pPr algn="ctr">
              <a:buNone/>
            </a:pPr>
            <a:r>
              <a:rPr lang="ru-RU" dirty="0" smtClean="0">
                <a:solidFill>
                  <a:schemeClr val="bg1"/>
                </a:solidFill>
              </a:rPr>
              <a:t>Но если просрочка явилась причиной порчи, недостачи, повреждения грузов (например, овощей, плодов, мяса и других скоропортящихся продуктов), то наступает ответственность за два нарушения обязательства:</a:t>
            </a:r>
          </a:p>
          <a:p>
            <a:pPr algn="ctr">
              <a:buNone/>
            </a:pPr>
            <a:endParaRPr lang="en-US" b="1" i="1" u="sng" dirty="0" smtClean="0"/>
          </a:p>
        </p:txBody>
      </p:sp>
      <p:sp>
        <p:nvSpPr>
          <p:cNvPr id="78850" name="AutoShape 2" descr="Картинки по запросу штраф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8852" name="AutoShape 4" descr="Картинки по запросу штраф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2214546" y="4786322"/>
            <a:ext cx="2643206" cy="98488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None/>
            </a:pPr>
            <a:r>
              <a:rPr lang="ru-RU" sz="2000" dirty="0" smtClean="0"/>
              <a:t> за просрочку взыскивается штраф</a:t>
            </a:r>
          </a:p>
          <a:p>
            <a:endParaRPr lang="ru-RU" dirty="0"/>
          </a:p>
        </p:txBody>
      </p:sp>
      <p:sp>
        <p:nvSpPr>
          <p:cNvPr id="8" name="TextBox 7"/>
          <p:cNvSpPr txBox="1"/>
          <p:nvPr/>
        </p:nvSpPr>
        <p:spPr>
          <a:xfrm>
            <a:off x="5500694" y="4714884"/>
            <a:ext cx="3500462"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dirty="0" smtClean="0"/>
              <a:t>за </a:t>
            </a:r>
            <a:r>
              <a:rPr lang="ru-RU" dirty="0" err="1" smtClean="0"/>
              <a:t>необеспечение</a:t>
            </a:r>
            <a:r>
              <a:rPr lang="ru-RU" dirty="0" smtClean="0"/>
              <a:t> сохранности груза — убытки в пределах стоимости груза. В этом случае по отношению к убыткам от </a:t>
            </a:r>
            <a:r>
              <a:rPr lang="ru-RU" dirty="0" err="1" smtClean="0"/>
              <a:t>несохранности</a:t>
            </a:r>
            <a:r>
              <a:rPr lang="ru-RU" dirty="0" smtClean="0"/>
              <a:t> груза неустойка является штрафной.</a:t>
            </a:r>
          </a:p>
          <a:p>
            <a:endParaRPr lang="ru-RU" dirty="0"/>
          </a:p>
        </p:txBody>
      </p:sp>
      <p:sp>
        <p:nvSpPr>
          <p:cNvPr id="10" name="Стрелка вниз 9"/>
          <p:cNvSpPr/>
          <p:nvPr/>
        </p:nvSpPr>
        <p:spPr>
          <a:xfrm>
            <a:off x="5286380" y="3571876"/>
            <a:ext cx="500066" cy="9286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 name="Стрелка вниз 10"/>
          <p:cNvSpPr/>
          <p:nvPr/>
        </p:nvSpPr>
        <p:spPr>
          <a:xfrm>
            <a:off x="3714744" y="3571876"/>
            <a:ext cx="500066" cy="9286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001156" cy="3357610"/>
          </a:xfrm>
        </p:spPr>
        <p:txBody>
          <a:bodyPr>
            <a:normAutofit/>
          </a:bodyPr>
          <a:lstStyle/>
          <a:p>
            <a:pPr algn="ctr">
              <a:buNone/>
            </a:pPr>
            <a:r>
              <a:rPr lang="ru-RU" b="1" i="1" dirty="0" smtClean="0"/>
              <a:t>Грузополучатель отвечает за несвоевременное получение и вывоз грузов с железнодорожных станций, портов, аэропортов: с него может быть взыскана плата за хранение грузов сверх срока бесплатного хранения в указанных пунктах.</a:t>
            </a:r>
          </a:p>
          <a:p>
            <a:endParaRPr lang="ru-RU" b="1" i="1" dirty="0" smtClean="0"/>
          </a:p>
          <a:p>
            <a:pPr algn="ctr">
              <a:buNone/>
            </a:pPr>
            <a:endParaRPr lang="en-US" b="1" i="1" dirty="0" smtClean="0"/>
          </a:p>
        </p:txBody>
      </p:sp>
      <p:pic>
        <p:nvPicPr>
          <p:cNvPr id="4098" name="Picture 2" descr="Картинки по запросу Грузополучатель"/>
          <p:cNvPicPr>
            <a:picLocks noChangeAspect="1" noChangeArrowheads="1"/>
          </p:cNvPicPr>
          <p:nvPr/>
        </p:nvPicPr>
        <p:blipFill>
          <a:blip r:embed="rId3" cstate="print"/>
          <a:srcRect/>
          <a:stretch>
            <a:fillRect/>
          </a:stretch>
        </p:blipFill>
        <p:spPr bwMode="auto">
          <a:xfrm>
            <a:off x="0" y="2214554"/>
            <a:ext cx="9144000" cy="4643446"/>
          </a:xfrm>
          <a:prstGeom prst="rect">
            <a:avLst/>
          </a:prstGeom>
          <a:ln w="38100" cap="sq">
            <a:solidFill>
              <a:srgbClr val="000000"/>
            </a:solidFill>
            <a:prstDash val="solid"/>
            <a:miter lim="800000"/>
          </a:ln>
          <a:effectLst>
            <a:innerShdw blurRad="114300">
              <a:prstClr val="black"/>
            </a:innerShdw>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28596" y="1071546"/>
            <a:ext cx="4143404" cy="4857784"/>
          </a:xfrm>
          <a:solidFill>
            <a:srgbClr val="FFFFFF">
              <a:alpha val="32941"/>
            </a:srgbClr>
          </a:solidFill>
          <a:ln>
            <a:solidFill>
              <a:srgbClr val="000000">
                <a:alpha val="50196"/>
              </a:srgbClr>
            </a:solid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ctr">
              <a:buNone/>
            </a:pPr>
            <a:r>
              <a:rPr lang="ru-RU" b="1" i="1" dirty="0" smtClean="0"/>
              <a:t>Невостребованные получателем в надлежащие сроки грузы передаются перевозчиком соответствующим организациям для реализации. Полученные от реализации таких грузов суммы, за вычетом причитающихся перевозчику платежей и сборов, перечисляются получателю, а если его банковские реквизиты неизвестны, — то в доход бюджета РФ.</a:t>
            </a:r>
          </a:p>
          <a:p>
            <a:pPr algn="ctr">
              <a:buNone/>
            </a:pPr>
            <a:endParaRPr lang="en-US" b="1" i="1" dirty="0" smtClean="0"/>
          </a:p>
        </p:txBody>
      </p:sp>
      <p:pic>
        <p:nvPicPr>
          <p:cNvPr id="84994" name="Picture 2" descr="Картинки по запросу сумма денег"/>
          <p:cNvPicPr>
            <a:picLocks noChangeAspect="1" noChangeArrowheads="1"/>
          </p:cNvPicPr>
          <p:nvPr/>
        </p:nvPicPr>
        <p:blipFill>
          <a:blip r:embed="rId3" cstate="print"/>
          <a:srcRect/>
          <a:stretch>
            <a:fillRect/>
          </a:stretch>
        </p:blipFill>
        <p:spPr bwMode="auto">
          <a:xfrm>
            <a:off x="4743450" y="357167"/>
            <a:ext cx="4400550" cy="6500834"/>
          </a:xfrm>
          <a:prstGeom prst="rect">
            <a:avLst/>
          </a:prstGeom>
          <a:noFill/>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57324" y="3286124"/>
            <a:ext cx="7286676" cy="3357610"/>
          </a:xfrm>
          <a:solidFill>
            <a:srgbClr val="D68B1C">
              <a:alpha val="20000"/>
            </a:srgbClr>
          </a:solidFill>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ctr">
              <a:buNone/>
            </a:pPr>
            <a:r>
              <a:rPr lang="ru-RU" b="1" i="1" dirty="0" smtClean="0"/>
              <a:t>Грузополучатель несет ответственность за несвоевременную разгрузку транспорта на своих подъездных путях — платит штраф за простои транспорта. Если при разгрузке по вине получателя транспортные средства были повреждены, он возмещает перевозчику убытки, а кроме того, платит штраф в размере пятикратной, а на внутренневодном транспорте — трехкратной стоимости ремонта поврежденных частей.</a:t>
            </a:r>
          </a:p>
          <a:p>
            <a:pPr algn="ctr"/>
            <a:endParaRPr lang="ru-RU" b="1" i="1" dirty="0" smtClean="0"/>
          </a:p>
          <a:p>
            <a:pPr algn="ctr">
              <a:buNone/>
            </a:pPr>
            <a:endParaRPr lang="en-US" b="1" i="1" dirty="0" smtClean="0"/>
          </a:p>
        </p:txBody>
      </p:sp>
      <p:pic>
        <p:nvPicPr>
          <p:cNvPr id="83970" name="Picture 2" descr="Картинки по запросу ответственность"/>
          <p:cNvPicPr>
            <a:picLocks noChangeAspect="1" noChangeArrowheads="1"/>
          </p:cNvPicPr>
          <p:nvPr/>
        </p:nvPicPr>
        <p:blipFill>
          <a:blip r:embed="rId3" cstate="print"/>
          <a:srcRect/>
          <a:stretch>
            <a:fillRect/>
          </a:stretch>
        </p:blipFill>
        <p:spPr bwMode="auto">
          <a:xfrm>
            <a:off x="3286116" y="285728"/>
            <a:ext cx="5072098" cy="2857500"/>
          </a:xfrm>
          <a:prstGeom prst="rect">
            <a:avLst/>
          </a:prstGeom>
          <a:noFill/>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6600" dirty="0" smtClean="0"/>
              <a:t>Кейс </a:t>
            </a:r>
            <a:endParaRPr lang="ru-RU" sz="6600" dirty="0"/>
          </a:p>
        </p:txBody>
      </p:sp>
      <p:sp>
        <p:nvSpPr>
          <p:cNvPr id="3" name="Объект 2"/>
          <p:cNvSpPr>
            <a:spLocks noGrp="1"/>
          </p:cNvSpPr>
          <p:nvPr>
            <p:ph idx="1"/>
          </p:nvPr>
        </p:nvSpPr>
        <p:spPr>
          <a:xfrm>
            <a:off x="1979712" y="1628800"/>
            <a:ext cx="7056784" cy="4896543"/>
          </a:xfrm>
        </p:spPr>
        <p:txBody>
          <a:bodyPr>
            <a:normAutofit fontScale="85000" lnSpcReduction="20000"/>
          </a:bodyPr>
          <a:lstStyle/>
          <a:p>
            <a:r>
              <a:rPr lang="ru-RU" dirty="0"/>
              <a:t>Задание для группы:</a:t>
            </a:r>
          </a:p>
          <a:p>
            <a:pPr marL="0" indent="0">
              <a:buNone/>
            </a:pPr>
            <a:r>
              <a:rPr lang="ru-RU" dirty="0"/>
              <a:t>Компании "ОАО Звездочка" нужно перевезти груз , перед директором стал выбор какой транспортировкой воспользоваться , морской воздушной железнодорожной или автомобильной.  Нужно поделиться на группы выбрать себе вид перевозки, придумать название своей фирме. Полностью рассказать про ваш вид грузоперевозки, описать преимущества недостатки, сделать вывод почему именно вашими услугами должна воспользоваться  компания и в виде презентации представить на семинаре. Презентация минимум 15 слайдов 7-10 мин.  По мимо этого каждая группа делает кроссворд по своему виду грузоперевозки, в конце занятия необходимо поменяться и решить. В кроссворде должно быть минимум 15 слов.</a:t>
            </a:r>
          </a:p>
          <a:p>
            <a:endParaRPr lang="ru-RU" dirty="0"/>
          </a:p>
        </p:txBody>
      </p:sp>
    </p:spTree>
    <p:extLst>
      <p:ext uri="{BB962C8B-B14F-4D97-AF65-F5344CB8AC3E}">
        <p14:creationId xmlns:p14="http://schemas.microsoft.com/office/powerpoint/2010/main" xmlns="" val="371609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2285984" y="1643050"/>
            <a:ext cx="6715172" cy="4929222"/>
          </a:xfrm>
          <a:prstGeom prst="ellipse">
            <a:avLst/>
          </a:prstGeom>
          <a:ln/>
          <a:effectLst>
            <a:glow rad="101600">
              <a:schemeClr val="tx1">
                <a:lumMod val="75000"/>
                <a:lumOff val="25000"/>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2281425" y="785794"/>
            <a:ext cx="6862575" cy="532180"/>
          </a:xfrm>
        </p:spPr>
        <p:txBody>
          <a:bodyPr>
            <a:normAutofit fontScale="90000"/>
          </a:bodyPr>
          <a:lstStyle/>
          <a:p>
            <a:pPr algn="ctr"/>
            <a:r>
              <a:rPr lang="ru-RU" sz="4000" b="1" dirty="0" smtClean="0"/>
              <a:t>Транспортные уставы и кодексы</a:t>
            </a:r>
            <a:r>
              <a:rPr lang="ru-RU" dirty="0" smtClean="0"/>
              <a:t/>
            </a:r>
            <a:br>
              <a:rPr lang="ru-RU" dirty="0" smtClean="0"/>
            </a:br>
            <a:endParaRPr lang="ru-RU" dirty="0"/>
          </a:p>
        </p:txBody>
      </p:sp>
      <p:sp>
        <p:nvSpPr>
          <p:cNvPr id="4" name="Содержимое 3"/>
          <p:cNvSpPr>
            <a:spLocks noGrp="1"/>
          </p:cNvSpPr>
          <p:nvPr>
            <p:ph sz="half" idx="2"/>
          </p:nvPr>
        </p:nvSpPr>
        <p:spPr>
          <a:xfrm>
            <a:off x="2428860" y="2428868"/>
            <a:ext cx="6072230" cy="3643338"/>
          </a:xfrm>
        </p:spPr>
        <p:txBody>
          <a:bodyPr>
            <a:normAutofit fontScale="92500"/>
          </a:bodyPr>
          <a:lstStyle/>
          <a:p>
            <a:pPr algn="ctr">
              <a:buNone/>
            </a:pPr>
            <a:r>
              <a:rPr lang="ru-RU" b="1" i="1" dirty="0" smtClean="0"/>
              <a:t>Основополагающее значение в системе источников транспортного права имеет Конституция Российской Федерации, закрепляющая основы конституционного строя, формирующая вектор развития законодательства и принципы правоприменительной деятельности. При этом в Конституции есть прямые нормы, имеющие отношение к транспорту. </a:t>
            </a:r>
          </a:p>
          <a:p>
            <a:endParaRPr lang="ru-RU" dirty="0"/>
          </a:p>
        </p:txBody>
      </p:sp>
      <p:sp>
        <p:nvSpPr>
          <p:cNvPr id="8" name="Прямоугольник 7"/>
          <p:cNvSpPr/>
          <p:nvPr/>
        </p:nvSpPr>
        <p:spPr>
          <a:xfrm>
            <a:off x="1785886" y="5643578"/>
            <a:ext cx="7358114" cy="9286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TextBox 8"/>
          <p:cNvSpPr txBox="1"/>
          <p:nvPr/>
        </p:nvSpPr>
        <p:spPr>
          <a:xfrm>
            <a:off x="1857356" y="5643578"/>
            <a:ext cx="7000924" cy="923330"/>
          </a:xfrm>
          <a:prstGeom prst="rect">
            <a:avLst/>
          </a:prstGeom>
          <a:noFill/>
        </p:spPr>
        <p:txBody>
          <a:bodyPr wrap="square" rtlCol="0">
            <a:spAutoFit/>
          </a:bodyPr>
          <a:lstStyle/>
          <a:p>
            <a:pPr algn="ctr"/>
            <a:r>
              <a:rPr lang="ru-RU" b="1" i="1" dirty="0" smtClean="0">
                <a:solidFill>
                  <a:schemeClr val="bg1"/>
                </a:solidFill>
              </a:rPr>
              <a:t>Так, статья 71 Конституции относит управление федеральным транспортом и путями сообщения к ведению Российской Федерации.</a:t>
            </a:r>
            <a:endParaRPr lang="ru-RU"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Похожее изображение"/>
          <p:cNvPicPr>
            <a:picLocks noChangeAspect="1" noChangeArrowheads="1"/>
          </p:cNvPicPr>
          <p:nvPr/>
        </p:nvPicPr>
        <p:blipFill>
          <a:blip r:embed="rId2" cstate="print"/>
          <a:srcRect/>
          <a:stretch>
            <a:fillRect/>
          </a:stretch>
        </p:blipFill>
        <p:spPr bwMode="auto">
          <a:xfrm>
            <a:off x="0" y="2143116"/>
            <a:ext cx="9144000" cy="5000660"/>
          </a:xfrm>
          <a:prstGeom prst="rect">
            <a:avLst/>
          </a:prstGeom>
          <a:noFill/>
        </p:spPr>
      </p:pic>
      <p:sp>
        <p:nvSpPr>
          <p:cNvPr id="3" name="Content Placeholder 2"/>
          <p:cNvSpPr>
            <a:spLocks noGrp="1"/>
          </p:cNvSpPr>
          <p:nvPr>
            <p:ph idx="1"/>
          </p:nvPr>
        </p:nvSpPr>
        <p:spPr>
          <a:xfrm>
            <a:off x="1214414" y="2928933"/>
            <a:ext cx="7500990" cy="3401461"/>
          </a:xfrm>
        </p:spPr>
        <p:txBody>
          <a:bodyPr>
            <a:normAutofit/>
          </a:bodyPr>
          <a:lstStyle/>
          <a:p>
            <a:endParaRPr lang="en-US" dirty="0" smtClean="0"/>
          </a:p>
          <a:p>
            <a:endParaRPr lang="en-US" dirty="0"/>
          </a:p>
        </p:txBody>
      </p:sp>
      <p:sp>
        <p:nvSpPr>
          <p:cNvPr id="4" name="TextBox 3"/>
          <p:cNvSpPr txBox="1"/>
          <p:nvPr/>
        </p:nvSpPr>
        <p:spPr>
          <a:xfrm rot="21407755">
            <a:off x="4593640" y="2403877"/>
            <a:ext cx="3957248" cy="3693319"/>
          </a:xfrm>
          <a:prstGeom prst="rect">
            <a:avLst/>
          </a:prstGeom>
          <a:noFill/>
          <a:scene3d>
            <a:camera prst="perspectiveRelaxedModerately"/>
            <a:lightRig rig="threePt" dir="t"/>
          </a:scene3d>
          <a:sp3d>
            <a:bevelT prst="slope"/>
          </a:sp3d>
        </p:spPr>
        <p:txBody>
          <a:bodyPr wrap="square" rtlCol="0">
            <a:spAutoFit/>
          </a:bodyPr>
          <a:lstStyle/>
          <a:p>
            <a:pPr algn="ctr"/>
            <a:r>
              <a:rPr lang="ru-RU" sz="2400" b="1" i="1" dirty="0" smtClean="0"/>
              <a:t>Они основываются на гл. 40 ГК РФ и детально регламентируют отношения, возникающие при перевозке грузов, пассажиров и багажа, а также при обеспечении транспортной деятельности</a:t>
            </a:r>
          </a:p>
          <a:p>
            <a:endParaRPr lang="ru-RU" sz="2000" dirty="0"/>
          </a:p>
        </p:txBody>
      </p:sp>
      <p:sp>
        <p:nvSpPr>
          <p:cNvPr id="7" name="TextBox 6"/>
          <p:cNvSpPr txBox="1"/>
          <p:nvPr/>
        </p:nvSpPr>
        <p:spPr>
          <a:xfrm rot="269584">
            <a:off x="843656" y="2682767"/>
            <a:ext cx="3705570" cy="2862322"/>
          </a:xfrm>
          <a:prstGeom prst="rect">
            <a:avLst/>
          </a:prstGeom>
          <a:noFill/>
          <a:scene3d>
            <a:camera prst="perspectiveRelaxedModerately"/>
            <a:lightRig rig="threePt" dir="t"/>
          </a:scene3d>
        </p:spPr>
        <p:txBody>
          <a:bodyPr wrap="square" rtlCol="0">
            <a:spAutoFit/>
          </a:bodyPr>
          <a:lstStyle/>
          <a:p>
            <a:r>
              <a:rPr lang="ru-RU" sz="2000" b="1" i="1" dirty="0" smtClean="0"/>
              <a:t>В главе 41 ГК РФ размещены базовые нормы, касающиеся транспортной экспедиции.</a:t>
            </a:r>
            <a:br>
              <a:rPr lang="ru-RU" sz="2000" b="1" i="1" dirty="0" smtClean="0"/>
            </a:br>
            <a:r>
              <a:rPr lang="ru-RU" sz="2000" b="1" i="1" dirty="0" smtClean="0"/>
              <a:t>Особое место в системе источников транспортного права занимают транспортные уставы и кодексы, принятые в форме федеральных законов</a:t>
            </a:r>
            <a:endParaRPr lang="ru-RU" sz="2000" dirty="0"/>
          </a:p>
        </p:txBody>
      </p:sp>
      <p:sp>
        <p:nvSpPr>
          <p:cNvPr id="6" name="TextBox 5"/>
          <p:cNvSpPr txBox="1"/>
          <p:nvPr/>
        </p:nvSpPr>
        <p:spPr>
          <a:xfrm>
            <a:off x="2214546" y="571480"/>
            <a:ext cx="6786610" cy="861774"/>
          </a:xfrm>
          <a:prstGeom prst="rect">
            <a:avLst/>
          </a:prstGeom>
          <a:noFill/>
        </p:spPr>
        <p:txBody>
          <a:bodyPr wrap="square" rtlCol="0">
            <a:spAutoFit/>
          </a:bodyPr>
          <a:lstStyle/>
          <a:p>
            <a:r>
              <a:rPr lang="ru-RU" sz="3200" b="1" dirty="0" smtClean="0">
                <a:solidFill>
                  <a:schemeClr val="bg1"/>
                </a:solidFill>
              </a:rPr>
              <a:t>Транспортные уставы и кодексы</a:t>
            </a:r>
            <a:r>
              <a:rPr lang="ru-RU" dirty="0" smtClean="0"/>
              <a:t/>
            </a:r>
            <a:br>
              <a:rPr lang="ru-RU" dirty="0" smtClean="0"/>
            </a:br>
            <a:endParaRPr lang="ru-RU" dirty="0"/>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8" descr="Картинки по запросу кодекс"/>
          <p:cNvPicPr>
            <a:picLocks noChangeAspect="1" noChangeArrowheads="1"/>
          </p:cNvPicPr>
          <p:nvPr/>
        </p:nvPicPr>
        <p:blipFill>
          <a:blip r:embed="rId2" cstate="print"/>
          <a:srcRect/>
          <a:stretch>
            <a:fillRect/>
          </a:stretch>
        </p:blipFill>
        <p:spPr bwMode="auto">
          <a:xfrm>
            <a:off x="2500298" y="4000504"/>
            <a:ext cx="4149741" cy="1309644"/>
          </a:xfrm>
          <a:prstGeom prst="rect">
            <a:avLst/>
          </a:prstGeom>
          <a:ln>
            <a:noFill/>
          </a:ln>
          <a:effectLst>
            <a:softEdge rad="112500"/>
          </a:effectLst>
        </p:spPr>
      </p:pic>
      <p:sp>
        <p:nvSpPr>
          <p:cNvPr id="3" name="Content Placeholder 2"/>
          <p:cNvSpPr>
            <a:spLocks noGrp="1"/>
          </p:cNvSpPr>
          <p:nvPr>
            <p:ph idx="1"/>
          </p:nvPr>
        </p:nvSpPr>
        <p:spPr>
          <a:xfrm>
            <a:off x="1214414" y="2928933"/>
            <a:ext cx="7500990" cy="3401461"/>
          </a:xfrm>
        </p:spPr>
        <p:txBody>
          <a:bodyPr>
            <a:normAutofit/>
          </a:bodyPr>
          <a:lstStyle/>
          <a:p>
            <a:endParaRPr lang="en-US" dirty="0" smtClean="0"/>
          </a:p>
          <a:p>
            <a:endParaRPr lang="en-US" dirty="0"/>
          </a:p>
        </p:txBody>
      </p:sp>
      <p:sp>
        <p:nvSpPr>
          <p:cNvPr id="13" name="TextBox 12"/>
          <p:cNvSpPr txBox="1"/>
          <p:nvPr/>
        </p:nvSpPr>
        <p:spPr>
          <a:xfrm>
            <a:off x="2857488" y="500042"/>
            <a:ext cx="5500726" cy="923330"/>
          </a:xfrm>
          <a:prstGeom prst="rect">
            <a:avLst/>
          </a:prstGeom>
          <a:noFill/>
        </p:spPr>
        <p:txBody>
          <a:bodyPr wrap="square" rtlCol="0">
            <a:spAutoFit/>
          </a:bodyPr>
          <a:lstStyle/>
          <a:p>
            <a:pPr algn="ctr"/>
            <a:r>
              <a:rPr lang="ru-RU" sz="5400" b="1" dirty="0" smtClean="0">
                <a:solidFill>
                  <a:schemeClr val="bg1"/>
                </a:solidFill>
                <a:latin typeface="+mj-lt"/>
                <a:ea typeface="+mj-ea"/>
                <a:cs typeface="+mj-cs"/>
              </a:rPr>
              <a:t>К ним относят:</a:t>
            </a:r>
          </a:p>
        </p:txBody>
      </p:sp>
      <p:graphicFrame>
        <p:nvGraphicFramePr>
          <p:cNvPr id="27" name="Схема 26"/>
          <p:cNvGraphicFramePr/>
          <p:nvPr/>
        </p:nvGraphicFramePr>
        <p:xfrm>
          <a:off x="500034" y="1785926"/>
          <a:ext cx="8501122"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642918"/>
            <a:ext cx="7143768" cy="610820"/>
          </a:xfrm>
        </p:spPr>
        <p:txBody>
          <a:bodyPr>
            <a:normAutofit fontScale="90000"/>
          </a:bodyPr>
          <a:lstStyle/>
          <a:p>
            <a:pPr algn="ctr"/>
            <a:r>
              <a:rPr lang="ru-RU" sz="2700" b="1" dirty="0" smtClean="0"/>
              <a:t>Транспортная деятельность может осуществляться только на основании специальных разрешений (лицензий).</a:t>
            </a:r>
          </a:p>
        </p:txBody>
      </p:sp>
      <p:sp>
        <p:nvSpPr>
          <p:cNvPr id="3" name="Содержимое 2"/>
          <p:cNvSpPr>
            <a:spLocks noGrp="1"/>
          </p:cNvSpPr>
          <p:nvPr>
            <p:ph idx="1"/>
          </p:nvPr>
        </p:nvSpPr>
        <p:spPr>
          <a:xfrm>
            <a:off x="3357554" y="4143380"/>
            <a:ext cx="4756148" cy="2714620"/>
          </a:xfrm>
        </p:spPr>
        <p:txBody>
          <a:bodyPr>
            <a:normAutofit fontScale="77500" lnSpcReduction="20000"/>
          </a:bodyPr>
          <a:lstStyle/>
          <a:p>
            <a:pPr algn="ctr">
              <a:buNone/>
            </a:pPr>
            <a:endParaRPr lang="ru-RU" b="1" i="1" dirty="0" smtClean="0"/>
          </a:p>
          <a:p>
            <a:pPr algn="ctr">
              <a:buNone/>
            </a:pPr>
            <a:r>
              <a:rPr lang="ru-RU" b="1" i="1" dirty="0" smtClean="0"/>
              <a:t>Статья 8 Федерального закона </a:t>
            </a:r>
          </a:p>
          <a:p>
            <a:pPr algn="ctr">
              <a:buNone/>
            </a:pPr>
            <a:r>
              <a:rPr lang="ru-RU" b="1" i="1" u="sng" dirty="0" smtClean="0"/>
              <a:t>«О лицензировании отдельных видов деятельности» </a:t>
            </a:r>
            <a:r>
              <a:rPr lang="ru-RU" b="1" i="1" dirty="0" smtClean="0"/>
              <a:t>допускает, что Положением о лицензировании конкретных видов деятельности может быть предусмотрено бессрочное действие лицензии.</a:t>
            </a:r>
          </a:p>
          <a:p>
            <a:endParaRPr lang="ru-RU" dirty="0"/>
          </a:p>
        </p:txBody>
      </p:sp>
      <p:pic>
        <p:nvPicPr>
          <p:cNvPr id="39938" name="Picture 2" descr="Картинки по запросу 5"/>
          <p:cNvPicPr>
            <a:picLocks noChangeAspect="1" noChangeArrowheads="1"/>
          </p:cNvPicPr>
          <p:nvPr/>
        </p:nvPicPr>
        <p:blipFill>
          <a:blip r:embed="rId2" cstate="print"/>
          <a:srcRect/>
          <a:stretch>
            <a:fillRect/>
          </a:stretch>
        </p:blipFill>
        <p:spPr bwMode="auto">
          <a:xfrm>
            <a:off x="6286500" y="1571612"/>
            <a:ext cx="2857500" cy="2857500"/>
          </a:xfrm>
          <a:prstGeom prst="rect">
            <a:avLst/>
          </a:prstGeom>
          <a:noFill/>
        </p:spPr>
      </p:pic>
      <p:sp>
        <p:nvSpPr>
          <p:cNvPr id="7" name="TextBox 6"/>
          <p:cNvSpPr txBox="1"/>
          <p:nvPr/>
        </p:nvSpPr>
        <p:spPr>
          <a:xfrm>
            <a:off x="1785918" y="2285992"/>
            <a:ext cx="4357718" cy="1754326"/>
          </a:xfrm>
          <a:prstGeom prst="rect">
            <a:avLst/>
          </a:prstGeom>
          <a:noFill/>
        </p:spPr>
        <p:txBody>
          <a:bodyPr wrap="square" rtlCol="0">
            <a:spAutoFit/>
          </a:bodyPr>
          <a:lstStyle/>
          <a:p>
            <a:r>
              <a:rPr lang="ru-RU" b="1" i="1" dirty="0" smtClean="0"/>
              <a:t>Лицензия выдается и соответствии с новым порядком, на каждый вид деятельности Федеральной службой по надзору в сфере транспорта на срок не менее чем 5 лет. </a:t>
            </a:r>
          </a:p>
          <a:p>
            <a:endParaRPr lang="ru-RU" dirty="0"/>
          </a:p>
        </p:txBody>
      </p:sp>
      <p:sp>
        <p:nvSpPr>
          <p:cNvPr id="8" name="Стрелка вправо 7"/>
          <p:cNvSpPr/>
          <p:nvPr/>
        </p:nvSpPr>
        <p:spPr>
          <a:xfrm>
            <a:off x="1857356" y="3786190"/>
            <a:ext cx="4214842" cy="1428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40962" name="Picture 2" descr="Похожее изображение"/>
          <p:cNvPicPr>
            <a:picLocks noChangeAspect="1" noChangeArrowheads="1"/>
          </p:cNvPicPr>
          <p:nvPr/>
        </p:nvPicPr>
        <p:blipFill>
          <a:blip r:embed="rId3" cstate="print"/>
          <a:srcRect/>
          <a:stretch>
            <a:fillRect/>
          </a:stretch>
        </p:blipFill>
        <p:spPr bwMode="auto">
          <a:xfrm>
            <a:off x="1" y="4000504"/>
            <a:ext cx="3705946" cy="29860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2071670" y="142852"/>
            <a:ext cx="6786610" cy="10001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5" name="Content Placeholder 4"/>
          <p:cNvSpPr>
            <a:spLocks noGrp="1"/>
          </p:cNvSpPr>
          <p:nvPr>
            <p:ph idx="1"/>
          </p:nvPr>
        </p:nvSpPr>
        <p:spPr>
          <a:xfrm>
            <a:off x="7929586" y="5429264"/>
            <a:ext cx="1071570" cy="1214446"/>
          </a:xfrm>
        </p:spPr>
        <p:txBody>
          <a:bodyPr>
            <a:normAutofit/>
          </a:bodyPr>
          <a:lstStyle/>
          <a:p>
            <a:pPr algn="ctr">
              <a:buNone/>
            </a:pPr>
            <a:endParaRPr lang="ru-RU" b="1" i="1" u="sng" dirty="0" smtClean="0"/>
          </a:p>
          <a:p>
            <a:pPr algn="ctr"/>
            <a:endParaRPr lang="en-US" b="1" i="1" dirty="0" smtClean="0"/>
          </a:p>
        </p:txBody>
      </p:sp>
      <p:graphicFrame>
        <p:nvGraphicFramePr>
          <p:cNvPr id="9" name="Схема 8"/>
          <p:cNvGraphicFramePr/>
          <p:nvPr/>
        </p:nvGraphicFramePr>
        <p:xfrm>
          <a:off x="1071538" y="1214422"/>
          <a:ext cx="9072626" cy="5643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714612" y="214290"/>
            <a:ext cx="5572164" cy="1107996"/>
          </a:xfrm>
          <a:prstGeom prst="rect">
            <a:avLst/>
          </a:prstGeom>
          <a:noFill/>
        </p:spPr>
        <p:txBody>
          <a:bodyPr wrap="square" rtlCol="0">
            <a:spAutoFit/>
          </a:bodyPr>
          <a:lstStyle/>
          <a:p>
            <a:pPr algn="ctr"/>
            <a:r>
              <a:rPr lang="ru-RU" sz="2400" b="1" i="1" u="sng" dirty="0" smtClean="0"/>
              <a:t>Для получения лицензии заявитель представляет в лицензионный орган:</a:t>
            </a:r>
          </a:p>
          <a:p>
            <a:endParaRPr lang="ru-RU" dirty="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3142</TotalTime>
  <Words>1893</Words>
  <Application>Microsoft Office PowerPoint</Application>
  <PresentationFormat>Экран (4:3)</PresentationFormat>
  <Paragraphs>114</Paragraphs>
  <Slides>47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Office Theme</vt:lpstr>
      <vt:lpstr>Правовая природа, роль, значение и место общественных отношений, связанных с организацией перевозок </vt:lpstr>
      <vt:lpstr>Слайд 2</vt:lpstr>
      <vt:lpstr>Слайд 3</vt:lpstr>
      <vt:lpstr>Слайд 4</vt:lpstr>
      <vt:lpstr>Транспортные уставы и кодексы </vt:lpstr>
      <vt:lpstr>Слайд 6</vt:lpstr>
      <vt:lpstr>Слайд 7</vt:lpstr>
      <vt:lpstr>Транспортная деятельность может осуществляться только на основании специальных разрешений (лицензий).</vt:lpstr>
      <vt:lpstr>Слайд 9</vt:lpstr>
      <vt:lpstr>Слайд 10</vt:lpstr>
      <vt:lpstr>Форма  и порядок заключения договоров перевозок </vt:lpstr>
      <vt:lpstr>Слайд 12</vt:lpstr>
      <vt:lpstr>Слайд 13</vt:lpstr>
      <vt:lpstr>Слайд 14</vt:lpstr>
      <vt:lpstr>Стороны договора:</vt:lpstr>
      <vt:lpstr>Слайд 16</vt:lpstr>
      <vt:lpstr>Слайд 17</vt:lpstr>
      <vt:lpstr>Слайд 18</vt:lpstr>
      <vt:lpstr>Слайд 19</vt:lpstr>
      <vt:lpstr>Слайд 20</vt:lpstr>
      <vt:lpstr>Форма договоров перевозки </vt:lpstr>
      <vt:lpstr>Слайд 22</vt:lpstr>
      <vt:lpstr>Слайд 23</vt:lpstr>
      <vt:lpstr>Сделки, которые совершаются в письменной форме:</vt:lpstr>
      <vt:lpstr>Форма договора перевозки пассажира.</vt:lpstr>
      <vt:lpstr>Слайд 26</vt:lpstr>
      <vt:lpstr>Слайд 27</vt:lpstr>
      <vt:lpstr>Слайд 28</vt:lpstr>
      <vt:lpstr>Слайд 29</vt:lpstr>
      <vt:lpstr>Форма договора фрахтования</vt:lpstr>
      <vt:lpstr>Слайд 31</vt:lpstr>
      <vt:lpstr>При перевозке автотранспортом</vt:lpstr>
      <vt:lpstr>Элементы договора перевозки грузов </vt:lpstr>
      <vt:lpstr>Ответственность по договору перевозки грузов (Проблемы, условия, виды ответственности по перевозке грузов.) </vt:lpstr>
      <vt:lpstr>Слайд 35</vt:lpstr>
      <vt:lpstr>Порча груза</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Кейс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Администратор</cp:lastModifiedBy>
  <cp:revision>81</cp:revision>
  <dcterms:created xsi:type="dcterms:W3CDTF">2013-08-21T19:17:07Z</dcterms:created>
  <dcterms:modified xsi:type="dcterms:W3CDTF">2020-11-11T13:48:42Z</dcterms:modified>
</cp:coreProperties>
</file>