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296" y="-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20.10.2021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20.10.2021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20.10.2021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20.10.2021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20.10.2021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20.10.2021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20.10.2021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20.10.2021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20.10.2021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20.10.2021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ru-R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20.10.2021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20.10.2021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s://russkiiyazyk.ru/leksika/chto-takoe-ironiya.html" TargetMode="External"/><Relationship Id="rId3" Type="http://schemas.openxmlformats.org/officeDocument/2006/relationships/hyperlink" Target="https://russkiiyazyk.ru/leksika/chto-takoe-metafora-v-literature.html" TargetMode="External"/><Relationship Id="rId7" Type="http://schemas.openxmlformats.org/officeDocument/2006/relationships/hyperlink" Target="https://russkiiyazyk.ru/leksika/chto-takoe-litota.html" TargetMode="External"/><Relationship Id="rId2" Type="http://schemas.openxmlformats.org/officeDocument/2006/relationships/hyperlink" Target="https://russkiiyazyk.ru/leksika/epitet-primeryi.html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russkiiyazyk.ru/leksika/allegoriya-chto-eto-primeryi.html" TargetMode="External"/><Relationship Id="rId5" Type="http://schemas.openxmlformats.org/officeDocument/2006/relationships/hyperlink" Target="https://russkiiyazyk.ru/leksika/chto-takoe-sinekdoha-v-russkom-yazyike.html" TargetMode="External"/><Relationship Id="rId4" Type="http://schemas.openxmlformats.org/officeDocument/2006/relationships/hyperlink" Target="https://russkiiyazyk.ru/leksika/chto-takoe-metonimiya-v-russkom-yazyike.html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ТРОПЫ РУССКОГО ЯЗЫКА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719714" y="5072430"/>
            <a:ext cx="6400800" cy="1752600"/>
          </a:xfrm>
        </p:spPr>
        <p:txBody>
          <a:bodyPr/>
          <a:lstStyle/>
          <a:p>
            <a:r>
              <a:rPr lang="ru-RU" dirty="0" smtClean="0"/>
              <a:t>Работы выполнили</a:t>
            </a:r>
          </a:p>
          <a:p>
            <a:r>
              <a:rPr lang="ru-RU" dirty="0" smtClean="0"/>
              <a:t>АРАЛОВ ИЛЬЯС</a:t>
            </a:r>
          </a:p>
          <a:p>
            <a:r>
              <a:rPr lang="ru-RU" dirty="0" smtClean="0"/>
              <a:t>ЛИХАНОВ АРТЕМ.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58974800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11560" y="548680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Введение в понятие ТРОПЫ 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31640" y="1772816"/>
            <a:ext cx="6696744" cy="4176464"/>
          </a:xfrm>
        </p:spPr>
        <p:txBody>
          <a:bodyPr>
            <a:normAutofit fontScale="70000" lnSpcReduction="20000"/>
          </a:bodyPr>
          <a:lstStyle/>
          <a:p>
            <a:pPr fontAlgn="base"/>
            <a:r>
              <a:rPr lang="ru-RU" sz="4200" b="1" dirty="0">
                <a:solidFill>
                  <a:srgbClr val="FF0000"/>
                </a:solidFill>
              </a:rPr>
              <a:t>В русском языке широко применяются дополнительные выразительные средства, например, тропы и фигуры речи.</a:t>
            </a:r>
          </a:p>
          <a:p>
            <a:pPr fontAlgn="base"/>
            <a:r>
              <a:rPr lang="ru-RU" sz="4200" b="1" dirty="0">
                <a:solidFill>
                  <a:srgbClr val="FF0000"/>
                </a:solidFill>
              </a:rPr>
              <a:t>Тропы — это такие речевые обороты, которые основываются на употреблении слов в переносном значении. Они используются для усиления выразительности речи пишущего или </a:t>
            </a:r>
            <a:r>
              <a:rPr lang="ru-RU" sz="4200" b="1" dirty="0" smtClean="0">
                <a:solidFill>
                  <a:srgbClr val="FF0000"/>
                </a:solidFill>
              </a:rPr>
              <a:t>говорящего</a:t>
            </a:r>
            <a:endParaRPr lang="ru-RU" sz="4200" b="1" dirty="0">
              <a:solidFill>
                <a:schemeClr val="tx1"/>
              </a:solidFill>
            </a:endParaRPr>
          </a:p>
          <a:p>
            <a:endParaRPr lang="ru-RU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14880465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-8772"/>
            <a:ext cx="8280920" cy="2285644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Наименование троп </a:t>
            </a:r>
            <a:br>
              <a:rPr lang="ru-RU" dirty="0" smtClean="0"/>
            </a:br>
            <a:r>
              <a:rPr lang="ru-RU" dirty="0" smtClean="0"/>
              <a:t>Их термины</a:t>
            </a:r>
            <a:br>
              <a:rPr lang="ru-RU" dirty="0" smtClean="0"/>
            </a:br>
            <a:r>
              <a:rPr lang="ru-RU" dirty="0" smtClean="0"/>
              <a:t>и примеры)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1628800"/>
            <a:ext cx="8686800" cy="5229200"/>
          </a:xfrm>
        </p:spPr>
        <p:txBody>
          <a:bodyPr>
            <a:normAutofit lnSpcReduction="10000"/>
          </a:bodyPr>
          <a:lstStyle/>
          <a:p>
            <a:pPr fontAlgn="base"/>
            <a:r>
              <a:rPr lang="ru-RU" dirty="0" smtClean="0">
                <a:solidFill>
                  <a:schemeClr val="tx2"/>
                </a:solidFill>
                <a:hlinkClick r:id="rId2"/>
              </a:rPr>
              <a:t>Эпитет</a:t>
            </a:r>
            <a:r>
              <a:rPr lang="ru-RU" dirty="0" smtClean="0">
                <a:solidFill>
                  <a:schemeClr val="tx2"/>
                </a:solidFill>
              </a:rPr>
              <a:t>.</a:t>
            </a:r>
            <a:endParaRPr lang="ru-RU" dirty="0">
              <a:solidFill>
                <a:schemeClr val="tx2"/>
              </a:solidFill>
            </a:endParaRPr>
          </a:p>
          <a:p>
            <a:pPr fontAlgn="base"/>
            <a:r>
              <a:rPr lang="ru-RU" dirty="0" smtClean="0">
                <a:solidFill>
                  <a:schemeClr val="tx2"/>
                </a:solidFill>
                <a:hlinkClick r:id="rId3"/>
              </a:rPr>
              <a:t>Метафора</a:t>
            </a:r>
            <a:r>
              <a:rPr lang="ru-RU" dirty="0" smtClean="0">
                <a:solidFill>
                  <a:schemeClr val="tx2"/>
                </a:solidFill>
              </a:rPr>
              <a:t>.</a:t>
            </a:r>
            <a:endParaRPr lang="ru-RU" dirty="0">
              <a:solidFill>
                <a:schemeClr val="tx2"/>
              </a:solidFill>
            </a:endParaRPr>
          </a:p>
          <a:p>
            <a:pPr fontAlgn="base"/>
            <a:r>
              <a:rPr lang="ru-RU" dirty="0" smtClean="0">
                <a:solidFill>
                  <a:schemeClr val="tx2"/>
                </a:solidFill>
                <a:hlinkClick r:id="rId4"/>
              </a:rPr>
              <a:t>Метонимия</a:t>
            </a:r>
            <a:r>
              <a:rPr lang="ru-RU" dirty="0" smtClean="0">
                <a:solidFill>
                  <a:schemeClr val="tx2"/>
                </a:solidFill>
              </a:rPr>
              <a:t>.</a:t>
            </a:r>
            <a:endParaRPr lang="ru-RU" dirty="0">
              <a:solidFill>
                <a:schemeClr val="tx2"/>
              </a:solidFill>
            </a:endParaRPr>
          </a:p>
          <a:p>
            <a:pPr fontAlgn="base"/>
            <a:r>
              <a:rPr lang="ru-RU" dirty="0" smtClean="0">
                <a:solidFill>
                  <a:schemeClr val="tx2"/>
                </a:solidFill>
                <a:hlinkClick r:id="rId5"/>
              </a:rPr>
              <a:t>Синекдоха</a:t>
            </a:r>
            <a:r>
              <a:rPr lang="ru-RU" dirty="0" smtClean="0">
                <a:solidFill>
                  <a:schemeClr val="tx2"/>
                </a:solidFill>
              </a:rPr>
              <a:t>.</a:t>
            </a:r>
            <a:endParaRPr lang="ru-RU" dirty="0">
              <a:solidFill>
                <a:schemeClr val="tx2"/>
              </a:solidFill>
            </a:endParaRPr>
          </a:p>
          <a:p>
            <a:pPr fontAlgn="base"/>
            <a:r>
              <a:rPr lang="ru-RU" dirty="0" smtClean="0">
                <a:solidFill>
                  <a:schemeClr val="tx2"/>
                </a:solidFill>
                <a:hlinkClick r:id="rId6"/>
              </a:rPr>
              <a:t>Аллегория</a:t>
            </a:r>
            <a:r>
              <a:rPr lang="ru-RU" dirty="0" smtClean="0">
                <a:solidFill>
                  <a:schemeClr val="tx2"/>
                </a:solidFill>
              </a:rPr>
              <a:t>..</a:t>
            </a:r>
            <a:endParaRPr lang="ru-RU" dirty="0">
              <a:solidFill>
                <a:schemeClr val="tx2"/>
              </a:solidFill>
            </a:endParaRPr>
          </a:p>
          <a:p>
            <a:pPr fontAlgn="base"/>
            <a:r>
              <a:rPr lang="ru-RU" dirty="0" smtClean="0">
                <a:solidFill>
                  <a:schemeClr val="tx2"/>
                </a:solidFill>
                <a:hlinkClick r:id="rId7"/>
              </a:rPr>
              <a:t>Литота</a:t>
            </a:r>
            <a:r>
              <a:rPr lang="ru-RU" dirty="0" smtClean="0">
                <a:solidFill>
                  <a:schemeClr val="tx2"/>
                </a:solidFill>
              </a:rPr>
              <a:t>.</a:t>
            </a:r>
            <a:endParaRPr lang="ru-RU" dirty="0">
              <a:solidFill>
                <a:schemeClr val="tx2"/>
              </a:solidFill>
            </a:endParaRPr>
          </a:p>
          <a:p>
            <a:pPr fontAlgn="base"/>
            <a:r>
              <a:rPr lang="ru-RU" dirty="0" smtClean="0">
                <a:solidFill>
                  <a:schemeClr val="tx2"/>
                </a:solidFill>
                <a:hlinkClick r:id="rId8"/>
              </a:rPr>
              <a:t>Ирония</a:t>
            </a:r>
            <a:r>
              <a:rPr lang="ru-RU" dirty="0" smtClean="0">
                <a:solidFill>
                  <a:schemeClr val="tx2"/>
                </a:solidFill>
              </a:rPr>
              <a:t>.</a:t>
            </a:r>
            <a:endParaRPr lang="ru-RU" dirty="0">
              <a:solidFill>
                <a:schemeClr val="tx2"/>
              </a:solidFill>
            </a:endParaRPr>
          </a:p>
          <a:p>
            <a:pPr fontAlgn="base"/>
            <a:r>
              <a:rPr lang="ru-RU" u="sng" dirty="0" smtClean="0">
                <a:solidFill>
                  <a:schemeClr val="tx2"/>
                </a:solidFill>
              </a:rPr>
              <a:t>Перифраза.</a:t>
            </a:r>
          </a:p>
          <a:p>
            <a:pPr fontAlgn="base"/>
            <a:r>
              <a:rPr lang="ru-RU" u="sng" dirty="0" smtClean="0">
                <a:solidFill>
                  <a:schemeClr val="tx2"/>
                </a:solidFill>
              </a:rPr>
              <a:t>Олицетворение.</a:t>
            </a:r>
          </a:p>
          <a:p>
            <a:pPr fontAlgn="base"/>
            <a:r>
              <a:rPr lang="ru-RU" u="sng" dirty="0" smtClean="0">
                <a:solidFill>
                  <a:schemeClr val="tx2"/>
                </a:solidFill>
              </a:rPr>
              <a:t>Сравнение.</a:t>
            </a:r>
            <a:r>
              <a:rPr lang="ru-RU" u="sng" dirty="0">
                <a:solidFill>
                  <a:schemeClr val="tx2"/>
                </a:solidFill>
              </a:rPr>
              <a:t/>
            </a:r>
            <a:br>
              <a:rPr lang="ru-RU" u="sng" dirty="0">
                <a:solidFill>
                  <a:schemeClr val="tx2"/>
                </a:solidFill>
              </a:rPr>
            </a:br>
            <a:endParaRPr lang="ru-RU" u="sng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78010717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ТЕРМИНОЛОГИЯ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b="1" u="sng" dirty="0"/>
              <a:t>метафора </a:t>
            </a:r>
            <a:r>
              <a:rPr lang="ru-RU" dirty="0"/>
              <a:t>– перенос значения слова по </a:t>
            </a:r>
            <a:r>
              <a:rPr lang="ru-RU" dirty="0" smtClean="0"/>
              <a:t>сходству</a:t>
            </a:r>
            <a:r>
              <a:rPr lang="ru-RU" dirty="0" smtClean="0">
                <a:solidFill>
                  <a:srgbClr val="C00000"/>
                </a:solidFill>
              </a:rPr>
              <a:t>. мертвая </a:t>
            </a:r>
            <a:r>
              <a:rPr lang="ru-RU" dirty="0">
                <a:solidFill>
                  <a:srgbClr val="C00000"/>
                </a:solidFill>
              </a:rPr>
              <a:t>тишина</a:t>
            </a:r>
            <a:br>
              <a:rPr lang="ru-RU" dirty="0">
                <a:solidFill>
                  <a:srgbClr val="C00000"/>
                </a:solidFill>
              </a:rPr>
            </a:br>
            <a:r>
              <a:rPr lang="ru-RU" b="1" u="sng" dirty="0"/>
              <a:t>олицетворение</a:t>
            </a:r>
            <a:r>
              <a:rPr lang="ru-RU" dirty="0"/>
              <a:t> – уподобление какого-либо предмета или явления живому </a:t>
            </a:r>
            <a:r>
              <a:rPr lang="ru-RU" dirty="0" smtClean="0"/>
              <a:t>существу. </a:t>
            </a:r>
            <a:r>
              <a:rPr lang="ru-RU" dirty="0">
                <a:solidFill>
                  <a:srgbClr val="C00000"/>
                </a:solidFill>
              </a:rPr>
              <a:t>отговорила роща </a:t>
            </a:r>
            <a:r>
              <a:rPr lang="ru-RU" dirty="0" smtClean="0">
                <a:solidFill>
                  <a:srgbClr val="C00000"/>
                </a:solidFill>
              </a:rPr>
              <a:t>золотая</a:t>
            </a:r>
            <a:r>
              <a:rPr lang="ru-RU" dirty="0" smtClean="0"/>
              <a:t>.</a:t>
            </a:r>
            <a:endParaRPr lang="ru-RU" dirty="0"/>
          </a:p>
          <a:p>
            <a:r>
              <a:rPr lang="ru-RU" b="1" u="sng" dirty="0"/>
              <a:t>сравнение</a:t>
            </a:r>
            <a:r>
              <a:rPr lang="ru-RU" dirty="0"/>
              <a:t> – сопоставление одного предмета или явления с другим (выражаются через союзы как, словно, </a:t>
            </a:r>
            <a:r>
              <a:rPr lang="ru-RU" dirty="0" smtClean="0"/>
              <a:t>будто. </a:t>
            </a:r>
            <a:r>
              <a:rPr lang="ru-RU" dirty="0" smtClean="0">
                <a:solidFill>
                  <a:srgbClr val="C00000"/>
                </a:solidFill>
              </a:rPr>
              <a:t>яркий</a:t>
            </a:r>
            <a:r>
              <a:rPr lang="ru-RU" dirty="0">
                <a:solidFill>
                  <a:srgbClr val="C00000"/>
                </a:solidFill>
              </a:rPr>
              <a:t>, как </a:t>
            </a:r>
            <a:r>
              <a:rPr lang="ru-RU" dirty="0" smtClean="0">
                <a:solidFill>
                  <a:srgbClr val="C00000"/>
                </a:solidFill>
              </a:rPr>
              <a:t>солнце</a:t>
            </a:r>
            <a:r>
              <a:rPr lang="ru-RU" dirty="0" smtClean="0"/>
              <a:t>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03522459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0"/>
            <a:ext cx="9144000" cy="5445224"/>
          </a:xfrm>
        </p:spPr>
        <p:txBody>
          <a:bodyPr>
            <a:normAutofit fontScale="85000" lnSpcReduction="10000"/>
          </a:bodyPr>
          <a:lstStyle/>
          <a:p>
            <a:r>
              <a:rPr lang="ru-RU" b="1" u="sng" dirty="0"/>
              <a:t>метонимия</a:t>
            </a:r>
            <a:r>
              <a:rPr lang="ru-RU" dirty="0"/>
              <a:t> </a:t>
            </a:r>
            <a:r>
              <a:rPr lang="ru-RU" dirty="0" smtClean="0"/>
              <a:t>–</a:t>
            </a:r>
            <a:r>
              <a:rPr lang="ru-RU" dirty="0"/>
              <a:t>это перенос наименования с одного предмета или явления на другой на основе смежности</a:t>
            </a:r>
            <a:r>
              <a:rPr lang="ru-RU" dirty="0" smtClean="0"/>
              <a:t>. </a:t>
            </a:r>
            <a:r>
              <a:rPr lang="ru-RU" dirty="0" smtClean="0">
                <a:solidFill>
                  <a:srgbClr val="C00000"/>
                </a:solidFill>
              </a:rPr>
              <a:t>Шипенье </a:t>
            </a:r>
            <a:r>
              <a:rPr lang="ru-RU" dirty="0">
                <a:solidFill>
                  <a:srgbClr val="C00000"/>
                </a:solidFill>
              </a:rPr>
              <a:t>пенистых бокалов (вместо: пенящееся вино в бокалах</a:t>
            </a:r>
            <a:r>
              <a:rPr lang="ru-RU" dirty="0" smtClean="0">
                <a:solidFill>
                  <a:srgbClr val="C00000"/>
                </a:solidFill>
              </a:rPr>
              <a:t>) </a:t>
            </a:r>
            <a:r>
              <a:rPr lang="ru-RU" dirty="0">
                <a:solidFill>
                  <a:srgbClr val="C00000"/>
                </a:solidFill>
              </a:rPr>
              <a:t/>
            </a:r>
            <a:br>
              <a:rPr lang="ru-RU" dirty="0">
                <a:solidFill>
                  <a:srgbClr val="C00000"/>
                </a:solidFill>
              </a:rPr>
            </a:br>
            <a:r>
              <a:rPr lang="ru-RU" b="1" u="sng" dirty="0"/>
              <a:t>синекдоха</a:t>
            </a:r>
            <a:r>
              <a:rPr lang="ru-RU" dirty="0"/>
              <a:t> – употребление названия части вместо целого и </a:t>
            </a:r>
            <a:r>
              <a:rPr lang="ru-RU" dirty="0" smtClean="0"/>
              <a:t>наоборот</a:t>
            </a:r>
            <a:r>
              <a:rPr lang="ru-RU" dirty="0" smtClean="0">
                <a:solidFill>
                  <a:srgbClr val="C00000"/>
                </a:solidFill>
              </a:rPr>
              <a:t>. белеет </a:t>
            </a:r>
            <a:r>
              <a:rPr lang="ru-RU" dirty="0">
                <a:solidFill>
                  <a:srgbClr val="C00000"/>
                </a:solidFill>
              </a:rPr>
              <a:t>парус одинокий (вместо: лодка, корабль)</a:t>
            </a:r>
            <a:br>
              <a:rPr lang="ru-RU" dirty="0">
                <a:solidFill>
                  <a:srgbClr val="C00000"/>
                </a:solidFill>
              </a:rPr>
            </a:br>
            <a:r>
              <a:rPr lang="ru-RU" b="1" u="sng" dirty="0"/>
              <a:t>перифраз</a:t>
            </a:r>
            <a:r>
              <a:rPr lang="ru-RU" dirty="0"/>
              <a:t> – замена слова или группы слов, чтобы избежать повторения </a:t>
            </a:r>
            <a:r>
              <a:rPr lang="ru-RU" dirty="0" smtClean="0"/>
              <a:t>.</a:t>
            </a:r>
            <a:r>
              <a:rPr lang="ru-RU" dirty="0">
                <a:solidFill>
                  <a:srgbClr val="C00000"/>
                </a:solidFill>
              </a:rPr>
              <a:t> чёрное золото (нефть); второй хлеб (картофель);</a:t>
            </a:r>
            <a:endParaRPr lang="ru-RU" dirty="0" smtClean="0">
              <a:solidFill>
                <a:srgbClr val="C00000"/>
              </a:solidFill>
            </a:endParaRPr>
          </a:p>
          <a:p>
            <a:r>
              <a:rPr lang="ru-RU" b="1" u="sng" dirty="0" smtClean="0"/>
              <a:t>эпитет </a:t>
            </a:r>
            <a:r>
              <a:rPr lang="ru-RU" dirty="0"/>
              <a:t>– использование определений, придающих выражению образность и  эмоциональность </a:t>
            </a:r>
            <a:r>
              <a:rPr lang="ru-RU" dirty="0" smtClean="0"/>
              <a:t>.</a:t>
            </a:r>
            <a:r>
              <a:rPr lang="ru-RU" dirty="0" smtClean="0">
                <a:solidFill>
                  <a:srgbClr val="C00000"/>
                </a:solidFill>
              </a:rPr>
              <a:t>Куда </a:t>
            </a:r>
            <a:r>
              <a:rPr lang="ru-RU" dirty="0">
                <a:solidFill>
                  <a:srgbClr val="C00000"/>
                </a:solidFill>
              </a:rPr>
              <a:t>ты скачешь, гордый конь?</a:t>
            </a:r>
            <a:br>
              <a:rPr lang="ru-RU" dirty="0">
                <a:solidFill>
                  <a:srgbClr val="C00000"/>
                </a:solidFill>
              </a:rPr>
            </a:br>
            <a:r>
              <a:rPr lang="ru-RU" b="1" u="sng" dirty="0"/>
              <a:t>аллегория </a:t>
            </a:r>
            <a:r>
              <a:rPr lang="ru-RU" dirty="0"/>
              <a:t>– выражение отвлеченных понятий   в конкретных художественных образах </a:t>
            </a:r>
            <a:r>
              <a:rPr lang="ru-RU" dirty="0" smtClean="0"/>
              <a:t>.</a:t>
            </a:r>
            <a:r>
              <a:rPr lang="ru-RU" dirty="0" smtClean="0">
                <a:solidFill>
                  <a:srgbClr val="C00000"/>
                </a:solidFill>
              </a:rPr>
              <a:t>весы </a:t>
            </a:r>
            <a:r>
              <a:rPr lang="ru-RU" dirty="0">
                <a:solidFill>
                  <a:srgbClr val="C00000"/>
                </a:solidFill>
              </a:rPr>
              <a:t>– правосудие, крест – вера, сердце – любовь</a:t>
            </a:r>
            <a:br>
              <a:rPr lang="ru-RU" dirty="0">
                <a:solidFill>
                  <a:srgbClr val="C00000"/>
                </a:solidFill>
              </a:rPr>
            </a:br>
            <a:r>
              <a:rPr lang="ru-RU" b="1" u="sng" dirty="0"/>
              <a:t>гипербола</a:t>
            </a:r>
            <a:r>
              <a:rPr lang="ru-RU" dirty="0"/>
              <a:t> – преувеличение размеров, силы, красоты </a:t>
            </a:r>
            <a:r>
              <a:rPr lang="ru-RU" dirty="0" smtClean="0"/>
              <a:t>описываемого.</a:t>
            </a:r>
            <a:r>
              <a:rPr lang="ru-RU" dirty="0"/>
              <a:t> </a:t>
            </a:r>
            <a:r>
              <a:rPr lang="ru-RU" dirty="0">
                <a:solidFill>
                  <a:srgbClr val="C00000"/>
                </a:solidFill>
              </a:rPr>
              <a:t>«я не видел тебя тысячу лет», «ты напугал меня до смерти», «кажется он накупил еды на год вперед</a:t>
            </a:r>
            <a:r>
              <a:rPr lang="ru-RU" dirty="0" smtClean="0">
                <a:solidFill>
                  <a:srgbClr val="C00000"/>
                </a:solidFill>
              </a:rPr>
              <a:t>».</a:t>
            </a:r>
            <a:r>
              <a:rPr lang="ru-RU" dirty="0">
                <a:solidFill>
                  <a:srgbClr val="C00000"/>
                </a:solidFill>
              </a:rPr>
              <a:t/>
            </a:r>
            <a:br>
              <a:rPr lang="ru-RU" dirty="0">
                <a:solidFill>
                  <a:srgbClr val="C00000"/>
                </a:solidFill>
              </a:rPr>
            </a:br>
            <a:endParaRPr lang="ru-RU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38502539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r>
              <a:rPr lang="ru-RU" b="1" u="sng" dirty="0"/>
              <a:t>литота</a:t>
            </a:r>
            <a:r>
              <a:rPr lang="ru-RU" dirty="0"/>
              <a:t> – преуменьшение размеров, силы, красоты </a:t>
            </a:r>
            <a:r>
              <a:rPr lang="ru-RU" dirty="0" smtClean="0"/>
              <a:t>описываемого. </a:t>
            </a:r>
            <a:r>
              <a:rPr lang="ru-RU" dirty="0"/>
              <a:t>ваш шпиц, прелестный шпиц, не более наперстка</a:t>
            </a:r>
            <a:br>
              <a:rPr lang="ru-RU" dirty="0"/>
            </a:br>
            <a:r>
              <a:rPr lang="ru-RU" b="1" u="sng" dirty="0"/>
              <a:t>ирония</a:t>
            </a:r>
            <a:r>
              <a:rPr lang="ru-RU" dirty="0"/>
              <a:t> – употребление слова или выражения в смысле, обратном буквальному, с целью </a:t>
            </a:r>
            <a:r>
              <a:rPr lang="ru-RU" dirty="0" smtClean="0"/>
              <a:t>насмешки. </a:t>
            </a:r>
            <a:r>
              <a:rPr lang="ru-RU" dirty="0"/>
              <a:t>Откуда, умная, бредешь ты, </a:t>
            </a:r>
            <a:r>
              <a:rPr lang="ru-RU" dirty="0" smtClean="0"/>
              <a:t>голова?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41406743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20635" y="0"/>
            <a:ext cx="4520627" cy="1772816"/>
          </a:xfrm>
        </p:spPr>
        <p:txBody>
          <a:bodyPr>
            <a:noAutofit/>
          </a:bodyPr>
          <a:lstStyle/>
          <a:p>
            <a:r>
              <a:rPr lang="ru-RU" sz="4000" b="0" u="sng" dirty="0" smtClean="0"/>
              <a:t>НАГЛЯДНЫЙ ПРИМЕР ОДНОГО ИХ ТРОПОВ</a:t>
            </a:r>
            <a:endParaRPr lang="ru-RU" sz="4000" u="sng" dirty="0"/>
          </a:p>
        </p:txBody>
      </p:sp>
      <p:sp>
        <p:nvSpPr>
          <p:cNvPr id="5" name="Текст 4"/>
          <p:cNvSpPr>
            <a:spLocks noGrp="1"/>
          </p:cNvSpPr>
          <p:nvPr>
            <p:ph type="body" idx="2"/>
          </p:nvPr>
        </p:nvSpPr>
        <p:spPr>
          <a:xfrm>
            <a:off x="1960" y="1844824"/>
            <a:ext cx="3008313" cy="4691063"/>
          </a:xfrm>
        </p:spPr>
        <p:txBody>
          <a:bodyPr>
            <a:normAutofit/>
          </a:bodyPr>
          <a:lstStyle/>
          <a:p>
            <a:r>
              <a:rPr lang="ru-RU" sz="2800" b="1" dirty="0" smtClean="0">
                <a:solidFill>
                  <a:schemeClr val="accent2">
                    <a:lumMod val="50000"/>
                  </a:schemeClr>
                </a:solidFill>
              </a:rPr>
              <a:t>ЭТОТ КОТ </a:t>
            </a:r>
          </a:p>
          <a:p>
            <a:r>
              <a:rPr lang="ru-RU" sz="2800" b="1" dirty="0" smtClean="0">
                <a:solidFill>
                  <a:schemeClr val="accent2">
                    <a:lumMod val="50000"/>
                  </a:schemeClr>
                </a:solidFill>
              </a:rPr>
              <a:t>БОЛЬШЕ ЗДАНИЯ </a:t>
            </a:r>
            <a:r>
              <a:rPr lang="ru-RU" sz="2800" b="1" dirty="0" err="1" smtClean="0">
                <a:solidFill>
                  <a:schemeClr val="accent2">
                    <a:lumMod val="50000"/>
                  </a:schemeClr>
                </a:solidFill>
              </a:rPr>
              <a:t>СибАДИ</a:t>
            </a:r>
            <a:endParaRPr lang="ru-RU" sz="2800" b="1" dirty="0" smtClean="0">
              <a:solidFill>
                <a:schemeClr val="accent2">
                  <a:lumMod val="50000"/>
                </a:schemeClr>
              </a:solidFill>
            </a:endParaRPr>
          </a:p>
          <a:p>
            <a:r>
              <a:rPr lang="ru-RU" sz="2800" b="1" dirty="0" smtClean="0">
                <a:solidFill>
                  <a:schemeClr val="accent2">
                    <a:lumMod val="50000"/>
                  </a:schemeClr>
                </a:solidFill>
              </a:rPr>
              <a:t>(гипербола)</a:t>
            </a:r>
          </a:p>
        </p:txBody>
      </p:sp>
      <p:pic>
        <p:nvPicPr>
          <p:cNvPr id="4" name="Объект 3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483691" y="18759"/>
            <a:ext cx="4659774" cy="4850401"/>
          </a:xfrm>
        </p:spPr>
      </p:pic>
    </p:spTree>
    <p:extLst>
      <p:ext uri="{BB962C8B-B14F-4D97-AF65-F5344CB8AC3E}">
        <p14:creationId xmlns:p14="http://schemas.microsoft.com/office/powerpoint/2010/main" xmlns="" val="94813502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4198" y="35527"/>
            <a:ext cx="9012297" cy="6822473"/>
          </a:xfrm>
        </p:spPr>
        <p:txBody>
          <a:bodyPr/>
          <a:lstStyle/>
          <a:p>
            <a:pPr algn="ctr"/>
            <a:r>
              <a:rPr lang="ru-RU" dirty="0" smtClean="0"/>
              <a:t>Спасибо за внимание</a:t>
            </a:r>
          </a:p>
          <a:p>
            <a:pPr algn="ctr"/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623171"/>
            <a:ext cx="4248472" cy="2443820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679504" y="539908"/>
            <a:ext cx="4464496" cy="2500118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483768" y="3284984"/>
            <a:ext cx="4217309" cy="27363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88123699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100">
        <p:cut/>
      </p:transition>
    </mc:Choice>
    <mc:Fallback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екс">
  <a:themeElements>
    <a:clrScheme name="Апекс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38</TotalTime>
  <Words>123</Words>
  <Application>Microsoft Office PowerPoint</Application>
  <PresentationFormat>Экран (4:3)</PresentationFormat>
  <Paragraphs>29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Апекс</vt:lpstr>
      <vt:lpstr>ТРОПЫ РУССКОГО ЯЗЫКА</vt:lpstr>
      <vt:lpstr>Введение в понятие ТРОПЫ  </vt:lpstr>
      <vt:lpstr>Наименование троп  Их термины и примеры) </vt:lpstr>
      <vt:lpstr>ТЕРМИНОЛОГИЯ</vt:lpstr>
      <vt:lpstr>Слайд 5</vt:lpstr>
      <vt:lpstr>Слайд 6</vt:lpstr>
      <vt:lpstr>НАГЛЯДНЫЙ ПРИМЕР ОДНОГО ИХ ТРОПОВ</vt:lpstr>
      <vt:lpstr>Слайд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ТРОПЫ РУССКОГО ЯЗЫКА</dc:title>
  <dc:creator>Number 1</dc:creator>
  <cp:lastModifiedBy>user</cp:lastModifiedBy>
  <cp:revision>6</cp:revision>
  <dcterms:created xsi:type="dcterms:W3CDTF">2021-09-15T16:30:37Z</dcterms:created>
  <dcterms:modified xsi:type="dcterms:W3CDTF">2021-10-20T12:50:49Z</dcterms:modified>
</cp:coreProperties>
</file>