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sskiiyazyk.ru/leksika/chto-takoe-ironiya.html" TargetMode="External"/><Relationship Id="rId3" Type="http://schemas.openxmlformats.org/officeDocument/2006/relationships/hyperlink" Target="https://russkiiyazyk.ru/leksika/chto-takoe-metafora-v-literature.html" TargetMode="External"/><Relationship Id="rId7" Type="http://schemas.openxmlformats.org/officeDocument/2006/relationships/hyperlink" Target="https://russkiiyazyk.ru/leksika/chto-takoe-litota.html" TargetMode="External"/><Relationship Id="rId2" Type="http://schemas.openxmlformats.org/officeDocument/2006/relationships/hyperlink" Target="https://russkiiyazyk.ru/leksika/epitet-primery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skiiyazyk.ru/leksika/allegoriya-chto-eto-primeryi.html" TargetMode="External"/><Relationship Id="rId5" Type="http://schemas.openxmlformats.org/officeDocument/2006/relationships/hyperlink" Target="https://russkiiyazyk.ru/leksika/chto-takoe-sinekdoha-v-russkom-yazyike.html" TargetMode="External"/><Relationship Id="rId4" Type="http://schemas.openxmlformats.org/officeDocument/2006/relationships/hyperlink" Target="https://russkiiyazyk.ru/leksika/chto-takoe-metonimiya-v-russkom-yazyike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ТРОПЫ РУССКОГО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9714" y="5072430"/>
            <a:ext cx="6400800" cy="1752600"/>
          </a:xfrm>
        </p:spPr>
        <p:txBody>
          <a:bodyPr/>
          <a:lstStyle/>
          <a:p>
            <a:r>
              <a:rPr lang="ru-RU" dirty="0" smtClean="0"/>
              <a:t>Работы выполнили</a:t>
            </a:r>
          </a:p>
          <a:p>
            <a:r>
              <a:rPr lang="ru-RU" dirty="0" smtClean="0"/>
              <a:t>АРАЛОВ ИЛЬЯС</a:t>
            </a:r>
          </a:p>
          <a:p>
            <a:r>
              <a:rPr lang="ru-RU" dirty="0" smtClean="0"/>
              <a:t>ЛИХАНОВ АРТЕМ.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9748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Введение в понятие ТРОПЫ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72816"/>
            <a:ext cx="6696744" cy="417646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sz="4200" b="1" dirty="0">
                <a:solidFill>
                  <a:srgbClr val="FF0000"/>
                </a:solidFill>
              </a:rPr>
              <a:t>В русском языке широко применяются дополнительные выразительные средства, например, тропы и фигуры речи.</a:t>
            </a:r>
          </a:p>
          <a:p>
            <a:pPr fontAlgn="base"/>
            <a:r>
              <a:rPr lang="ru-RU" sz="4200" b="1" dirty="0">
                <a:solidFill>
                  <a:srgbClr val="FF0000"/>
                </a:solidFill>
              </a:rPr>
              <a:t>Тропы — это такие речевые обороты, которые основываются на употреблении слов в переносном значении. Они используются для усиления выразительности речи пишущего или </a:t>
            </a:r>
            <a:r>
              <a:rPr lang="ru-RU" sz="4200" b="1" dirty="0" smtClean="0">
                <a:solidFill>
                  <a:srgbClr val="FF0000"/>
                </a:solidFill>
              </a:rPr>
              <a:t>говорящего</a:t>
            </a:r>
            <a:endParaRPr lang="ru-RU" sz="4200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8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8772"/>
            <a:ext cx="8280920" cy="2285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Наименование троп </a:t>
            </a:r>
            <a:br>
              <a:rPr lang="ru-RU" dirty="0" smtClean="0"/>
            </a:br>
            <a:r>
              <a:rPr lang="ru-RU" dirty="0" smtClean="0"/>
              <a:t>Их термины</a:t>
            </a:r>
            <a:br>
              <a:rPr lang="ru-RU" dirty="0" smtClean="0"/>
            </a:br>
            <a:r>
              <a:rPr lang="ru-RU" dirty="0" smtClean="0"/>
              <a:t>и примеры)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8686800" cy="5229200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smtClean="0">
                <a:solidFill>
                  <a:schemeClr val="tx2"/>
                </a:solidFill>
                <a:hlinkClick r:id="rId2"/>
              </a:rPr>
              <a:t>Эпитет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3"/>
              </a:rPr>
              <a:t>Метафора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4"/>
              </a:rPr>
              <a:t>Метонимия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5"/>
              </a:rPr>
              <a:t>Синекдоха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6"/>
              </a:rPr>
              <a:t>Аллегория</a:t>
            </a:r>
            <a:r>
              <a:rPr lang="ru-RU" dirty="0" smtClean="0">
                <a:solidFill>
                  <a:schemeClr val="tx2"/>
                </a:solidFill>
              </a:rPr>
              <a:t>..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7"/>
              </a:rPr>
              <a:t>Литота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dirty="0" smtClean="0">
                <a:solidFill>
                  <a:schemeClr val="tx2"/>
                </a:solidFill>
                <a:hlinkClick r:id="rId8"/>
              </a:rPr>
              <a:t>Ирония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fontAlgn="base"/>
            <a:r>
              <a:rPr lang="ru-RU" u="sng" dirty="0" smtClean="0">
                <a:solidFill>
                  <a:schemeClr val="tx2"/>
                </a:solidFill>
              </a:rPr>
              <a:t>Перифраза.</a:t>
            </a:r>
          </a:p>
          <a:p>
            <a:pPr fontAlgn="base"/>
            <a:r>
              <a:rPr lang="ru-RU" u="sng" dirty="0" smtClean="0">
                <a:solidFill>
                  <a:schemeClr val="tx2"/>
                </a:solidFill>
              </a:rPr>
              <a:t>Олицетворение.</a:t>
            </a:r>
          </a:p>
          <a:p>
            <a:pPr fontAlgn="base"/>
            <a:r>
              <a:rPr lang="ru-RU" u="sng" dirty="0" smtClean="0">
                <a:solidFill>
                  <a:schemeClr val="tx2"/>
                </a:solidFill>
              </a:rPr>
              <a:t>Сравнение.</a:t>
            </a:r>
            <a:r>
              <a:rPr lang="ru-RU" u="sng" dirty="0">
                <a:solidFill>
                  <a:schemeClr val="tx2"/>
                </a:solidFill>
              </a:rPr>
              <a:t/>
            </a:r>
            <a:br>
              <a:rPr lang="ru-RU" u="sng" dirty="0">
                <a:solidFill>
                  <a:schemeClr val="tx2"/>
                </a:solidFill>
              </a:rPr>
            </a:br>
            <a:endParaRPr lang="ru-RU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010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u="sng" dirty="0"/>
              <a:t>метафора </a:t>
            </a:r>
            <a:r>
              <a:rPr lang="ru-RU" dirty="0"/>
              <a:t>– перенос значения слова по </a:t>
            </a:r>
            <a:r>
              <a:rPr lang="ru-RU" dirty="0" smtClean="0"/>
              <a:t>сходству</a:t>
            </a:r>
            <a:r>
              <a:rPr lang="ru-RU" dirty="0" smtClean="0">
                <a:solidFill>
                  <a:srgbClr val="C00000"/>
                </a:solidFill>
              </a:rPr>
              <a:t>. мертвая </a:t>
            </a:r>
            <a:r>
              <a:rPr lang="ru-RU" dirty="0">
                <a:solidFill>
                  <a:srgbClr val="C00000"/>
                </a:solidFill>
              </a:rPr>
              <a:t>тишина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u="sng" dirty="0"/>
              <a:t>олицетворение</a:t>
            </a:r>
            <a:r>
              <a:rPr lang="ru-RU" dirty="0"/>
              <a:t> – уподобление какого-либо предмета или явления живому </a:t>
            </a:r>
            <a:r>
              <a:rPr lang="ru-RU" dirty="0" smtClean="0"/>
              <a:t>существу. </a:t>
            </a:r>
            <a:r>
              <a:rPr lang="ru-RU" dirty="0">
                <a:solidFill>
                  <a:srgbClr val="C00000"/>
                </a:solidFill>
              </a:rPr>
              <a:t>отговорила роща </a:t>
            </a:r>
            <a:r>
              <a:rPr lang="ru-RU" dirty="0" smtClean="0">
                <a:solidFill>
                  <a:srgbClr val="C00000"/>
                </a:solidFill>
              </a:rPr>
              <a:t>золотая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u="sng" dirty="0"/>
              <a:t>сравнение</a:t>
            </a:r>
            <a:r>
              <a:rPr lang="ru-RU" dirty="0"/>
              <a:t> – сопоставление одного предмета или явления с другим (выражаются через союзы как, словно, </a:t>
            </a:r>
            <a:r>
              <a:rPr lang="ru-RU" dirty="0" smtClean="0"/>
              <a:t>будто. </a:t>
            </a:r>
            <a:r>
              <a:rPr lang="ru-RU" dirty="0" smtClean="0">
                <a:solidFill>
                  <a:srgbClr val="C00000"/>
                </a:solidFill>
              </a:rPr>
              <a:t>яркий</a:t>
            </a:r>
            <a:r>
              <a:rPr lang="ru-RU" dirty="0">
                <a:solidFill>
                  <a:srgbClr val="C00000"/>
                </a:solidFill>
              </a:rPr>
              <a:t>, как </a:t>
            </a:r>
            <a:r>
              <a:rPr lang="ru-RU" dirty="0" smtClean="0">
                <a:solidFill>
                  <a:srgbClr val="C00000"/>
                </a:solidFill>
              </a:rPr>
              <a:t>солнце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5224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ru-RU" b="1" u="sng" dirty="0"/>
              <a:t>метонимия</a:t>
            </a:r>
            <a:r>
              <a:rPr lang="ru-RU" dirty="0"/>
              <a:t> </a:t>
            </a:r>
            <a:r>
              <a:rPr lang="ru-RU" dirty="0" smtClean="0"/>
              <a:t>–</a:t>
            </a:r>
            <a:r>
              <a:rPr lang="ru-RU" dirty="0"/>
              <a:t>это перенос наименования с одного предмета или явления на другой на основе смежности</a:t>
            </a:r>
            <a:r>
              <a:rPr lang="ru-RU" dirty="0" smtClean="0"/>
              <a:t>. </a:t>
            </a:r>
            <a:r>
              <a:rPr lang="ru-RU" dirty="0" smtClean="0">
                <a:solidFill>
                  <a:srgbClr val="C00000"/>
                </a:solidFill>
              </a:rPr>
              <a:t>Шипенье </a:t>
            </a:r>
            <a:r>
              <a:rPr lang="ru-RU" dirty="0">
                <a:solidFill>
                  <a:srgbClr val="C00000"/>
                </a:solidFill>
              </a:rPr>
              <a:t>пенистых бокалов (вместо: пенящееся вино в бокалах</a:t>
            </a:r>
            <a:r>
              <a:rPr lang="ru-RU" dirty="0" smtClean="0">
                <a:solidFill>
                  <a:srgbClr val="C00000"/>
                </a:solidFill>
              </a:rPr>
              <a:t>)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u="sng" dirty="0"/>
              <a:t>синекдоха</a:t>
            </a:r>
            <a:r>
              <a:rPr lang="ru-RU" dirty="0"/>
              <a:t> – употребление названия части вместо целого и </a:t>
            </a:r>
            <a:r>
              <a:rPr lang="ru-RU" dirty="0" smtClean="0"/>
              <a:t>наоборот</a:t>
            </a:r>
            <a:r>
              <a:rPr lang="ru-RU" dirty="0" smtClean="0">
                <a:solidFill>
                  <a:srgbClr val="C00000"/>
                </a:solidFill>
              </a:rPr>
              <a:t>. белеет </a:t>
            </a:r>
            <a:r>
              <a:rPr lang="ru-RU" dirty="0">
                <a:solidFill>
                  <a:srgbClr val="C00000"/>
                </a:solidFill>
              </a:rPr>
              <a:t>парус одинокий (вместо: лодка, корабль)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u="sng" dirty="0"/>
              <a:t>перифраз</a:t>
            </a:r>
            <a:r>
              <a:rPr lang="ru-RU" dirty="0"/>
              <a:t> – замена слова или группы слов, чтобы избежать повторения </a:t>
            </a:r>
            <a:r>
              <a:rPr lang="ru-RU" dirty="0" smtClean="0"/>
              <a:t>.</a:t>
            </a:r>
            <a:r>
              <a:rPr lang="ru-RU" dirty="0">
                <a:solidFill>
                  <a:srgbClr val="C00000"/>
                </a:solidFill>
              </a:rPr>
              <a:t> чёрное золото (нефть); второй хлеб (картофель);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u="sng" dirty="0" smtClean="0"/>
              <a:t>эпитет </a:t>
            </a:r>
            <a:r>
              <a:rPr lang="ru-RU" dirty="0"/>
              <a:t>– использование определений, придающих выражению образность и  эмоциональность </a:t>
            </a:r>
            <a:r>
              <a:rPr lang="ru-RU" dirty="0" smtClean="0"/>
              <a:t>.</a:t>
            </a:r>
            <a:r>
              <a:rPr lang="ru-RU" dirty="0" smtClean="0">
                <a:solidFill>
                  <a:srgbClr val="C00000"/>
                </a:solidFill>
              </a:rPr>
              <a:t>Куда </a:t>
            </a:r>
            <a:r>
              <a:rPr lang="ru-RU" dirty="0">
                <a:solidFill>
                  <a:srgbClr val="C00000"/>
                </a:solidFill>
              </a:rPr>
              <a:t>ты скачешь, гордый конь?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u="sng" dirty="0"/>
              <a:t>аллегория </a:t>
            </a:r>
            <a:r>
              <a:rPr lang="ru-RU" dirty="0"/>
              <a:t>– выражение отвлеченных понятий   в конкретных художественных образах </a:t>
            </a:r>
            <a:r>
              <a:rPr lang="ru-RU" dirty="0" smtClean="0"/>
              <a:t>.</a:t>
            </a:r>
            <a:r>
              <a:rPr lang="ru-RU" dirty="0" smtClean="0">
                <a:solidFill>
                  <a:srgbClr val="C00000"/>
                </a:solidFill>
              </a:rPr>
              <a:t>весы </a:t>
            </a:r>
            <a:r>
              <a:rPr lang="ru-RU" dirty="0">
                <a:solidFill>
                  <a:srgbClr val="C00000"/>
                </a:solidFill>
              </a:rPr>
              <a:t>– правосудие, крест – вера, сердце – любовь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u="sng" dirty="0"/>
              <a:t>гипербола</a:t>
            </a:r>
            <a:r>
              <a:rPr lang="ru-RU" dirty="0"/>
              <a:t> – преувеличение размеров, силы, красоты </a:t>
            </a:r>
            <a:r>
              <a:rPr lang="ru-RU" dirty="0" smtClean="0"/>
              <a:t>описываемого.</a:t>
            </a: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«я не видел тебя тысячу лет», «ты напугал меня до смерти», «кажется он накупил еды на год вперед</a:t>
            </a:r>
            <a:r>
              <a:rPr lang="ru-RU" dirty="0" smtClean="0">
                <a:solidFill>
                  <a:srgbClr val="C00000"/>
                </a:solidFill>
              </a:rPr>
              <a:t>».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502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b="1" u="sng" dirty="0"/>
              <a:t>литота</a:t>
            </a:r>
            <a:r>
              <a:rPr lang="ru-RU" dirty="0"/>
              <a:t> – преуменьшение размеров, силы, красоты </a:t>
            </a:r>
            <a:r>
              <a:rPr lang="ru-RU" dirty="0" smtClean="0"/>
              <a:t>описываемого. </a:t>
            </a:r>
            <a:r>
              <a:rPr lang="ru-RU" dirty="0"/>
              <a:t>ваш шпиц, прелестный шпиц, не более наперстка</a:t>
            </a:r>
            <a:br>
              <a:rPr lang="ru-RU" dirty="0"/>
            </a:br>
            <a:r>
              <a:rPr lang="ru-RU" b="1" u="sng" dirty="0"/>
              <a:t>ирония</a:t>
            </a:r>
            <a:r>
              <a:rPr lang="ru-RU" dirty="0"/>
              <a:t> – употребление слова или выражения в смысле, обратном буквальному, с целью </a:t>
            </a:r>
            <a:r>
              <a:rPr lang="ru-RU" dirty="0" smtClean="0"/>
              <a:t>насмешки. </a:t>
            </a:r>
            <a:r>
              <a:rPr lang="ru-RU" dirty="0"/>
              <a:t>Откуда, умная, бредешь ты, </a:t>
            </a:r>
            <a:r>
              <a:rPr lang="ru-RU" dirty="0" smtClean="0"/>
              <a:t>голова?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4067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635" y="0"/>
            <a:ext cx="4520627" cy="1772816"/>
          </a:xfrm>
        </p:spPr>
        <p:txBody>
          <a:bodyPr>
            <a:noAutofit/>
          </a:bodyPr>
          <a:lstStyle/>
          <a:p>
            <a:r>
              <a:rPr lang="ru-RU" sz="4000" b="0" u="sng" dirty="0" smtClean="0"/>
              <a:t>НАГЛЯДНЫЙ ПРИМЕР ОДНОГО ИХ ТРОПОВ</a:t>
            </a:r>
            <a:endParaRPr lang="ru-RU" sz="40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960" y="1844824"/>
            <a:ext cx="3008313" cy="46910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ЭТОТ КОТ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БОЛЬШЕ ЗДАНИЯ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СибАДИ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(гипербола)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3691" y="18759"/>
            <a:ext cx="4659774" cy="4850401"/>
          </a:xfrm>
        </p:spPr>
      </p:pic>
    </p:spTree>
    <p:extLst>
      <p:ext uri="{BB962C8B-B14F-4D97-AF65-F5344CB8AC3E}">
        <p14:creationId xmlns:p14="http://schemas.microsoft.com/office/powerpoint/2010/main" xmlns="" val="9481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98" y="35527"/>
            <a:ext cx="9012297" cy="682247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23171"/>
            <a:ext cx="4248472" cy="24438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504" y="539908"/>
            <a:ext cx="4464496" cy="2500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3284984"/>
            <a:ext cx="421730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123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</TotalTime>
  <Words>123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ТРОПЫ РУССКОГО ЯЗЫКА</vt:lpstr>
      <vt:lpstr>Введение в понятие ТРОПЫ  </vt:lpstr>
      <vt:lpstr>Наименование троп  Их термины и примеры) </vt:lpstr>
      <vt:lpstr>ТЕРМИНОЛОГИЯ</vt:lpstr>
      <vt:lpstr>Слайд 5</vt:lpstr>
      <vt:lpstr>Слайд 6</vt:lpstr>
      <vt:lpstr>НАГЛЯДНЫЙ ПРИМЕР ОДНОГО ИХ ТРОПОВ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ТРОПЫ РУССКОГО ЯЗЫКА</dc:title>
  <dc:creator>Number 1</dc:creator>
  <cp:lastModifiedBy>user</cp:lastModifiedBy>
  <cp:revision>6</cp:revision>
  <dcterms:created xsi:type="dcterms:W3CDTF">2021-09-15T16:30:37Z</dcterms:created>
  <dcterms:modified xsi:type="dcterms:W3CDTF">2021-10-20T12:50:49Z</dcterms:modified>
</cp:coreProperties>
</file>