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7" r:id="rId8"/>
    <p:sldId id="261" r:id="rId9"/>
    <p:sldId id="262" r:id="rId10"/>
    <p:sldId id="263" r:id="rId11"/>
    <p:sldId id="264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104" d="100"/>
          <a:sy n="104" d="100"/>
        </p:scale>
        <p:origin x="-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9459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460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9461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2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3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4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5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6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7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8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9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0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1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72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9473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4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5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6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7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8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9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0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1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2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3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4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5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6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7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8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9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0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91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949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50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95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95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95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952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52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9524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525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526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4FACAAB-805B-4893-A4F8-2EAEA8032D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43885-22E8-4360-B6CA-0A155894EE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AEF25-7C3B-430A-8471-8C26C14DAF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EEA16-453C-4328-BA33-578F6AB83C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BAC81-76C8-49DB-9194-F4C72CE0A8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50C7A9-6E56-4408-86B0-6D9F6F387B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1BE3C-8917-4CA4-B1F4-9C6EDF4C43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3956A-239C-4C3E-8BCE-C4835F9AB1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76480-422C-46A3-BDD5-75A644CBBC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FAC43-B8E1-4F8A-88F4-11EC0C6580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308E9C-E5F2-46FD-886E-3198C50E77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437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8438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39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0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1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2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4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5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7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48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44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8450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1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2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3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4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5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6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7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8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59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0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1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2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3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4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5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6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67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468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8469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0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1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2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3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4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5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6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7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8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9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0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1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2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3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4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5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486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8487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8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9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90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91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92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93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8494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49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8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849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50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501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8502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850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D219A3C-EB3D-43C7-8BBD-E6CF8621ADB9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254125"/>
            <a:ext cx="8893175" cy="1095375"/>
          </a:xfrm>
        </p:spPr>
        <p:txBody>
          <a:bodyPr/>
          <a:lstStyle/>
          <a:p>
            <a:r>
              <a:rPr lang="ru-RU" sz="2800" dirty="0"/>
              <a:t/>
            </a:r>
            <a:br>
              <a:rPr lang="ru-RU" sz="2800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785794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400" dirty="0"/>
              <a:t>Тема 16. Деньги и их функции.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Денежные агрегаты: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М</a:t>
            </a:r>
            <a:r>
              <a:rPr lang="ru-RU" sz="2800" baseline="-25000"/>
              <a:t>0</a:t>
            </a:r>
            <a:r>
              <a:rPr lang="ru-RU" sz="2800"/>
              <a:t> – </a:t>
            </a:r>
            <a:r>
              <a:rPr lang="ru-RU" sz="2000"/>
              <a:t>наличные деньги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M</a:t>
            </a:r>
            <a:r>
              <a:rPr lang="ru-RU" sz="2000"/>
              <a:t>1</a:t>
            </a:r>
            <a:r>
              <a:rPr lang="ru-RU" sz="2400"/>
              <a:t> – </a:t>
            </a:r>
            <a:r>
              <a:rPr lang="ru-RU" sz="2800"/>
              <a:t>М</a:t>
            </a:r>
            <a:r>
              <a:rPr lang="ru-RU" sz="2800" baseline="-25000"/>
              <a:t>0 </a:t>
            </a:r>
            <a:r>
              <a:rPr lang="ru-RU" sz="2800"/>
              <a:t>+</a:t>
            </a:r>
            <a:r>
              <a:rPr lang="ru-RU" sz="2800" baseline="-25000"/>
              <a:t> </a:t>
            </a:r>
            <a:r>
              <a:rPr lang="ru-RU" sz="2000"/>
              <a:t> депозиты до востребования, дорожные чеки и прочие чековые депозиты. Деньги в узком смысле.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M</a:t>
            </a:r>
            <a:r>
              <a:rPr lang="en-US" sz="2000"/>
              <a:t>2 = </a:t>
            </a:r>
            <a:r>
              <a:rPr lang="en-US" sz="2400"/>
              <a:t>M</a:t>
            </a:r>
            <a:r>
              <a:rPr lang="en-US" sz="2000"/>
              <a:t>1 + </a:t>
            </a:r>
            <a:r>
              <a:rPr lang="ru-RU" sz="2000"/>
              <a:t>не чековые сберегательные депозиты; срочные вклады (до 100 тыс. дол.).Деньги в широком смысле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M</a:t>
            </a:r>
            <a:r>
              <a:rPr lang="en-US" sz="2000"/>
              <a:t>3 = </a:t>
            </a:r>
            <a:r>
              <a:rPr lang="en-US" sz="2400"/>
              <a:t>M</a:t>
            </a:r>
            <a:r>
              <a:rPr lang="en-US" sz="2000"/>
              <a:t>2 + </a:t>
            </a:r>
            <a:r>
              <a:rPr lang="ru-RU" sz="2000"/>
              <a:t>срочные вклады свыше 100 тыс. дол. депозитные сертификаты.</a:t>
            </a:r>
            <a:endParaRPr lang="en-US" sz="2000"/>
          </a:p>
          <a:p>
            <a:pPr>
              <a:buFont typeface="Wingdings" pitchFamily="2" charset="2"/>
              <a:buNone/>
            </a:pPr>
            <a:r>
              <a:rPr lang="en-US" sz="2400"/>
              <a:t>L</a:t>
            </a:r>
            <a:r>
              <a:rPr lang="en-US" sz="2000"/>
              <a:t> = </a:t>
            </a:r>
            <a:r>
              <a:rPr lang="en-US" sz="2400"/>
              <a:t>M</a:t>
            </a:r>
            <a:r>
              <a:rPr lang="en-US" sz="2000"/>
              <a:t>3 + </a:t>
            </a:r>
            <a:r>
              <a:rPr lang="ru-RU" sz="2000"/>
              <a:t>краткосрочные казначейские облигации , коммерческие бумаги и др.</a:t>
            </a:r>
            <a:endParaRPr lang="ru-RU" sz="2400"/>
          </a:p>
          <a:p>
            <a:pPr>
              <a:buFont typeface="Wingdings" pitchFamily="2" charset="2"/>
              <a:buNone/>
            </a:pPr>
            <a:endParaRPr lang="ru-RU" sz="2400"/>
          </a:p>
          <a:p>
            <a:pPr>
              <a:buFont typeface="Wingdings" pitchFamily="2" charset="2"/>
              <a:buNone/>
            </a:pPr>
            <a:endParaRPr lang="ru-RU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4525963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 sz="2800"/>
              <a:t>В Российской банковской системы: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2800"/>
              <a:t>1) Деньги принятые агрегаты = Деньги вне банков + Депозиты до востребования в банках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2800"/>
              <a:t>Данный агрегат – это все денежные средства в экономике страны, которые могут быть использованы  как платежные средства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2800"/>
              <a:t>2) Квази-деньги = срочные депозиты. Менее ликвидны, чем  №1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2800"/>
              <a:t>3) Деньги +Квази-деньги = Широкие деньги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2800">
                <a:cs typeface="Arial" charset="0"/>
              </a:rPr>
              <a:t>→ денежная масса (М</a:t>
            </a:r>
            <a:r>
              <a:rPr lang="ru-RU" sz="2800" baseline="-25000">
                <a:cs typeface="Arial" charset="0"/>
              </a:rPr>
              <a:t>2</a:t>
            </a:r>
            <a:r>
              <a:rPr lang="ru-RU" sz="2800">
                <a:cs typeface="Arial" charset="0"/>
              </a:rPr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Разные подходы к теории денег:</a:t>
            </a:r>
          </a:p>
          <a:p>
            <a:pPr>
              <a:buFont typeface="Wingdings" pitchFamily="2" charset="2"/>
              <a:buNone/>
            </a:pPr>
            <a:r>
              <a:rPr lang="ru-RU"/>
              <a:t>- Неоклассический</a:t>
            </a:r>
          </a:p>
          <a:p>
            <a:pPr>
              <a:buFont typeface="Wingdings" pitchFamily="2" charset="2"/>
              <a:buNone/>
            </a:pPr>
            <a:r>
              <a:rPr lang="ru-RU"/>
              <a:t>- Кейнсианский </a:t>
            </a:r>
          </a:p>
          <a:p>
            <a:pPr>
              <a:buFont typeface="Wingdings" pitchFamily="2" charset="2"/>
              <a:buNone/>
            </a:pPr>
            <a:r>
              <a:rPr lang="ru-RU"/>
              <a:t>- Монетариский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r>
              <a:rPr lang="ru-RU" sz="2800" u="sng"/>
              <a:t>Неоклассическая теория</a:t>
            </a:r>
            <a:r>
              <a:rPr lang="ru-RU" sz="2800"/>
              <a:t> – количественная теория денег (уравнение обмена – американский экономист И.Фишер)  </a:t>
            </a:r>
          </a:p>
          <a:p>
            <a:pPr>
              <a:buFont typeface="Wingdings" pitchFamily="2" charset="2"/>
              <a:buNone/>
            </a:pPr>
            <a:r>
              <a:rPr lang="en-US" sz="3600" b="1"/>
              <a:t>MV</a:t>
            </a:r>
            <a:r>
              <a:rPr lang="ru-RU" sz="3600" b="1"/>
              <a:t> = </a:t>
            </a:r>
            <a:r>
              <a:rPr lang="en-US" sz="3600" b="1"/>
              <a:t>P </a:t>
            </a:r>
            <a:r>
              <a:rPr lang="en-US" sz="3600" b="1">
                <a:cs typeface="Arial" charset="0"/>
              </a:rPr>
              <a:t>Y </a:t>
            </a:r>
          </a:p>
          <a:p>
            <a:pPr>
              <a:buFont typeface="Wingdings" pitchFamily="2" charset="2"/>
              <a:buNone/>
            </a:pPr>
            <a:r>
              <a:rPr lang="ru-RU" sz="2800">
                <a:cs typeface="Arial" charset="0"/>
              </a:rPr>
              <a:t>М – количество денег в обращении</a:t>
            </a:r>
          </a:p>
          <a:p>
            <a:pPr>
              <a:buFont typeface="Wingdings" pitchFamily="2" charset="2"/>
              <a:buNone/>
            </a:pPr>
            <a:r>
              <a:rPr lang="en-US" sz="2800">
                <a:cs typeface="Arial" charset="0"/>
              </a:rPr>
              <a:t>V</a:t>
            </a:r>
            <a:r>
              <a:rPr lang="ru-RU" sz="2800">
                <a:cs typeface="Arial" charset="0"/>
              </a:rPr>
              <a:t> – скорость обращения денег (количество оборотов в год, которое совершает в обращении денежная единица)</a:t>
            </a:r>
          </a:p>
          <a:p>
            <a:pPr>
              <a:buFont typeface="Wingdings" pitchFamily="2" charset="2"/>
              <a:buNone/>
            </a:pPr>
            <a:r>
              <a:rPr lang="ru-RU" sz="2800">
                <a:cs typeface="Arial" charset="0"/>
              </a:rPr>
              <a:t>Р – уровень цен (индекс цен)</a:t>
            </a:r>
          </a:p>
          <a:p>
            <a:pPr>
              <a:buFont typeface="Wingdings" pitchFamily="2" charset="2"/>
              <a:buNone/>
            </a:pPr>
            <a:r>
              <a:rPr lang="en-US" sz="2800">
                <a:cs typeface="Arial" charset="0"/>
              </a:rPr>
              <a:t>Y</a:t>
            </a:r>
            <a:r>
              <a:rPr lang="ru-RU" sz="2800">
                <a:cs typeface="Arial" charset="0"/>
              </a:rPr>
              <a:t> – объем  выпуска в реальном обращении</a:t>
            </a:r>
            <a:endParaRPr lang="en-US" sz="2800"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М= </a:t>
            </a:r>
            <a:r>
              <a:rPr lang="en-US"/>
              <a:t>(</a:t>
            </a:r>
            <a:r>
              <a:rPr lang="ru-RU"/>
              <a:t>Р*</a:t>
            </a:r>
            <a:r>
              <a:rPr lang="en-US"/>
              <a:t>Y) / V </a:t>
            </a:r>
            <a:r>
              <a:rPr lang="ru-RU"/>
              <a:t>или </a:t>
            </a:r>
            <a:r>
              <a:rPr lang="en-US"/>
              <a:t>M= (P*Q) / V </a:t>
            </a:r>
            <a:r>
              <a:rPr lang="ru-RU"/>
              <a:t>или ВВП / </a:t>
            </a:r>
            <a:r>
              <a:rPr lang="en-US"/>
              <a:t>V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V</a:t>
            </a:r>
            <a:r>
              <a:rPr lang="ru-RU"/>
              <a:t> – величина относительно постоянная (устойчивость структуры сделок в экономике)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V</a:t>
            </a:r>
            <a:r>
              <a:rPr lang="ru-RU"/>
              <a:t> может меняться в связи с внедрением новых технологических средств в банковских учреждениях, ускоряющих систему расчетов.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ВВП – номинальный объем выпуска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Монетаризм (М.Фридман)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Концепция «нейтральности» денег – влияние предложения денег на реальные величины в краткосрочном периоде . Государство должно поддерживать рост денежной массы на уровне средних темпов роста реального ВВП, тогда уровень цен в экономике будет стабильным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Денежное правило Фридмана : поддерживать обоснованный постоянный прирост денежной массы 3-5% в год, что вызывает деловую активность; если темпы прироста выше чем 3-5% - инфляция, ниже чем 3-5% - падение темпов ВВП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Кейнсианская теория спроса на деньги – теория предпочтения ликвидности, т.е. мотивы побуждающие людей хранить деньги в виде наличности.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/>
              <a:t>трансакционный мотив (потребность в наличности для текущих сделок)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/>
              <a:t>мотив предосторожности (на случай непредвиденных обстоятельств)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/>
              <a:t>спекулятивный мотив (основан на обратной зависимости между ставкой % и курсом облигации)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Деньги и их функции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Деньги обеспечивают непрерывность народно-хозяйственного кругооборота (воспроизводство) кругооборот доходов и расходов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Денежный рынок – это рынок денежных средств, на котором в результате спроса и предложения на деньги устанавливается равновесие между количеством денег и процентной ставки.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Денежная система – исторически сложившаяся в каждой стране форма организации денежного обращения законодательно установленная государством. 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В законе о Центральном банке «Денежная система РФ включает в себя официальную денежную единицу, порядок эмиссии денег, организацию и регулирование денежного обращения ден.ед. (валюта) рубль, курс рубля в валюте 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Финансовые активы </a:t>
            </a:r>
            <a:r>
              <a:rPr lang="en-US" sz="3600">
                <a:cs typeface="Arial" charset="0"/>
              </a:rPr>
              <a:t>&gt;</a:t>
            </a:r>
            <a:r>
              <a:rPr lang="ru-RU" sz="3600"/>
              <a:t> Деньги</a:t>
            </a: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Форма финансовых активов: </a:t>
            </a:r>
          </a:p>
          <a:p>
            <a:endParaRPr lang="ru-RU" sz="2000"/>
          </a:p>
          <a:p>
            <a:r>
              <a:rPr lang="ru-RU" sz="2000"/>
              <a:t>Деньги</a:t>
            </a:r>
          </a:p>
          <a:p>
            <a:r>
              <a:rPr lang="ru-RU" sz="2000"/>
              <a:t>Ценные бумаги</a:t>
            </a:r>
          </a:p>
          <a:p>
            <a:r>
              <a:rPr lang="ru-RU" sz="2000"/>
              <a:t>Иностранная валюта</a:t>
            </a:r>
          </a:p>
          <a:p>
            <a:r>
              <a:rPr lang="ru-RU" sz="2000"/>
              <a:t>Счета в банках</a:t>
            </a:r>
          </a:p>
          <a:p>
            <a:r>
              <a:rPr lang="ru-RU" sz="2000"/>
              <a:t>Недвижимое имущество</a:t>
            </a:r>
          </a:p>
          <a:p>
            <a:r>
              <a:rPr lang="ru-RU" sz="2000"/>
              <a:t>Драгоценности</a:t>
            </a:r>
          </a:p>
          <a:p>
            <a:r>
              <a:rPr lang="ru-RU" sz="2000"/>
              <a:t>Антиквариат</a:t>
            </a:r>
          </a:p>
          <a:p>
            <a:r>
              <a:rPr lang="ru-RU" sz="2000"/>
              <a:t>Произведения искусства</a:t>
            </a:r>
          </a:p>
          <a:p>
            <a:pPr>
              <a:buFont typeface="Wingdings" pitchFamily="2" charset="2"/>
              <a:buNone/>
            </a:pPr>
            <a:endParaRPr lang="ru-RU" sz="2000"/>
          </a:p>
          <a:p>
            <a:pPr>
              <a:buFont typeface="Wingdings" pitchFamily="2" charset="2"/>
              <a:buNone/>
            </a:pPr>
            <a:endParaRPr lang="ru-RU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Денежная масса – </a:t>
            </a:r>
            <a:r>
              <a:rPr lang="ru-RU" sz="2600"/>
              <a:t>совокупность общепринятых средств платежа в экономике, сумма наличных и безналичных денежных средств (ликвидные активы)</a:t>
            </a:r>
            <a:endParaRPr lang="ru-RU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Денежный оборот – движение денег в наличной и безналичной формах</a:t>
            </a:r>
          </a:p>
          <a:p>
            <a:pPr>
              <a:buFont typeface="Wingdings" pitchFamily="2" charset="2"/>
              <a:buNone/>
            </a:pPr>
            <a:endParaRPr lang="ru-RU" sz="2800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4038600" y="1341438"/>
            <a:ext cx="1828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H="1">
            <a:off x="1676400" y="1341438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62000" y="1916113"/>
            <a:ext cx="30892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В виде банкнот бумажных денег, разменной монеты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762000" y="3962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003800" y="1916113"/>
            <a:ext cx="38163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Движение средств на счетахклиентов (чеки, аккредитивы, кредитные карточки, электронные переводы)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0" y="3284538"/>
            <a:ext cx="889317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Модель управления наличными деньгами в 50 гг. У.Баумолем и Дж.Табином </a:t>
            </a:r>
          </a:p>
          <a:p>
            <a:pPr>
              <a:spcBef>
                <a:spcPct val="50000"/>
              </a:spcBef>
            </a:pPr>
            <a:r>
              <a:rPr lang="ru-RU" sz="2000">
                <a:cs typeface="Arial" charset="0"/>
              </a:rPr>
              <a:t>→ оптимальная сумма наличных, оптимальное число посещений банка</a:t>
            </a:r>
          </a:p>
          <a:p>
            <a:pPr>
              <a:spcBef>
                <a:spcPct val="50000"/>
              </a:spcBef>
            </a:pPr>
            <a:r>
              <a:rPr lang="ru-RU" sz="2000" u="sng">
                <a:cs typeface="Arial" charset="0"/>
              </a:rPr>
              <a:t>Количественная теория денег</a:t>
            </a:r>
          </a:p>
          <a:p>
            <a:pPr>
              <a:spcBef>
                <a:spcPct val="50000"/>
              </a:spcBef>
            </a:pPr>
            <a:r>
              <a:rPr lang="ru-RU" sz="2000">
                <a:cs typeface="Arial" charset="0"/>
              </a:rPr>
              <a:t>К.Маркс – формула количество денег в обращении</a:t>
            </a:r>
          </a:p>
          <a:p>
            <a:pPr>
              <a:spcBef>
                <a:spcPct val="50000"/>
              </a:spcBef>
            </a:pPr>
            <a:r>
              <a:rPr lang="ru-RU" sz="2000">
                <a:cs typeface="Arial" charset="0"/>
              </a:rPr>
              <a:t>Уравнение обмена И.Фишера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b="1"/>
              <a:t>Ликвидность </a:t>
            </a:r>
            <a:r>
              <a:rPr lang="ru-RU" sz="2800"/>
              <a:t>– способность быстро и с минимальными издержками обмениваться  на любые другие виды активов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Для измерения денежной массы используют денежные агрегаты: М</a:t>
            </a:r>
            <a:r>
              <a:rPr lang="ru-RU" sz="2800" baseline="-25000"/>
              <a:t>0</a:t>
            </a:r>
            <a:r>
              <a:rPr lang="ru-RU" sz="2800"/>
              <a:t>, М</a:t>
            </a:r>
            <a:r>
              <a:rPr lang="ru-RU" sz="2400"/>
              <a:t>1, </a:t>
            </a:r>
            <a:r>
              <a:rPr lang="ru-RU" sz="2800"/>
              <a:t>М</a:t>
            </a:r>
            <a:r>
              <a:rPr lang="ru-RU" sz="2400"/>
              <a:t>2, </a:t>
            </a:r>
            <a:r>
              <a:rPr lang="ru-RU" sz="2800"/>
              <a:t>М</a:t>
            </a:r>
            <a:r>
              <a:rPr lang="ru-RU" sz="2400"/>
              <a:t>3</a:t>
            </a: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 </a:t>
            </a:r>
            <a:r>
              <a:rPr lang="en-US" sz="2800"/>
              <a:t>L (</a:t>
            </a:r>
            <a:r>
              <a:rPr lang="ru-RU" sz="2800"/>
              <a:t>в порядке убывания ликвидности</a:t>
            </a:r>
            <a:r>
              <a:rPr lang="en-US" sz="2800"/>
              <a:t>)</a:t>
            </a:r>
            <a:endParaRPr lang="ru-RU" sz="2800"/>
          </a:p>
          <a:p>
            <a:pPr>
              <a:buFont typeface="Wingdings" pitchFamily="2" charset="2"/>
              <a:buNone/>
            </a:pPr>
            <a:r>
              <a:rPr lang="ru-RU" sz="2800"/>
              <a:t>Состав и количество денежных агрегатов различаются по странам</a:t>
            </a:r>
          </a:p>
          <a:p>
            <a:pPr>
              <a:buFont typeface="Wingdings" pitchFamily="2" charset="2"/>
              <a:buNone/>
            </a:pPr>
            <a:r>
              <a:rPr lang="ru-RU" u="sng"/>
              <a:t>Денежные агрегаты</a:t>
            </a:r>
            <a:r>
              <a:rPr lang="ru-RU"/>
              <a:t> – </a:t>
            </a:r>
            <a:r>
              <a:rPr lang="ru-RU" sz="2800"/>
              <a:t>группировка ликвидных активов (альтернативные измерители денежной массы).</a:t>
            </a:r>
          </a:p>
          <a:p>
            <a:pPr>
              <a:buFont typeface="Wingdings" pitchFamily="2" charset="2"/>
              <a:buNone/>
            </a:pPr>
            <a:endParaRPr lang="ru-RU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238</TotalTime>
  <Words>667</Words>
  <Application>Microsoft Office PowerPoint</Application>
  <PresentationFormat>Экран 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Times New Roman</vt:lpstr>
      <vt:lpstr>Arial</vt:lpstr>
      <vt:lpstr>Wingdings</vt:lpstr>
      <vt:lpstr>Круги</vt:lpstr>
      <vt:lpstr> </vt:lpstr>
      <vt:lpstr>Деньги и их функции</vt:lpstr>
      <vt:lpstr>Слайд 3</vt:lpstr>
      <vt:lpstr>Слайд 4</vt:lpstr>
      <vt:lpstr>Финансовые активы &gt; Деньги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Света</dc:creator>
  <cp:lastModifiedBy>Света</cp:lastModifiedBy>
  <cp:revision>23</cp:revision>
  <dcterms:created xsi:type="dcterms:W3CDTF">1601-01-01T00:00:00Z</dcterms:created>
  <dcterms:modified xsi:type="dcterms:W3CDTF">2020-03-28T08:35:39Z</dcterms:modified>
</cp:coreProperties>
</file>