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9" r:id="rId4"/>
    <p:sldId id="258" r:id="rId5"/>
    <p:sldId id="261" r:id="rId6"/>
    <p:sldId id="262" r:id="rId7"/>
    <p:sldId id="264" r:id="rId8"/>
    <p:sldId id="266" r:id="rId9"/>
    <p:sldId id="265" r:id="rId10"/>
    <p:sldId id="267" r:id="rId11"/>
    <p:sldId id="270" r:id="rId12"/>
    <p:sldId id="272" r:id="rId13"/>
    <p:sldId id="271" r:id="rId14"/>
    <p:sldId id="273" r:id="rId15"/>
    <p:sldId id="274" r:id="rId16"/>
    <p:sldId id="275" r:id="rId17"/>
    <p:sldId id="276" r:id="rId18"/>
    <p:sldId id="259" r:id="rId19"/>
    <p:sldId id="260" r:id="rId20"/>
    <p:sldId id="277"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843" autoAdjust="0"/>
  </p:normalViewPr>
  <p:slideViewPr>
    <p:cSldViewPr>
      <p:cViewPr>
        <p:scale>
          <a:sx n="70" d="100"/>
          <a:sy n="70" d="100"/>
        </p:scale>
        <p:origin x="-12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B5B36-4E88-4339-95BB-75A49DCD58B2}" type="datetimeFigureOut">
              <a:rPr lang="ru-RU" smtClean="0"/>
              <a:pPr/>
              <a:t>05.02.2024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120AC-94D9-415C-9A6D-F0940A550C67}" type="slidenum">
              <a:rPr lang="ru-RU" smtClean="0"/>
              <a:pPr/>
              <a:t>‹#›</a:t>
            </a:fld>
            <a:endParaRPr lang="ru-RU"/>
          </a:p>
        </p:txBody>
      </p:sp>
    </p:spTree>
    <p:extLst>
      <p:ext uri="{BB962C8B-B14F-4D97-AF65-F5344CB8AC3E}">
        <p14:creationId xmlns:p14="http://schemas.microsoft.com/office/powerpoint/2010/main" xmlns="" val="64279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8120AC-94D9-415C-9A6D-F0940A550C67}" type="slidenum">
              <a:rPr lang="ru-RU" smtClean="0"/>
              <a:pPr/>
              <a:t>2</a:t>
            </a:fld>
            <a:endParaRPr lang="ru-RU"/>
          </a:p>
        </p:txBody>
      </p:sp>
    </p:spTree>
    <p:extLst>
      <p:ext uri="{BB962C8B-B14F-4D97-AF65-F5344CB8AC3E}">
        <p14:creationId xmlns:p14="http://schemas.microsoft.com/office/powerpoint/2010/main" xmlns="" val="38419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ru.wikipedia.org/wiki/%D0%94%D1%80%D0%B5%D0%B2%D0%BD%D0%B5%D0%B3%D1%80%D0%B5%D1%87%D0%B5%D1%81%D0%BA%D0%B8%D0%B9_%D1%8F%D0%B7%D1%8B%D0%B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ru.wikipedia.org/wiki/%D0%9D%D0%B5%D0%BC%D0%B5%D1%86%D0%BA%D0%B8%D0%B9_%D1%8F%D0%B7%D1%8B%D0%B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5"/>
            <a:ext cx="7772400" cy="2016224"/>
          </a:xfrm>
        </p:spPr>
        <p:txBody>
          <a:bodyPr>
            <a:normAutofit fontScale="90000"/>
          </a:bodyPr>
          <a:lstStyle/>
          <a:p>
            <a:r>
              <a:rPr lang="ru-RU" dirty="0" smtClean="0">
                <a:latin typeface="Verdana" pitchFamily="34" charset="0"/>
                <a:ea typeface="Verdana" pitchFamily="34" charset="0"/>
                <a:cs typeface="Verdana" pitchFamily="34" charset="0"/>
              </a:rPr>
              <a:t>Дополнительное оборудование для повышения проходимости автомобилей (часть 2)</a:t>
            </a:r>
            <a:endParaRPr lang="ru-RU" dirty="0">
              <a:latin typeface="Verdana" pitchFamily="34" charset="0"/>
              <a:ea typeface="Verdana" pitchFamily="34" charset="0"/>
              <a:cs typeface="Verdana" pitchFamily="34" charset="0"/>
            </a:endParaRPr>
          </a:p>
        </p:txBody>
      </p:sp>
      <p:pic>
        <p:nvPicPr>
          <p:cNvPr id="5122" name="Picture 2" descr="http://4x4cup.ru/wp-content/uploads/T2-Niva.jpg"/>
          <p:cNvPicPr>
            <a:picLocks noChangeAspect="1" noChangeArrowheads="1"/>
          </p:cNvPicPr>
          <p:nvPr/>
        </p:nvPicPr>
        <p:blipFill>
          <a:blip r:embed="rId2" cstate="print"/>
          <a:srcRect/>
          <a:stretch>
            <a:fillRect/>
          </a:stretch>
        </p:blipFill>
        <p:spPr bwMode="auto">
          <a:xfrm>
            <a:off x="2195736" y="2708920"/>
            <a:ext cx="4970493" cy="3312368"/>
          </a:xfrm>
          <a:prstGeom prst="rect">
            <a:avLst/>
          </a:prstGeom>
          <a:noFill/>
        </p:spPr>
      </p:pic>
      <p:sp>
        <p:nvSpPr>
          <p:cNvPr id="3" name="TextBox 2"/>
          <p:cNvSpPr txBox="1"/>
          <p:nvPr/>
        </p:nvSpPr>
        <p:spPr>
          <a:xfrm>
            <a:off x="4139952" y="6309319"/>
            <a:ext cx="4822026" cy="369332"/>
          </a:xfrm>
          <a:prstGeom prst="rect">
            <a:avLst/>
          </a:prstGeom>
          <a:noFill/>
        </p:spPr>
        <p:txBody>
          <a:bodyPr wrap="none" rtlCol="0">
            <a:spAutoFit/>
          </a:bodyPr>
          <a:lstStyle/>
          <a:p>
            <a:r>
              <a:rPr lang="ru-RU" dirty="0" smtClean="0"/>
              <a:t>Составитель: ст. преподаватель Журавский Б.В.</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2968" y="236611"/>
            <a:ext cx="8275022" cy="430887"/>
          </a:xfrm>
          <a:prstGeom prst="rect">
            <a:avLst/>
          </a:prstGeom>
          <a:noFill/>
        </p:spPr>
        <p:txBody>
          <a:bodyPr wrap="none" rtlCol="0">
            <a:spAutoFit/>
          </a:bodyPr>
          <a:lstStyle/>
          <a:p>
            <a:r>
              <a:rPr lang="ru-RU" sz="2200" dirty="0" smtClean="0">
                <a:latin typeface="Verdana" pitchFamily="34" charset="0"/>
                <a:ea typeface="Verdana" pitchFamily="34" charset="0"/>
                <a:cs typeface="Verdana" pitchFamily="34" charset="0"/>
              </a:rPr>
              <a:t>Стационарные электрические автомобильные лебедки</a:t>
            </a:r>
            <a:endParaRPr lang="ru-RU" sz="2200" dirty="0">
              <a:latin typeface="Verdana" pitchFamily="34" charset="0"/>
              <a:ea typeface="Verdana" pitchFamily="34" charset="0"/>
              <a:cs typeface="Verdana" pitchFamily="34" charset="0"/>
            </a:endParaRPr>
          </a:p>
        </p:txBody>
      </p:sp>
      <p:sp>
        <p:nvSpPr>
          <p:cNvPr id="4" name="Прямоугольник 3"/>
          <p:cNvSpPr/>
          <p:nvPr/>
        </p:nvSpPr>
        <p:spPr>
          <a:xfrm>
            <a:off x="467544" y="948295"/>
            <a:ext cx="4248472" cy="273630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Прямоугольник 7"/>
          <p:cNvSpPr/>
          <p:nvPr/>
        </p:nvSpPr>
        <p:spPr>
          <a:xfrm>
            <a:off x="4788024" y="955251"/>
            <a:ext cx="4248472" cy="2729348"/>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Прямоугольник 9"/>
          <p:cNvSpPr/>
          <p:nvPr/>
        </p:nvSpPr>
        <p:spPr>
          <a:xfrm>
            <a:off x="467544" y="3789040"/>
            <a:ext cx="4248472" cy="273630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4788024" y="3789040"/>
            <a:ext cx="4248472" cy="273630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3074" name="Picture 2" descr="https://shop-pajero4x4.ru/wa-data/public/shop/products/68/64/316468/images/40257/40257.750x0.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2076" y="1014874"/>
            <a:ext cx="3687915" cy="260612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Скругленная прямоугольная выноска 14"/>
          <p:cNvSpPr/>
          <p:nvPr/>
        </p:nvSpPr>
        <p:spPr>
          <a:xfrm>
            <a:off x="596051" y="3329547"/>
            <a:ext cx="1625823" cy="246006"/>
          </a:xfrm>
          <a:prstGeom prst="wedgeRoundRectCallout">
            <a:avLst>
              <a:gd name="adj1" fmla="val 17412"/>
              <a:gd name="adj2" fmla="val -213685"/>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smtClean="0"/>
              <a:t>электродвигатель</a:t>
            </a:r>
            <a:endParaRPr lang="ru-RU" sz="14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667" y="3873177"/>
            <a:ext cx="3650225" cy="2568030"/>
          </a:xfrm>
          <a:prstGeom prst="rect">
            <a:avLst/>
          </a:prstGeom>
        </p:spPr>
      </p:pic>
      <p:pic>
        <p:nvPicPr>
          <p:cNvPr id="3076" name="Picture 4" descr="https://a.d-cd.net/HRAAAgJDO-A-96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60540" y="3843402"/>
            <a:ext cx="3503439" cy="2627580"/>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s://carsmonitor.ru/image/cache/catalog/lebedki/2bf14a130b2c4dd1dda2cba314fcd15f.970-1200x8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1" y="970368"/>
            <a:ext cx="3975949" cy="2650633"/>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Скругленная прямоугольная выноска 17"/>
          <p:cNvSpPr/>
          <p:nvPr/>
        </p:nvSpPr>
        <p:spPr>
          <a:xfrm>
            <a:off x="6804248" y="1030669"/>
            <a:ext cx="1625823" cy="246006"/>
          </a:xfrm>
          <a:prstGeom prst="wedgeRoundRectCallout">
            <a:avLst>
              <a:gd name="adj1" fmla="val -62802"/>
              <a:gd name="adj2" fmla="val 359096"/>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smtClean="0"/>
              <a:t>электродвигатель</a:t>
            </a:r>
            <a:endParaRPr lang="ru-RU"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3682" y="318508"/>
            <a:ext cx="7444667" cy="430887"/>
          </a:xfrm>
          <a:prstGeom prst="rect">
            <a:avLst/>
          </a:prstGeom>
          <a:noFill/>
        </p:spPr>
        <p:txBody>
          <a:bodyPr wrap="none" rtlCol="0">
            <a:spAutoFit/>
          </a:bodyPr>
          <a:lstStyle/>
          <a:p>
            <a:r>
              <a:rPr lang="ru-RU" sz="2200" dirty="0" smtClean="0">
                <a:latin typeface="Verdana" pitchFamily="34" charset="0"/>
                <a:ea typeface="Verdana" pitchFamily="34" charset="0"/>
                <a:cs typeface="Verdana" pitchFamily="34" charset="0"/>
              </a:rPr>
              <a:t>Съёмные электрические автомобильные лебедки</a:t>
            </a:r>
            <a:endParaRPr lang="ru-RU" sz="2200" dirty="0">
              <a:latin typeface="Verdana" pitchFamily="34" charset="0"/>
              <a:ea typeface="Verdana" pitchFamily="34" charset="0"/>
              <a:cs typeface="Verdana" pitchFamily="34" charset="0"/>
            </a:endParaRPr>
          </a:p>
        </p:txBody>
      </p:sp>
      <p:sp>
        <p:nvSpPr>
          <p:cNvPr id="4" name="Прямоугольник 3"/>
          <p:cNvSpPr/>
          <p:nvPr/>
        </p:nvSpPr>
        <p:spPr>
          <a:xfrm>
            <a:off x="467544" y="948295"/>
            <a:ext cx="4248472" cy="273630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Прямоугольник 7"/>
          <p:cNvSpPr/>
          <p:nvPr/>
        </p:nvSpPr>
        <p:spPr>
          <a:xfrm>
            <a:off x="4788024" y="955251"/>
            <a:ext cx="4248472" cy="2729348"/>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0" name="Прямоугольник 9"/>
          <p:cNvSpPr/>
          <p:nvPr/>
        </p:nvSpPr>
        <p:spPr>
          <a:xfrm>
            <a:off x="467544" y="3789040"/>
            <a:ext cx="4248472" cy="273630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4788024" y="3789040"/>
            <a:ext cx="4248472" cy="273630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4098" name="Picture 2" descr="https://hiluxtoyota.ru/wp-content/uploads/2020/12/STO-SN-6.0-S-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129558"/>
            <a:ext cx="3816424" cy="2473082"/>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Мобильная лебедка на площадке сложной конструкции РИФ"/>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1055470"/>
            <a:ext cx="3771016"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carsmonitor.ru/image/cache/catalog/lebedki/file114-_1_.970-1200x8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3865862"/>
            <a:ext cx="3860384" cy="2573589"/>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s://avatars.mds.yandex.net/get-zen_doc/3472554/pub_5eb796dfcbfa886ba580142d_5ef21e4d936d216206390329/scale_120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24821" y="3865862"/>
            <a:ext cx="3860384" cy="25735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282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328415"/>
            <a:ext cx="7055136" cy="430887"/>
          </a:xfrm>
          <a:prstGeom prst="rect">
            <a:avLst/>
          </a:prstGeom>
          <a:noFill/>
        </p:spPr>
        <p:txBody>
          <a:bodyPr wrap="none" rtlCol="0">
            <a:spAutoFit/>
          </a:bodyPr>
          <a:lstStyle/>
          <a:p>
            <a:r>
              <a:rPr lang="ru-RU" sz="2200" dirty="0" smtClean="0">
                <a:latin typeface="Verdana" pitchFamily="34" charset="0"/>
                <a:ea typeface="Verdana" pitchFamily="34" charset="0"/>
                <a:cs typeface="Verdana" pitchFamily="34" charset="0"/>
              </a:rPr>
              <a:t>Съёмные автономные автомобильные лебедки</a:t>
            </a:r>
            <a:endParaRPr lang="ru-RU" sz="2200" dirty="0">
              <a:latin typeface="Verdana" pitchFamily="34" charset="0"/>
              <a:ea typeface="Verdana" pitchFamily="34" charset="0"/>
              <a:cs typeface="Verdana" pitchFamily="34" charset="0"/>
            </a:endParaRPr>
          </a:p>
        </p:txBody>
      </p:sp>
      <p:sp>
        <p:nvSpPr>
          <p:cNvPr id="10" name="Прямоугольник 9"/>
          <p:cNvSpPr/>
          <p:nvPr/>
        </p:nvSpPr>
        <p:spPr>
          <a:xfrm>
            <a:off x="467544" y="3140968"/>
            <a:ext cx="4248472" cy="3384376"/>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4788024" y="3140968"/>
            <a:ext cx="4248472" cy="3384376"/>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2" name="Прямоугольник 1"/>
          <p:cNvSpPr/>
          <p:nvPr/>
        </p:nvSpPr>
        <p:spPr>
          <a:xfrm>
            <a:off x="467544" y="908720"/>
            <a:ext cx="8352928" cy="2113784"/>
          </a:xfrm>
          <a:prstGeom prst="rect">
            <a:avLst/>
          </a:prstGeom>
        </p:spPr>
        <p:txBody>
          <a:bodyPr wrap="square">
            <a:spAutoFit/>
          </a:bodyPr>
          <a:lstStyle/>
          <a:p>
            <a:pPr indent="449263" algn="just">
              <a:lnSpc>
                <a:spcPct val="150000"/>
              </a:lnSpc>
            </a:pPr>
            <a:r>
              <a:rPr lang="ru-RU" dirty="0">
                <a:latin typeface="Verdana" panose="020B0604030504040204" pitchFamily="34" charset="0"/>
                <a:ea typeface="Verdana" panose="020B0604030504040204" pitchFamily="34" charset="0"/>
              </a:rPr>
              <a:t>Среди съемных лебедок существует класс автономных. Автономные лебедки могут работать от независимого от машины источника </a:t>
            </a:r>
            <a:r>
              <a:rPr lang="ru-RU" dirty="0" smtClean="0">
                <a:latin typeface="Verdana" panose="020B0604030504040204" pitchFamily="34" charset="0"/>
                <a:ea typeface="Verdana" panose="020B0604030504040204" pitchFamily="34" charset="0"/>
              </a:rPr>
              <a:t>энергии, например от собственного ДВС. Их преимущество в том, что они могут работать при заглушенном ДВС автомобиля, недостатком являются их габариты и вес.</a:t>
            </a:r>
            <a:endParaRPr lang="ru-RU" dirty="0">
              <a:latin typeface="Verdana" panose="020B0604030504040204" pitchFamily="34" charset="0"/>
              <a:ea typeface="Verdana" panose="020B0604030504040204" pitchFamily="34"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3284984"/>
            <a:ext cx="4032448" cy="3078666"/>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5" y="3284984"/>
            <a:ext cx="3478381" cy="3095565"/>
          </a:xfrm>
          <a:prstGeom prst="rect">
            <a:avLst/>
          </a:prstGeom>
        </p:spPr>
      </p:pic>
    </p:spTree>
    <p:extLst>
      <p:ext uri="{BB962C8B-B14F-4D97-AF65-F5344CB8AC3E}">
        <p14:creationId xmlns:p14="http://schemas.microsoft.com/office/powerpoint/2010/main" xmlns="" val="397113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06090"/>
          </a:xfrm>
        </p:spPr>
        <p:txBody>
          <a:bodyPr>
            <a:normAutofit/>
          </a:bodyPr>
          <a:lstStyle/>
          <a:p>
            <a:r>
              <a:rPr lang="ru-RU" sz="3600" dirty="0" smtClean="0">
                <a:latin typeface="Verdana" panose="020B0604030504040204" pitchFamily="34" charset="0"/>
                <a:ea typeface="Verdana" panose="020B0604030504040204" pitchFamily="34" charset="0"/>
              </a:rPr>
              <a:t>Выбор лебедки для автомобиля</a:t>
            </a:r>
            <a:endParaRPr lang="ru-RU" sz="3600" dirty="0">
              <a:latin typeface="Verdana" panose="020B0604030504040204" pitchFamily="34" charset="0"/>
              <a:ea typeface="Verdana" panose="020B0604030504040204" pitchFamily="34" charset="0"/>
            </a:endParaRPr>
          </a:p>
        </p:txBody>
      </p:sp>
      <p:sp>
        <p:nvSpPr>
          <p:cNvPr id="3" name="Объект 2"/>
          <p:cNvSpPr>
            <a:spLocks noGrp="1"/>
          </p:cNvSpPr>
          <p:nvPr>
            <p:ph idx="1"/>
          </p:nvPr>
        </p:nvSpPr>
        <p:spPr>
          <a:xfrm>
            <a:off x="457200" y="980728"/>
            <a:ext cx="8229600" cy="5472608"/>
          </a:xfrm>
        </p:spPr>
        <p:txBody>
          <a:bodyPr>
            <a:normAutofit lnSpcReduction="10000"/>
          </a:bodyPr>
          <a:lstStyle/>
          <a:p>
            <a:pPr marL="0" indent="449263" algn="just">
              <a:lnSpc>
                <a:spcPct val="150000"/>
              </a:lnSpc>
              <a:spcBef>
                <a:spcPts val="0"/>
              </a:spcBef>
              <a:buNone/>
            </a:pPr>
            <a:r>
              <a:rPr lang="ru-RU" sz="1800" dirty="0" smtClean="0">
                <a:latin typeface="Verdana" panose="020B0604030504040204" pitchFamily="34" charset="0"/>
                <a:ea typeface="Verdana" panose="020B0604030504040204" pitchFamily="34" charset="0"/>
              </a:rPr>
              <a:t>Одна из основных характеристик лебедки — </a:t>
            </a:r>
            <a:r>
              <a:rPr lang="ru-RU" sz="1800" dirty="0">
                <a:latin typeface="Verdana" panose="020B0604030504040204" pitchFamily="34" charset="0"/>
                <a:ea typeface="Verdana" panose="020B0604030504040204" pitchFamily="34" charset="0"/>
              </a:rPr>
              <a:t>это тяговая сила. Она характеризует вес, который может тянуть лебёдка</a:t>
            </a:r>
            <a:r>
              <a:rPr lang="ru-RU" sz="1800" dirty="0" smtClean="0">
                <a:latin typeface="Verdana" panose="020B0604030504040204" pitchFamily="34" charset="0"/>
                <a:ea typeface="Verdana" panose="020B0604030504040204" pitchFamily="34" charset="0"/>
              </a:rPr>
              <a:t>.</a:t>
            </a:r>
          </a:p>
          <a:p>
            <a:pPr marL="0" indent="449263" algn="just">
              <a:lnSpc>
                <a:spcPct val="150000"/>
              </a:lnSpc>
              <a:spcBef>
                <a:spcPts val="0"/>
              </a:spcBef>
              <a:buNone/>
            </a:pPr>
            <a:r>
              <a:rPr lang="ru-RU" sz="1800" dirty="0">
                <a:latin typeface="Verdana" panose="020B0604030504040204" pitchFamily="34" charset="0"/>
                <a:ea typeface="Verdana" panose="020B0604030504040204" pitchFamily="34" charset="0"/>
              </a:rPr>
              <a:t>Подбор лебедки производится по требующемуся тяговому </a:t>
            </a:r>
            <a:r>
              <a:rPr lang="ru-RU" sz="1800" dirty="0" smtClean="0">
                <a:latin typeface="Verdana" panose="020B0604030504040204" pitchFamily="34" charset="0"/>
                <a:ea typeface="Verdana" panose="020B0604030504040204" pitchFamily="34" charset="0"/>
              </a:rPr>
              <a:t>усилию. Обычно требуемое тяговое усилие лебедки </a:t>
            </a:r>
            <a:r>
              <a:rPr lang="ru-RU" sz="1800" dirty="0">
                <a:latin typeface="Verdana" panose="020B0604030504040204" pitchFamily="34" charset="0"/>
                <a:ea typeface="Verdana" panose="020B0604030504040204" pitchFamily="34" charset="0"/>
              </a:rPr>
              <a:t>рассчитывается </a:t>
            </a:r>
            <a:r>
              <a:rPr lang="ru-RU" sz="1800" dirty="0" smtClean="0">
                <a:latin typeface="Verdana" panose="020B0604030504040204" pitchFamily="34" charset="0"/>
                <a:ea typeface="Verdana" panose="020B0604030504040204" pitchFamily="34" charset="0"/>
              </a:rPr>
              <a:t>как произведение полного веса </a:t>
            </a:r>
            <a:r>
              <a:rPr lang="ru-RU" sz="1800" dirty="0">
                <a:latin typeface="Verdana" panose="020B0604030504040204" pitchFamily="34" charset="0"/>
                <a:ea typeface="Verdana" panose="020B0604030504040204" pitchFamily="34" charset="0"/>
              </a:rPr>
              <a:t>автомобиля на коэффициент </a:t>
            </a:r>
            <a:r>
              <a:rPr lang="ru-RU" sz="1800" dirty="0" smtClean="0">
                <a:latin typeface="Verdana" panose="020B0604030504040204" pitchFamily="34" charset="0"/>
                <a:ea typeface="Verdana" panose="020B0604030504040204" pitchFamily="34" charset="0"/>
              </a:rPr>
              <a:t>1,5 -2,5</a:t>
            </a:r>
            <a:r>
              <a:rPr lang="ru-RU" sz="1800" dirty="0">
                <a:latin typeface="Verdana" panose="020B0604030504040204" pitchFamily="34" charset="0"/>
                <a:ea typeface="Verdana" panose="020B0604030504040204" pitchFamily="34" charset="0"/>
              </a:rPr>
              <a:t>. </a:t>
            </a:r>
            <a:endParaRPr lang="ru-RU" sz="1800" dirty="0" smtClean="0">
              <a:latin typeface="Verdana" panose="020B0604030504040204" pitchFamily="34" charset="0"/>
              <a:ea typeface="Verdana" panose="020B0604030504040204" pitchFamily="34" charset="0"/>
            </a:endParaRPr>
          </a:p>
          <a:p>
            <a:pPr marL="0" indent="449263" algn="just">
              <a:lnSpc>
                <a:spcPct val="150000"/>
              </a:lnSpc>
              <a:spcBef>
                <a:spcPts val="0"/>
              </a:spcBef>
              <a:buNone/>
            </a:pPr>
            <a:r>
              <a:rPr lang="ru-RU" sz="1800" dirty="0" smtClean="0">
                <a:latin typeface="Verdana" panose="020B0604030504040204" pitchFamily="34" charset="0"/>
                <a:ea typeface="Verdana" panose="020B0604030504040204" pitchFamily="34" charset="0"/>
              </a:rPr>
              <a:t>Производители присваивают лебедкам индексы грузоподъёмности. Индекс </a:t>
            </a:r>
            <a:r>
              <a:rPr lang="ru-RU" sz="1800" dirty="0" err="1" smtClean="0">
                <a:latin typeface="Verdana" panose="020B0604030504040204" pitchFamily="34" charset="0"/>
                <a:ea typeface="Verdana" panose="020B0604030504040204" pitchFamily="34" charset="0"/>
              </a:rPr>
              <a:t>грузоподьемности</a:t>
            </a:r>
            <a:r>
              <a:rPr lang="ru-RU" sz="1800" dirty="0" smtClean="0">
                <a:latin typeface="Verdana" panose="020B0604030504040204" pitchFamily="34" charset="0"/>
                <a:ea typeface="Verdana" panose="020B0604030504040204" pitchFamily="34" charset="0"/>
              </a:rPr>
              <a:t> </a:t>
            </a:r>
            <a:r>
              <a:rPr lang="ru-RU" sz="1800" dirty="0">
                <a:latin typeface="Verdana" panose="020B0604030504040204" pitchFamily="34" charset="0"/>
                <a:ea typeface="Verdana" panose="020B0604030504040204" pitchFamily="34" charset="0"/>
              </a:rPr>
              <a:t>означает максимальное усилие, которую данная лебедка может создать при тяге груза </a:t>
            </a:r>
            <a:r>
              <a:rPr lang="ru-RU" sz="1800" dirty="0" smtClean="0">
                <a:latin typeface="Verdana" panose="020B0604030504040204" pitchFamily="34" charset="0"/>
                <a:ea typeface="Verdana" panose="020B0604030504040204" pitchFamily="34" charset="0"/>
              </a:rPr>
              <a:t>горизонтально, в фунтах (</a:t>
            </a:r>
            <a:r>
              <a:rPr lang="en-US" sz="1800" dirty="0" err="1" smtClean="0">
                <a:latin typeface="Verdana" panose="020B0604030504040204" pitchFamily="34" charset="0"/>
                <a:ea typeface="Verdana" panose="020B0604030504040204" pitchFamily="34" charset="0"/>
              </a:rPr>
              <a:t>lbs</a:t>
            </a:r>
            <a:r>
              <a:rPr lang="en-US" sz="1800" dirty="0" smtClean="0">
                <a:latin typeface="Verdana" panose="020B0604030504040204" pitchFamily="34" charset="0"/>
                <a:ea typeface="Verdana" panose="020B0604030504040204" pitchFamily="34" charset="0"/>
              </a:rPr>
              <a:t>)</a:t>
            </a:r>
            <a:r>
              <a:rPr lang="ru-RU" sz="1800" dirty="0" smtClean="0">
                <a:latin typeface="Verdana" panose="020B0604030504040204" pitchFamily="34" charset="0"/>
                <a:ea typeface="Verdana" panose="020B0604030504040204" pitchFamily="34" charset="0"/>
              </a:rPr>
              <a:t> (1 фунт = 0,45</a:t>
            </a:r>
            <a:r>
              <a:rPr lang="en-US" sz="1800" dirty="0" smtClean="0">
                <a:latin typeface="Verdana" panose="020B0604030504040204" pitchFamily="34" charset="0"/>
                <a:ea typeface="Verdana" panose="020B0604030504040204" pitchFamily="34" charset="0"/>
              </a:rPr>
              <a:t>4</a:t>
            </a:r>
            <a:r>
              <a:rPr lang="ru-RU" sz="1800" dirty="0" smtClean="0">
                <a:latin typeface="Verdana" panose="020B0604030504040204" pitchFamily="34" charset="0"/>
                <a:ea typeface="Verdana" panose="020B0604030504040204" pitchFamily="34" charset="0"/>
              </a:rPr>
              <a:t> кг). На практике нашли применение лебедки с индексом грузоподъёмности от 6000 до 12000.</a:t>
            </a:r>
            <a:endParaRPr lang="ru-RU" sz="1800" dirty="0">
              <a:latin typeface="Verdana" panose="020B0604030504040204" pitchFamily="34" charset="0"/>
              <a:ea typeface="Verdana" panose="020B0604030504040204" pitchFamily="34" charset="0"/>
            </a:endParaRPr>
          </a:p>
          <a:p>
            <a:pPr marL="0" indent="449263" algn="just">
              <a:lnSpc>
                <a:spcPct val="150000"/>
              </a:lnSpc>
              <a:spcBef>
                <a:spcPts val="0"/>
              </a:spcBef>
              <a:buNone/>
            </a:pPr>
            <a:r>
              <a:rPr lang="ru-RU" sz="1800" dirty="0" smtClean="0">
                <a:latin typeface="Verdana" panose="020B0604030504040204" pitchFamily="34" charset="0"/>
                <a:ea typeface="Verdana" panose="020B0604030504040204" pitchFamily="34" charset="0"/>
              </a:rPr>
              <a:t>Также </a:t>
            </a:r>
            <a:r>
              <a:rPr lang="ru-RU" sz="1800" dirty="0">
                <a:latin typeface="Verdana" panose="020B0604030504040204" pitchFamily="34" charset="0"/>
                <a:ea typeface="Verdana" panose="020B0604030504040204" pitchFamily="34" charset="0"/>
              </a:rPr>
              <a:t>при </a:t>
            </a:r>
            <a:r>
              <a:rPr lang="ru-RU" sz="1800" dirty="0" smtClean="0">
                <a:latin typeface="Verdana" panose="020B0604030504040204" pitchFamily="34" charset="0"/>
                <a:ea typeface="Verdana" panose="020B0604030504040204" pitchFamily="34" charset="0"/>
              </a:rPr>
              <a:t>выборе электрической </a:t>
            </a:r>
            <a:r>
              <a:rPr lang="ru-RU" sz="1800" dirty="0">
                <a:latin typeface="Verdana" panose="020B0604030504040204" pitchFamily="34" charset="0"/>
                <a:ea typeface="Verdana" panose="020B0604030504040204" pitchFamily="34" charset="0"/>
              </a:rPr>
              <a:t>лебедки необходимо обратить внимание на напряжение бортовой сети: 12 </a:t>
            </a:r>
            <a:r>
              <a:rPr lang="ru-RU" sz="1800" dirty="0" smtClean="0">
                <a:latin typeface="Verdana" panose="020B0604030504040204" pitchFamily="34" charset="0"/>
                <a:ea typeface="Verdana" panose="020B0604030504040204" pitchFamily="34" charset="0"/>
              </a:rPr>
              <a:t>или 24</a:t>
            </a:r>
            <a:r>
              <a:rPr lang="en-US" sz="1800" dirty="0" smtClean="0">
                <a:latin typeface="Verdana" panose="020B0604030504040204" pitchFamily="34" charset="0"/>
                <a:ea typeface="Verdana" panose="020B0604030504040204" pitchFamily="34" charset="0"/>
              </a:rPr>
              <a:t> </a:t>
            </a:r>
            <a:r>
              <a:rPr lang="ru-RU" sz="1800" dirty="0" smtClean="0">
                <a:latin typeface="Verdana" panose="020B0604030504040204" pitchFamily="34" charset="0"/>
                <a:ea typeface="Verdana" panose="020B0604030504040204" pitchFamily="34" charset="0"/>
              </a:rPr>
              <a:t>В.</a:t>
            </a:r>
            <a:endParaRPr lang="ru-RU"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xmlns="" val="300441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217" y="332656"/>
            <a:ext cx="8229600" cy="634082"/>
          </a:xfrm>
        </p:spPr>
        <p:txBody>
          <a:bodyPr>
            <a:normAutofit fontScale="90000"/>
          </a:bodyPr>
          <a:lstStyle/>
          <a:p>
            <a:r>
              <a:rPr lang="ru-RU" dirty="0" smtClean="0"/>
              <a:t>Колесные автомобильные лебедки</a:t>
            </a:r>
            <a:endParaRPr lang="ru-RU" dirty="0"/>
          </a:p>
        </p:txBody>
      </p:sp>
      <p:sp>
        <p:nvSpPr>
          <p:cNvPr id="3" name="Объект 2"/>
          <p:cNvSpPr>
            <a:spLocks noGrp="1"/>
          </p:cNvSpPr>
          <p:nvPr>
            <p:ph idx="1"/>
          </p:nvPr>
        </p:nvSpPr>
        <p:spPr>
          <a:xfrm>
            <a:off x="464142" y="1242687"/>
            <a:ext cx="8428337" cy="1872207"/>
          </a:xfrm>
        </p:spPr>
        <p:txBody>
          <a:bodyPr>
            <a:normAutofit fontScale="55000" lnSpcReduction="20000"/>
          </a:bodyPr>
          <a:lstStyle/>
          <a:p>
            <a:pPr marL="0" indent="449263" algn="just">
              <a:lnSpc>
                <a:spcPct val="170000"/>
              </a:lnSpc>
              <a:spcBef>
                <a:spcPts val="0"/>
              </a:spcBef>
              <a:buNone/>
            </a:pPr>
            <a:r>
              <a:rPr lang="ru-RU" dirty="0" smtClean="0">
                <a:latin typeface="Verdana" panose="020B0604030504040204" pitchFamily="34" charset="0"/>
                <a:ea typeface="Verdana" panose="020B0604030504040204" pitchFamily="34" charset="0"/>
              </a:rPr>
              <a:t>Колёсная лебедка («</a:t>
            </a:r>
            <a:r>
              <a:rPr lang="ru-RU" dirty="0" err="1" smtClean="0">
                <a:latin typeface="Verdana" panose="020B0604030504040204" pitchFamily="34" charset="0"/>
                <a:ea typeface="Verdana" panose="020B0604030504040204" pitchFamily="34" charset="0"/>
              </a:rPr>
              <a:t>самовытаскиватель</a:t>
            </a:r>
            <a:r>
              <a:rPr lang="ru-RU" dirty="0" smtClean="0">
                <a:latin typeface="Verdana" panose="020B0604030504040204" pitchFamily="34" charset="0"/>
                <a:ea typeface="Verdana" panose="020B0604030504040204" pitchFamily="34" charset="0"/>
              </a:rPr>
              <a:t>») представляет собой барабан с тросом прикрепляемый к диску ведущего колеса (колес). При вращении колеса трос наматывается на барабан, создается усилие, тянущее автомобиль.</a:t>
            </a:r>
            <a:endParaRPr lang="ru-RU" dirty="0">
              <a:latin typeface="Verdana" panose="020B0604030504040204" pitchFamily="34" charset="0"/>
              <a:ea typeface="Verdana" panose="020B0604030504040204" pitchFamily="34" charset="0"/>
            </a:endParaRPr>
          </a:p>
        </p:txBody>
      </p:sp>
      <p:pic>
        <p:nvPicPr>
          <p:cNvPr id="6146" name="Picture 2" descr="https://img.usamodelkina.ru/uploads/posts/2018-11/1542466419_screenshot_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3382443"/>
            <a:ext cx="4417580" cy="2592289"/>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s://a.d-cd.net/d945c4cs-96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3779" y="3416514"/>
            <a:ext cx="3395265" cy="253276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539551" y="3271808"/>
            <a:ext cx="3610745" cy="2821487"/>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Прямоугольник 6"/>
          <p:cNvSpPr/>
          <p:nvPr/>
        </p:nvSpPr>
        <p:spPr>
          <a:xfrm>
            <a:off x="4283968" y="3271809"/>
            <a:ext cx="4608511" cy="2821486"/>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93957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62074"/>
          </a:xfrm>
        </p:spPr>
        <p:txBody>
          <a:bodyPr>
            <a:normAutofit fontScale="90000"/>
          </a:bodyPr>
          <a:lstStyle/>
          <a:p>
            <a:r>
              <a:rPr lang="ru-RU" dirty="0" smtClean="0"/>
              <a:t>Полиспаст</a:t>
            </a:r>
            <a:endParaRPr lang="ru-RU" dirty="0"/>
          </a:p>
        </p:txBody>
      </p:sp>
      <p:sp>
        <p:nvSpPr>
          <p:cNvPr id="3" name="Объект 2"/>
          <p:cNvSpPr>
            <a:spLocks noGrp="1"/>
          </p:cNvSpPr>
          <p:nvPr>
            <p:ph idx="1"/>
          </p:nvPr>
        </p:nvSpPr>
        <p:spPr>
          <a:xfrm>
            <a:off x="457200" y="764576"/>
            <a:ext cx="8507288" cy="3384376"/>
          </a:xfrm>
        </p:spPr>
        <p:txBody>
          <a:bodyPr>
            <a:normAutofit/>
          </a:bodyPr>
          <a:lstStyle/>
          <a:p>
            <a:pPr marL="0" indent="449263" algn="just">
              <a:spcBef>
                <a:spcPts val="0"/>
              </a:spcBef>
              <a:buNone/>
            </a:pPr>
            <a:r>
              <a:rPr lang="ru-RU" sz="1800" b="1" dirty="0" err="1">
                <a:latin typeface="Verdana" panose="020B0604030504040204" pitchFamily="34" charset="0"/>
                <a:ea typeface="Verdana" panose="020B0604030504040204" pitchFamily="34" charset="0"/>
              </a:rPr>
              <a:t>Полиспа́ст</a:t>
            </a:r>
            <a:r>
              <a:rPr lang="ru-RU" sz="1800" dirty="0">
                <a:latin typeface="Verdana" panose="020B0604030504040204" pitchFamily="34" charset="0"/>
                <a:ea typeface="Verdana" panose="020B0604030504040204" pitchFamily="34" charset="0"/>
              </a:rPr>
              <a:t> (</a:t>
            </a:r>
            <a:r>
              <a:rPr lang="ru-RU" sz="1800" dirty="0">
                <a:latin typeface="Verdana" panose="020B0604030504040204" pitchFamily="34" charset="0"/>
                <a:ea typeface="Verdana" panose="020B0604030504040204" pitchFamily="34" charset="0"/>
                <a:hlinkClick r:id="rId2" tooltip="Древнегреческий язык"/>
              </a:rPr>
              <a:t>др.-греч.</a:t>
            </a:r>
            <a:r>
              <a:rPr lang="ru-RU" sz="1800" dirty="0">
                <a:latin typeface="Verdana" panose="020B0604030504040204" pitchFamily="34" charset="0"/>
                <a:ea typeface="Verdana" panose="020B0604030504040204" pitchFamily="34" charset="0"/>
              </a:rPr>
              <a:t> </a:t>
            </a:r>
            <a:r>
              <a:rPr lang="el-GR" sz="1800" dirty="0">
                <a:latin typeface="Verdana" panose="020B0604030504040204" pitchFamily="34" charset="0"/>
                <a:ea typeface="Verdana" panose="020B0604030504040204" pitchFamily="34" charset="0"/>
              </a:rPr>
              <a:t>πολύσπαστον </a:t>
            </a:r>
            <a:r>
              <a:rPr lang="ru-RU" sz="1800" dirty="0">
                <a:latin typeface="Verdana" panose="020B0604030504040204" pitchFamily="34" charset="0"/>
                <a:ea typeface="Verdana" panose="020B0604030504040204" pitchFamily="34" charset="0"/>
              </a:rPr>
              <a:t>от </a:t>
            </a:r>
            <a:r>
              <a:rPr lang="el-GR" sz="1800" dirty="0" smtClean="0">
                <a:latin typeface="Verdana" panose="020B0604030504040204" pitchFamily="34" charset="0"/>
                <a:ea typeface="Verdana" panose="020B0604030504040204" pitchFamily="34" charset="0"/>
              </a:rPr>
              <a:t>πολύσπαστος</a:t>
            </a:r>
            <a:r>
              <a:rPr lang="el-GR" sz="1800" dirty="0">
                <a:latin typeface="Verdana" panose="020B0604030504040204" pitchFamily="34" charset="0"/>
                <a:ea typeface="Verdana" panose="020B0604030504040204" pitchFamily="34" charset="0"/>
              </a:rPr>
              <a:t> — «</a:t>
            </a:r>
            <a:r>
              <a:rPr lang="ru-RU" sz="1800" dirty="0" err="1">
                <a:latin typeface="Verdana" panose="020B0604030504040204" pitchFamily="34" charset="0"/>
                <a:ea typeface="Verdana" panose="020B0604030504040204" pitchFamily="34" charset="0"/>
              </a:rPr>
              <a:t>многотяг</a:t>
            </a:r>
            <a:r>
              <a:rPr lang="ru-RU" sz="1800" dirty="0">
                <a:latin typeface="Verdana" panose="020B0604030504040204" pitchFamily="34" charset="0"/>
                <a:ea typeface="Verdana" panose="020B0604030504040204" pitchFamily="34" charset="0"/>
              </a:rPr>
              <a:t>») </a:t>
            </a:r>
            <a:r>
              <a:rPr lang="ru-RU" sz="1800" dirty="0" smtClean="0">
                <a:latin typeface="Verdana" panose="020B0604030504040204" pitchFamily="34" charset="0"/>
                <a:ea typeface="Verdana" panose="020B0604030504040204" pitchFamily="34" charset="0"/>
              </a:rPr>
              <a:t>Полиспаст позволяет увеличить тяговое усилие автомобильной лебедки, при этом уменьшается скорость перемещения автомобиля.</a:t>
            </a:r>
          </a:p>
          <a:p>
            <a:pPr marL="0" indent="449263" algn="just">
              <a:spcBef>
                <a:spcPts val="0"/>
              </a:spcBef>
              <a:buNone/>
            </a:pPr>
            <a:r>
              <a:rPr lang="ru-RU" sz="1800" dirty="0">
                <a:latin typeface="Verdana" panose="020B0604030504040204" pitchFamily="34" charset="0"/>
                <a:ea typeface="Verdana" panose="020B0604030504040204" pitchFamily="34" charset="0"/>
              </a:rPr>
              <a:t>Полиспаст — это грузоподъёмное устройство, состоящее из нескольких подвижных и неподвижных </a:t>
            </a:r>
            <a:r>
              <a:rPr lang="ru-RU" sz="1800" dirty="0" smtClean="0">
                <a:latin typeface="Verdana" panose="020B0604030504040204" pitchFamily="34" charset="0"/>
                <a:ea typeface="Verdana" panose="020B0604030504040204" pitchFamily="34" charset="0"/>
              </a:rPr>
              <a:t>блоков</a:t>
            </a:r>
            <a:r>
              <a:rPr lang="ru-RU" sz="1800" dirty="0">
                <a:latin typeface="Verdana" panose="020B0604030504040204" pitchFamily="34" charset="0"/>
                <a:ea typeface="Verdana" panose="020B0604030504040204" pitchFamily="34" charset="0"/>
              </a:rPr>
              <a:t> (обычно </a:t>
            </a:r>
            <a:r>
              <a:rPr lang="ru-RU" sz="1800" dirty="0" smtClean="0">
                <a:latin typeface="Verdana" panose="020B0604030504040204" pitchFamily="34" charset="0"/>
                <a:ea typeface="Verdana" panose="020B0604030504040204" pitchFamily="34" charset="0"/>
              </a:rPr>
              <a:t>расположенных  попарно) огибаемых</a:t>
            </a:r>
            <a:r>
              <a:rPr lang="ru-RU" sz="1800" dirty="0">
                <a:latin typeface="Verdana" panose="020B0604030504040204" pitchFamily="34" charset="0"/>
                <a:ea typeface="Verdana" panose="020B0604030504040204" pitchFamily="34" charset="0"/>
              </a:rPr>
              <a:t>  </a:t>
            </a:r>
            <a:r>
              <a:rPr lang="ru-RU" sz="1800" dirty="0" smtClean="0">
                <a:latin typeface="Verdana" panose="020B0604030504040204" pitchFamily="34" charset="0"/>
                <a:ea typeface="Verdana" panose="020B0604030504040204" pitchFamily="34" charset="0"/>
              </a:rPr>
              <a:t>тросом, </a:t>
            </a:r>
            <a:r>
              <a:rPr lang="ru-RU" sz="1800" dirty="0">
                <a:latin typeface="Verdana" panose="020B0604030504040204" pitchFamily="34" charset="0"/>
                <a:ea typeface="Verdana" panose="020B0604030504040204" pitchFamily="34" charset="0"/>
              </a:rPr>
              <a:t>позволяющее поднимать грузы с усилием в несколько раз меньшим, чем вес поднимаемого груза</a:t>
            </a:r>
            <a:r>
              <a:rPr lang="ru-RU" sz="1800" dirty="0" smtClean="0">
                <a:latin typeface="Verdana" panose="020B0604030504040204" pitchFamily="34" charset="0"/>
                <a:ea typeface="Verdana" panose="020B0604030504040204" pitchFamily="34" charset="0"/>
              </a:rPr>
              <a:t>.</a:t>
            </a:r>
            <a:r>
              <a:rPr lang="ru-RU" sz="1800" dirty="0">
                <a:latin typeface="Verdana" panose="020B0604030504040204" pitchFamily="34" charset="0"/>
                <a:ea typeface="Verdana" panose="020B0604030504040204" pitchFamily="34" charset="0"/>
              </a:rPr>
              <a:t> Кратность полиспаста — коэффициент теоретического выигрыша в силе. Если говорят "кратность полиспаста равна 4", то это значит, что данный полиспаст даёт теоретический выигрыш в силе в 4 раза.</a:t>
            </a:r>
          </a:p>
        </p:txBody>
      </p:sp>
      <p:pic>
        <p:nvPicPr>
          <p:cNvPr id="8194" name="Picture 2" descr="https://1.bp.blogspot.com/-6C-WfeLnFTE/XZSubM2WNQI/AAAAAAAAIx4/_wzP1ImHRJIRK8HEheDr1889egLyFpI4wCLcBGAsYHQ/s160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4293096"/>
            <a:ext cx="4527939" cy="23762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2483767" y="4231548"/>
            <a:ext cx="4599947" cy="2499359"/>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131539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62074"/>
          </a:xfrm>
        </p:spPr>
        <p:txBody>
          <a:bodyPr>
            <a:normAutofit fontScale="90000"/>
          </a:bodyPr>
          <a:lstStyle/>
          <a:p>
            <a:r>
              <a:rPr lang="ru-RU" dirty="0" smtClean="0"/>
              <a:t>Полиспаст</a:t>
            </a:r>
            <a:endParaRPr lang="ru-RU" dirty="0"/>
          </a:p>
        </p:txBody>
      </p:sp>
      <p:pic>
        <p:nvPicPr>
          <p:cNvPr id="9218" name="Picture 2" descr="Что такое полиспаст"/>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1268760"/>
            <a:ext cx="4723407" cy="399109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57200" y="5373216"/>
            <a:ext cx="8363272" cy="923330"/>
          </a:xfrm>
          <a:prstGeom prst="rect">
            <a:avLst/>
          </a:prstGeom>
        </p:spPr>
        <p:txBody>
          <a:bodyPr wrap="square">
            <a:spAutoFit/>
          </a:bodyPr>
          <a:lstStyle/>
          <a:p>
            <a:pPr algn="ctr"/>
            <a:r>
              <a:rPr lang="ru-RU" dirty="0">
                <a:solidFill>
                  <a:srgbClr val="333333"/>
                </a:solidFill>
                <a:latin typeface="Verdana" panose="020B0604030504040204" pitchFamily="34" charset="0"/>
                <a:ea typeface="Verdana" panose="020B0604030504040204" pitchFamily="34" charset="0"/>
              </a:rPr>
              <a:t>Схемы </a:t>
            </a:r>
            <a:r>
              <a:rPr lang="ru-RU" dirty="0" smtClean="0">
                <a:solidFill>
                  <a:srgbClr val="333333"/>
                </a:solidFill>
                <a:latin typeface="Verdana" panose="020B0604030504040204" pitchFamily="34" charset="0"/>
                <a:ea typeface="Verdana" panose="020B0604030504040204" pitchFamily="34" charset="0"/>
              </a:rPr>
              <a:t>полиспастов:</a:t>
            </a:r>
            <a:r>
              <a:rPr lang="ru-RU" dirty="0">
                <a:latin typeface="Verdana" panose="020B0604030504040204" pitchFamily="34" charset="0"/>
                <a:ea typeface="Verdana" panose="020B0604030504040204" pitchFamily="34" charset="0"/>
              </a:rPr>
              <a:t/>
            </a:r>
            <a:br>
              <a:rPr lang="ru-RU" dirty="0">
                <a:latin typeface="Verdana" panose="020B0604030504040204" pitchFamily="34" charset="0"/>
                <a:ea typeface="Verdana" panose="020B0604030504040204" pitchFamily="34" charset="0"/>
              </a:rPr>
            </a:br>
            <a:r>
              <a:rPr lang="ru-RU" dirty="0">
                <a:solidFill>
                  <a:srgbClr val="333333"/>
                </a:solidFill>
                <a:latin typeface="Verdana" panose="020B0604030504040204" pitchFamily="34" charset="0"/>
                <a:ea typeface="Verdana" panose="020B0604030504040204" pitchFamily="34" charset="0"/>
              </a:rPr>
              <a:t>а - трехкратный полиспаст; б, в, г - четырех-, пяти- и шестикратные полиспасты</a:t>
            </a:r>
            <a:endParaRPr lang="ru-RU" dirty="0">
              <a:latin typeface="Verdana" panose="020B0604030504040204" pitchFamily="34" charset="0"/>
              <a:ea typeface="Verdana" panose="020B0604030504040204" pitchFamily="34" charset="0"/>
            </a:endParaRPr>
          </a:p>
        </p:txBody>
      </p:sp>
      <p:sp>
        <p:nvSpPr>
          <p:cNvPr id="8" name="Прямоугольник 7"/>
          <p:cNvSpPr/>
          <p:nvPr/>
        </p:nvSpPr>
        <p:spPr>
          <a:xfrm>
            <a:off x="1691680" y="1155401"/>
            <a:ext cx="5616624" cy="4073799"/>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3392700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62074"/>
          </a:xfrm>
        </p:spPr>
        <p:txBody>
          <a:bodyPr>
            <a:normAutofit fontScale="90000"/>
          </a:bodyPr>
          <a:lstStyle/>
          <a:p>
            <a:r>
              <a:rPr lang="ru-RU" dirty="0" smtClean="0"/>
              <a:t>Полиспаст</a:t>
            </a:r>
            <a:endParaRPr lang="ru-RU" dirty="0"/>
          </a:p>
        </p:txBody>
      </p:sp>
      <p:pic>
        <p:nvPicPr>
          <p:cNvPr id="10244" name="Picture 4" descr="https://images.ru.prom.st/693852401_w640_h640_blok-obvodnoj-dly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1124744"/>
            <a:ext cx="7416824" cy="551626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899592" y="980729"/>
            <a:ext cx="7560840" cy="5328592"/>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406566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dirty="0" smtClean="0">
                <a:latin typeface="Verdana" pitchFamily="34" charset="0"/>
                <a:ea typeface="Verdana" pitchFamily="34" charset="0"/>
                <a:cs typeface="Verdana" pitchFamily="34" charset="0"/>
              </a:rPr>
              <a:t>2. Шноркели</a:t>
            </a:r>
            <a:endParaRPr lang="ru-RU" sz="3600" dirty="0">
              <a:latin typeface="Verdana" pitchFamily="34" charset="0"/>
              <a:ea typeface="Verdana" pitchFamily="34" charset="0"/>
              <a:cs typeface="Verdana" pitchFamily="34" charset="0"/>
            </a:endParaRPr>
          </a:p>
        </p:txBody>
      </p:sp>
      <p:sp>
        <p:nvSpPr>
          <p:cNvPr id="3" name="Содержимое 2"/>
          <p:cNvSpPr>
            <a:spLocks noGrp="1"/>
          </p:cNvSpPr>
          <p:nvPr>
            <p:ph idx="1"/>
          </p:nvPr>
        </p:nvSpPr>
        <p:spPr>
          <a:xfrm>
            <a:off x="457200" y="1412776"/>
            <a:ext cx="8507288" cy="4929411"/>
          </a:xfrm>
        </p:spPr>
        <p:txBody>
          <a:bodyPr>
            <a:normAutofit/>
          </a:bodyPr>
          <a:lstStyle/>
          <a:p>
            <a:pPr marL="0" indent="449263" algn="just">
              <a:spcBef>
                <a:spcPts val="0"/>
              </a:spcBef>
              <a:buNone/>
            </a:pPr>
            <a:r>
              <a:rPr lang="ru-RU" sz="1800" dirty="0" err="1">
                <a:latin typeface="Verdana" panose="020B0604030504040204" pitchFamily="34" charset="0"/>
                <a:ea typeface="Verdana" panose="020B0604030504040204" pitchFamily="34" charset="0"/>
              </a:rPr>
              <a:t>Шно́ркель</a:t>
            </a:r>
            <a:r>
              <a:rPr lang="ru-RU" sz="1800" dirty="0">
                <a:latin typeface="Verdana" panose="020B0604030504040204" pitchFamily="34" charset="0"/>
                <a:ea typeface="Verdana" panose="020B0604030504040204" pitchFamily="34" charset="0"/>
              </a:rPr>
              <a:t> (</a:t>
            </a:r>
            <a:r>
              <a:rPr lang="ru-RU" sz="1800" dirty="0">
                <a:latin typeface="Verdana" panose="020B0604030504040204" pitchFamily="34" charset="0"/>
                <a:ea typeface="Verdana" panose="020B0604030504040204" pitchFamily="34" charset="0"/>
                <a:hlinkClick r:id="rId2" tooltip="Немецкий язык"/>
              </a:rPr>
              <a:t>нем.</a:t>
            </a:r>
            <a:r>
              <a:rPr lang="ru-RU" sz="1800" dirty="0">
                <a:latin typeface="Verdana" panose="020B0604030504040204" pitchFamily="34" charset="0"/>
                <a:ea typeface="Verdana" panose="020B0604030504040204" pitchFamily="34" charset="0"/>
              </a:rPr>
              <a:t> </a:t>
            </a:r>
            <a:r>
              <a:rPr lang="ru-RU" sz="1800" i="1" dirty="0" err="1">
                <a:latin typeface="Verdana" panose="020B0604030504040204" pitchFamily="34" charset="0"/>
                <a:ea typeface="Verdana" panose="020B0604030504040204" pitchFamily="34" charset="0"/>
              </a:rPr>
              <a:t>Schnorchel</a:t>
            </a:r>
            <a:r>
              <a:rPr lang="ru-RU" sz="1800" i="1" dirty="0">
                <a:latin typeface="Verdana" panose="020B0604030504040204" pitchFamily="34" charset="0"/>
                <a:ea typeface="Verdana" panose="020B0604030504040204" pitchFamily="34" charset="0"/>
              </a:rPr>
              <a:t> — дыхательная трубка</a:t>
            </a:r>
            <a:r>
              <a:rPr lang="ru-RU" sz="1800" dirty="0" smtClean="0">
                <a:latin typeface="Verdana" panose="020B0604030504040204" pitchFamily="34" charset="0"/>
                <a:ea typeface="Verdana" panose="020B0604030504040204" pitchFamily="34" charset="0"/>
              </a:rPr>
              <a:t>).</a:t>
            </a:r>
            <a:r>
              <a:rPr lang="ru-RU" sz="1800" b="1" dirty="0">
                <a:latin typeface="Verdana" panose="020B0604030504040204" pitchFamily="34" charset="0"/>
                <a:ea typeface="Verdana" panose="020B0604030504040204" pitchFamily="34" charset="0"/>
              </a:rPr>
              <a:t> </a:t>
            </a:r>
            <a:endParaRPr lang="ru-RU" sz="1800" b="1" dirty="0" smtClean="0">
              <a:latin typeface="Verdana" panose="020B0604030504040204" pitchFamily="34" charset="0"/>
              <a:ea typeface="Verdana" panose="020B0604030504040204" pitchFamily="34" charset="0"/>
            </a:endParaRPr>
          </a:p>
          <a:p>
            <a:pPr marL="0" indent="449263" algn="just">
              <a:spcBef>
                <a:spcPts val="0"/>
              </a:spcBef>
              <a:buNone/>
            </a:pPr>
            <a:r>
              <a:rPr lang="ru-RU" sz="1800" dirty="0" smtClean="0">
                <a:latin typeface="Verdana" panose="020B0604030504040204" pitchFamily="34" charset="0"/>
                <a:ea typeface="Verdana" panose="020B0604030504040204" pitchFamily="34" charset="0"/>
              </a:rPr>
              <a:t>Автомобильный шноркель – впускная труба автомобильного ДВС, выведенная на уровень крыши автомобиля или выше. Устройство позволяет избежать попадания воды на впуск ДВС при преодолении бродов, а также снижает количество пыли, поступающей вместе с воздухом на вход воздушного фильтра при движении по пыльным дорогам. </a:t>
            </a:r>
          </a:p>
          <a:p>
            <a:pPr marL="0" indent="449263" algn="just">
              <a:spcBef>
                <a:spcPts val="0"/>
              </a:spcBef>
              <a:buNone/>
            </a:pPr>
            <a:r>
              <a:rPr lang="ru-RU" sz="1800" dirty="0" smtClean="0">
                <a:latin typeface="Verdana" panose="020B0604030504040204" pitchFamily="34" charset="0"/>
                <a:ea typeface="Verdana" panose="020B0604030504040204" pitchFamily="34" charset="0"/>
              </a:rPr>
              <a:t>В состав конструкции шноркеля входят: соединительные элементы, труба , насадка. В насадке и трубе может быть встроена  система </a:t>
            </a:r>
            <a:r>
              <a:rPr lang="ru-RU" sz="1800" dirty="0">
                <a:latin typeface="Verdana" panose="020B0604030504040204" pitchFamily="34" charset="0"/>
                <a:ea typeface="Verdana" panose="020B0604030504040204" pitchFamily="34" charset="0"/>
              </a:rPr>
              <a:t>дренажных каналов и </a:t>
            </a:r>
            <a:r>
              <a:rPr lang="ru-RU" sz="1800" dirty="0" smtClean="0">
                <a:latin typeface="Verdana" panose="020B0604030504040204" pitchFamily="34" charset="0"/>
                <a:ea typeface="Verdana" panose="020B0604030504040204" pitchFamily="34" charset="0"/>
              </a:rPr>
              <a:t>полостей для отвода пыли и воды из поступающего воздуха.</a:t>
            </a:r>
          </a:p>
          <a:p>
            <a:pPr marL="0" indent="449263" algn="just">
              <a:spcBef>
                <a:spcPts val="0"/>
              </a:spcBef>
              <a:buNone/>
            </a:pPr>
            <a:r>
              <a:rPr lang="ru-RU" sz="1800" dirty="0" smtClean="0">
                <a:latin typeface="Verdana" panose="020B0604030504040204" pitchFamily="34" charset="0"/>
                <a:ea typeface="Verdana" panose="020B0604030504040204" pitchFamily="34" charset="0"/>
              </a:rPr>
              <a:t>Самая </a:t>
            </a:r>
            <a:r>
              <a:rPr lang="ru-RU" sz="1800" dirty="0">
                <a:latin typeface="Verdana" panose="020B0604030504040204" pitchFamily="34" charset="0"/>
                <a:ea typeface="Verdana" panose="020B0604030504040204" pitchFamily="34" charset="0"/>
              </a:rPr>
              <a:t>популярная, эффективная и простая насадка для шноркеля – это </a:t>
            </a:r>
            <a:r>
              <a:rPr lang="ru-RU" sz="1800" dirty="0" smtClean="0">
                <a:latin typeface="Verdana" panose="020B0604030504040204" pitchFamily="34" charset="0"/>
                <a:ea typeface="Verdana" panose="020B0604030504040204" pitchFamily="34" charset="0"/>
              </a:rPr>
              <a:t>насадка типа «гусак</a:t>
            </a:r>
            <a:r>
              <a:rPr lang="ru-RU" sz="1800" dirty="0">
                <a:latin typeface="Verdana" panose="020B0604030504040204" pitchFamily="34" charset="0"/>
                <a:ea typeface="Verdana" panose="020B0604030504040204" pitchFamily="34" charset="0"/>
              </a:rPr>
              <a:t>». Это недлинная загнутая трубка, которая </a:t>
            </a:r>
            <a:r>
              <a:rPr lang="ru-RU" sz="1800" dirty="0" smtClean="0">
                <a:latin typeface="Verdana" panose="020B0604030504040204" pitchFamily="34" charset="0"/>
                <a:ea typeface="Verdana" panose="020B0604030504040204" pitchFamily="34" charset="0"/>
              </a:rPr>
              <a:t>обычно развернута по направлению </a:t>
            </a:r>
            <a:r>
              <a:rPr lang="ru-RU" sz="1800" dirty="0">
                <a:latin typeface="Verdana" panose="020B0604030504040204" pitchFamily="34" charset="0"/>
                <a:ea typeface="Verdana" panose="020B0604030504040204" pitchFamily="34" charset="0"/>
              </a:rPr>
              <a:t>хода движения автомобиля — </a:t>
            </a:r>
            <a:r>
              <a:rPr lang="ru-RU" sz="1800" dirty="0" smtClean="0">
                <a:latin typeface="Verdana" panose="020B0604030504040204" pitchFamily="34" charset="0"/>
                <a:ea typeface="Verdana" panose="020B0604030504040204" pitchFamily="34" charset="0"/>
              </a:rPr>
              <a:t>вперед (</a:t>
            </a:r>
            <a:r>
              <a:rPr lang="ru-RU" sz="1800" dirty="0" smtClean="0">
                <a:solidFill>
                  <a:srgbClr val="202122"/>
                </a:solidFill>
                <a:latin typeface="Verdana" panose="020B0604030504040204" pitchFamily="34" charset="0"/>
                <a:ea typeface="Verdana" panose="020B0604030504040204" pitchFamily="34" charset="0"/>
              </a:rPr>
              <a:t>навстречу </a:t>
            </a:r>
            <a:r>
              <a:rPr lang="ru-RU" sz="1800" dirty="0">
                <a:solidFill>
                  <a:srgbClr val="202122"/>
                </a:solidFill>
                <a:latin typeface="Verdana" panose="020B0604030504040204" pitchFamily="34" charset="0"/>
                <a:ea typeface="Verdana" panose="020B0604030504040204" pitchFamily="34" charset="0"/>
              </a:rPr>
              <a:t>набегающему потоку </a:t>
            </a:r>
            <a:r>
              <a:rPr lang="ru-RU" sz="1800" dirty="0" smtClean="0">
                <a:solidFill>
                  <a:srgbClr val="202122"/>
                </a:solidFill>
                <a:latin typeface="Verdana" panose="020B0604030504040204" pitchFamily="34" charset="0"/>
                <a:ea typeface="Verdana" panose="020B0604030504040204" pitchFamily="34" charset="0"/>
              </a:rPr>
              <a:t>воздуха), отворачивается </a:t>
            </a:r>
            <a:r>
              <a:rPr lang="ru-RU" sz="1800" dirty="0">
                <a:solidFill>
                  <a:srgbClr val="202122"/>
                </a:solidFill>
                <a:latin typeface="Verdana" panose="020B0604030504040204" pitchFamily="34" charset="0"/>
                <a:ea typeface="Verdana" panose="020B0604030504040204" pitchFamily="34" charset="0"/>
              </a:rPr>
              <a:t>против хода движения только при обильном </a:t>
            </a:r>
            <a:r>
              <a:rPr lang="ru-RU" sz="1800" dirty="0" smtClean="0">
                <a:solidFill>
                  <a:srgbClr val="202122"/>
                </a:solidFill>
                <a:latin typeface="Verdana" panose="020B0604030504040204" pitchFamily="34" charset="0"/>
                <a:ea typeface="Verdana" panose="020B0604030504040204" pitchFamily="34" charset="0"/>
              </a:rPr>
              <a:t>снегопаде</a:t>
            </a:r>
            <a:r>
              <a:rPr lang="ru-RU" sz="1800" dirty="0" smtClean="0">
                <a:latin typeface="Verdana" panose="020B0604030504040204" pitchFamily="34" charset="0"/>
                <a:ea typeface="Verdana" panose="020B0604030504040204" pitchFamily="34" charset="0"/>
              </a:rPr>
              <a:t>.</a:t>
            </a:r>
            <a:endParaRPr lang="ru-RU" sz="1800" b="1" dirty="0" smtClean="0">
              <a:latin typeface="Verdana" panose="020B0604030504040204" pitchFamily="34" charset="0"/>
              <a:ea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Шноркели</a:t>
            </a:r>
            <a:endParaRPr lang="ru-RU" dirty="0"/>
          </a:p>
        </p:txBody>
      </p:sp>
      <p:pic>
        <p:nvPicPr>
          <p:cNvPr id="11266" name="Picture 2" descr="https://sc4x4.ru/images/stories/virtuemart/product/2346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3096" y="1415224"/>
            <a:ext cx="3548904" cy="2299394"/>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s://a.d-cd.net/f4722s-96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4068" y="1415224"/>
            <a:ext cx="3456384" cy="2304257"/>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s://a.d-cd.net/3ce3ec9s-192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3096" y="4149080"/>
            <a:ext cx="3564396" cy="237677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84067" y="4113283"/>
            <a:ext cx="3456385" cy="2402317"/>
          </a:xfrm>
          <a:prstGeom prst="rect">
            <a:avLst/>
          </a:prstGeom>
        </p:spPr>
      </p:pic>
      <p:sp>
        <p:nvSpPr>
          <p:cNvPr id="10" name="Прямоугольник 9"/>
          <p:cNvSpPr/>
          <p:nvPr/>
        </p:nvSpPr>
        <p:spPr>
          <a:xfrm>
            <a:off x="899592" y="1289681"/>
            <a:ext cx="3816424" cy="2499359"/>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1" name="Прямоугольник 10"/>
          <p:cNvSpPr/>
          <p:nvPr/>
        </p:nvSpPr>
        <p:spPr>
          <a:xfrm>
            <a:off x="5004048" y="1289681"/>
            <a:ext cx="3816424" cy="2499359"/>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2" name="Прямоугольник 11"/>
          <p:cNvSpPr/>
          <p:nvPr/>
        </p:nvSpPr>
        <p:spPr>
          <a:xfrm>
            <a:off x="899592" y="4074161"/>
            <a:ext cx="3816424" cy="2499359"/>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13" name="Прямоугольник 12"/>
          <p:cNvSpPr/>
          <p:nvPr/>
        </p:nvSpPr>
        <p:spPr>
          <a:xfrm>
            <a:off x="5004048" y="4074160"/>
            <a:ext cx="3816424" cy="2499359"/>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314" y="188640"/>
            <a:ext cx="8229600" cy="562074"/>
          </a:xfrm>
        </p:spPr>
        <p:txBody>
          <a:bodyPr>
            <a:normAutofit fontScale="90000"/>
          </a:bodyPr>
          <a:lstStyle/>
          <a:p>
            <a:r>
              <a:rPr lang="ru-RU" sz="3600" dirty="0" smtClean="0">
                <a:latin typeface="Verdana" pitchFamily="34" charset="0"/>
                <a:ea typeface="Verdana" pitchFamily="34" charset="0"/>
                <a:cs typeface="Verdana" pitchFamily="34" charset="0"/>
              </a:rPr>
              <a:t>1. Автомобильные лебедки</a:t>
            </a:r>
            <a:endParaRPr lang="ru-RU" sz="3600" dirty="0">
              <a:latin typeface="Verdana" pitchFamily="34" charset="0"/>
              <a:ea typeface="Verdana" pitchFamily="34" charset="0"/>
              <a:cs typeface="Verdana" pitchFamily="34" charset="0"/>
            </a:endParaRPr>
          </a:p>
        </p:txBody>
      </p:sp>
      <p:pic>
        <p:nvPicPr>
          <p:cNvPr id="4097" name="Picture 1"/>
          <p:cNvPicPr>
            <a:picLocks noChangeAspect="1" noChangeArrowheads="1"/>
          </p:cNvPicPr>
          <p:nvPr/>
        </p:nvPicPr>
        <p:blipFill>
          <a:blip r:embed="rId3" cstate="print"/>
          <a:srcRect/>
          <a:stretch>
            <a:fillRect/>
          </a:stretch>
        </p:blipFill>
        <p:spPr bwMode="auto">
          <a:xfrm>
            <a:off x="2843808" y="741034"/>
            <a:ext cx="3915594" cy="1655683"/>
          </a:xfrm>
          <a:prstGeom prst="rect">
            <a:avLst/>
          </a:prstGeom>
          <a:noFill/>
          <a:ln w="9525">
            <a:noFill/>
            <a:miter lim="800000"/>
            <a:headEnd/>
            <a:tailEnd/>
          </a:ln>
          <a:effectLst/>
        </p:spPr>
      </p:pic>
      <p:sp>
        <p:nvSpPr>
          <p:cNvPr id="5" name="Прямоугольник 4"/>
          <p:cNvSpPr/>
          <p:nvPr/>
        </p:nvSpPr>
        <p:spPr>
          <a:xfrm>
            <a:off x="435314" y="2492896"/>
            <a:ext cx="8364470" cy="4247317"/>
          </a:xfrm>
          <a:prstGeom prst="rect">
            <a:avLst/>
          </a:prstGeom>
        </p:spPr>
        <p:txBody>
          <a:bodyPr wrap="square">
            <a:spAutoFit/>
          </a:bodyPr>
          <a:lstStyle/>
          <a:p>
            <a:pPr indent="450850" algn="just"/>
            <a:r>
              <a:rPr lang="ru-RU" b="1" dirty="0" smtClean="0">
                <a:latin typeface="Verdana" pitchFamily="34" charset="0"/>
                <a:ea typeface="Verdana" pitchFamily="34" charset="0"/>
                <a:cs typeface="Verdana" pitchFamily="34" charset="0"/>
              </a:rPr>
              <a:t>Лебёдка</a:t>
            </a:r>
            <a:r>
              <a:rPr lang="ru-RU" dirty="0" smtClean="0">
                <a:latin typeface="Verdana" pitchFamily="34" charset="0"/>
                <a:ea typeface="Verdana" pitchFamily="34" charset="0"/>
                <a:cs typeface="Verdana" pitchFamily="34" charset="0"/>
              </a:rPr>
              <a:t> - механизм, тяговое усилие которого передаётся посредством каната, цепи, троса или иного гибкого элемента от приводного барабана.</a:t>
            </a:r>
          </a:p>
          <a:p>
            <a:pPr indent="450850" algn="just"/>
            <a:r>
              <a:rPr lang="ru-RU" b="1" dirty="0" smtClean="0">
                <a:latin typeface="Verdana" pitchFamily="34" charset="0"/>
                <a:ea typeface="Verdana" pitchFamily="34" charset="0"/>
                <a:cs typeface="Verdana" pitchFamily="34" charset="0"/>
              </a:rPr>
              <a:t>Автомобильная лебёдка</a:t>
            </a:r>
            <a:r>
              <a:rPr lang="ru-RU" dirty="0" smtClean="0">
                <a:latin typeface="Verdana" pitchFamily="34" charset="0"/>
                <a:ea typeface="Verdana" pitchFamily="34" charset="0"/>
                <a:cs typeface="Verdana" pitchFamily="34" charset="0"/>
              </a:rPr>
              <a:t> — механизм, закреплённый на автомобиле и предназначенный для его перемещения путём наматывания троса, свободный конец которого зацеплен за неподвижный предмет — хорошо закреплённый или значительно большей массы.</a:t>
            </a:r>
            <a:r>
              <a:rPr lang="ru-RU" dirty="0">
                <a:latin typeface="Verdana" pitchFamily="34" charset="0"/>
                <a:ea typeface="Verdana" pitchFamily="34" charset="0"/>
                <a:cs typeface="Verdana" pitchFamily="34" charset="0"/>
              </a:rPr>
              <a:t> По типу привода принципу действия лебедки делятся на четыре вида: а) ручные; б) механические; в) электрические; г) гидравлические.</a:t>
            </a:r>
          </a:p>
          <a:p>
            <a:pPr indent="450850" algn="just"/>
            <a:r>
              <a:rPr lang="ru-RU" dirty="0">
                <a:latin typeface="Verdana" pitchFamily="34" charset="0"/>
                <a:ea typeface="Verdana" pitchFamily="34" charset="0"/>
                <a:cs typeface="Verdana" pitchFamily="34" charset="0"/>
              </a:rPr>
              <a:t>По месту расположения лебедки могут быть стационарными (постоянно жестко прикреплены к несущей системе автомобиля) и </a:t>
            </a:r>
            <a:r>
              <a:rPr lang="ru-RU" dirty="0" err="1" smtClean="0">
                <a:latin typeface="Verdana" pitchFamily="34" charset="0"/>
                <a:ea typeface="Verdana" pitchFamily="34" charset="0"/>
                <a:cs typeface="Verdana" pitchFamily="34" charset="0"/>
              </a:rPr>
              <a:t>сьемными</a:t>
            </a:r>
            <a:r>
              <a:rPr lang="ru-RU" dirty="0" smtClean="0">
                <a:latin typeface="Verdana" pitchFamily="34" charset="0"/>
                <a:ea typeface="Verdana" pitchFamily="34" charset="0"/>
                <a:cs typeface="Verdana" pitchFamily="34" charset="0"/>
              </a:rPr>
              <a:t> </a:t>
            </a:r>
            <a:r>
              <a:rPr lang="ru-RU" dirty="0">
                <a:latin typeface="Verdana" pitchFamily="34" charset="0"/>
                <a:ea typeface="Verdana" pitchFamily="34" charset="0"/>
                <a:cs typeface="Verdana" pitchFamily="34" charset="0"/>
              </a:rPr>
              <a:t>(прикрепляются к несущей системе автомобиля в случае </a:t>
            </a:r>
            <a:r>
              <a:rPr lang="ru-RU" dirty="0" smtClean="0">
                <a:latin typeface="Verdana" pitchFamily="34" charset="0"/>
                <a:ea typeface="Verdana" pitchFamily="34" charset="0"/>
                <a:cs typeface="Verdana" pitchFamily="34" charset="0"/>
              </a:rPr>
              <a:t>необходимости</a:t>
            </a:r>
            <a:r>
              <a:rPr lang="ru-RU" dirty="0">
                <a:latin typeface="Verdana" panose="020B0604030504040204" pitchFamily="34" charset="0"/>
                <a:ea typeface="Verdana" panose="020B0604030504040204" pitchFamily="34" charset="0"/>
              </a:rPr>
              <a:t> </a:t>
            </a:r>
            <a:r>
              <a:rPr lang="ru-RU" dirty="0" smtClean="0">
                <a:latin typeface="Verdana" panose="020B0604030504040204" pitchFamily="34" charset="0"/>
                <a:ea typeface="Verdana" panose="020B0604030504040204" pitchFamily="34" charset="0"/>
              </a:rPr>
              <a:t>(лебедка </a:t>
            </a:r>
            <a:r>
              <a:rPr lang="ru-RU" dirty="0">
                <a:latin typeface="Verdana" panose="020B0604030504040204" pitchFamily="34" charset="0"/>
                <a:ea typeface="Verdana" panose="020B0604030504040204" pitchFamily="34" charset="0"/>
              </a:rPr>
              <a:t>крепится за буксирные </a:t>
            </a:r>
            <a:r>
              <a:rPr lang="ru-RU" dirty="0" smtClean="0">
                <a:latin typeface="Verdana" panose="020B0604030504040204" pitchFamily="34" charset="0"/>
                <a:ea typeface="Verdana" panose="020B0604030504040204" pitchFamily="34" charset="0"/>
              </a:rPr>
              <a:t>проушины либо на специально предусмотренной консоли)</a:t>
            </a:r>
            <a:r>
              <a:rPr lang="ru-RU" dirty="0" smtClean="0">
                <a:latin typeface="Verdana" pitchFamily="34" charset="0"/>
                <a:ea typeface="Verdana" pitchFamily="34" charset="0"/>
                <a:cs typeface="Verdana" pitchFamily="34" charset="0"/>
              </a:rPr>
              <a:t>).</a:t>
            </a:r>
            <a:endParaRPr lang="ru-RU" dirty="0">
              <a:latin typeface="Verdana" pitchFamily="34" charset="0"/>
              <a:ea typeface="Verdana" pitchFamily="34" charset="0"/>
              <a:cs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Шноркель</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71600" y="1052736"/>
            <a:ext cx="7272808" cy="545460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smtClean="0"/>
              <a:t>Шноркель</a:t>
            </a:r>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47664" y="1052736"/>
            <a:ext cx="6048672" cy="5416721"/>
          </a:xfrm>
          <a:prstGeom prst="rect">
            <a:avLst/>
          </a:prstGeom>
          <a:noFill/>
          <a:ln w="9525">
            <a:noFill/>
            <a:miter lim="800000"/>
            <a:headEnd/>
            <a:tailEnd/>
          </a:ln>
          <a:effectLst/>
        </p:spPr>
      </p:pic>
      <p:sp>
        <p:nvSpPr>
          <p:cNvPr id="6" name="Прямоугольник 5"/>
          <p:cNvSpPr/>
          <p:nvPr/>
        </p:nvSpPr>
        <p:spPr>
          <a:xfrm>
            <a:off x="899592" y="908720"/>
            <a:ext cx="7704856" cy="561662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4109" y="715278"/>
            <a:ext cx="8424936" cy="1584176"/>
          </a:xfrm>
        </p:spPr>
        <p:txBody>
          <a:bodyPr>
            <a:noAutofit/>
          </a:bodyPr>
          <a:lstStyle/>
          <a:p>
            <a:pPr marL="0" indent="449263" algn="just">
              <a:lnSpc>
                <a:spcPct val="130000"/>
              </a:lnSpc>
              <a:spcBef>
                <a:spcPts val="0"/>
              </a:spcBef>
              <a:buNone/>
            </a:pPr>
            <a:r>
              <a:rPr lang="ru-RU" sz="1400" dirty="0" smtClean="0">
                <a:latin typeface="Verdana" panose="020B0604030504040204" pitchFamily="34" charset="0"/>
                <a:ea typeface="Verdana" panose="020B0604030504040204" pitchFamily="34" charset="0"/>
              </a:rPr>
              <a:t>Ручные лебедки приводятся в действие при помощи мускульной силы человека.  Как правило в состав ручной лебедки входят: рукоятка, редуктор, барабан с тросом, храповой механизм; так же есть конструкции без редуктора (рычажные лебедки). </a:t>
            </a:r>
            <a:r>
              <a:rPr lang="ru-RU" sz="1400" dirty="0">
                <a:latin typeface="Verdana" panose="020B0604030504040204" pitchFamily="34" charset="0"/>
                <a:ea typeface="Verdana" panose="020B0604030504040204" pitchFamily="34" charset="0"/>
              </a:rPr>
              <a:t>Храповой механизм (англ. </a:t>
            </a:r>
            <a:r>
              <a:rPr lang="ru-RU" sz="1400" dirty="0" err="1">
                <a:latin typeface="Verdana" panose="020B0604030504040204" pitchFamily="34" charset="0"/>
                <a:ea typeface="Verdana" panose="020B0604030504040204" pitchFamily="34" charset="0"/>
              </a:rPr>
              <a:t>ratchet</a:t>
            </a:r>
            <a:r>
              <a:rPr lang="ru-RU" sz="1400" dirty="0">
                <a:latin typeface="Verdana" panose="020B0604030504040204" pitchFamily="34" charset="0"/>
                <a:ea typeface="Verdana" panose="020B0604030504040204" pitchFamily="34" charset="0"/>
              </a:rPr>
              <a:t> </a:t>
            </a:r>
            <a:r>
              <a:rPr lang="ru-RU" sz="1400" dirty="0" err="1">
                <a:latin typeface="Verdana" panose="020B0604030504040204" pitchFamily="34" charset="0"/>
                <a:ea typeface="Verdana" panose="020B0604030504040204" pitchFamily="34" charset="0"/>
              </a:rPr>
              <a:t>mechanism</a:t>
            </a:r>
            <a:r>
              <a:rPr lang="ru-RU" sz="1400" dirty="0">
                <a:latin typeface="Verdana" panose="020B0604030504040204" pitchFamily="34" charset="0"/>
                <a:ea typeface="Verdana" panose="020B0604030504040204" pitchFamily="34" charset="0"/>
              </a:rPr>
              <a:t>) или просто храповик (англ. </a:t>
            </a:r>
            <a:r>
              <a:rPr lang="ru-RU" sz="1400" dirty="0" err="1">
                <a:latin typeface="Verdana" panose="020B0604030504040204" pitchFamily="34" charset="0"/>
                <a:ea typeface="Verdana" panose="020B0604030504040204" pitchFamily="34" charset="0"/>
              </a:rPr>
              <a:t>ratchet</a:t>
            </a:r>
            <a:r>
              <a:rPr lang="ru-RU" sz="1400" dirty="0">
                <a:latin typeface="Verdana" panose="020B0604030504040204" pitchFamily="34" charset="0"/>
                <a:ea typeface="Verdana" panose="020B0604030504040204" pitchFamily="34" charset="0"/>
              </a:rPr>
              <a:t>) — механизм, который обеспечивает свободное линейное или вращательное движение только в одном направлении, блокируя движение в обратную сторону</a:t>
            </a:r>
            <a:r>
              <a:rPr lang="ru-RU" sz="1400" dirty="0" smtClean="0">
                <a:latin typeface="Verdana" panose="020B0604030504040204" pitchFamily="34" charset="0"/>
                <a:ea typeface="Verdana" panose="020B0604030504040204" pitchFamily="34" charset="0"/>
              </a:rPr>
              <a:t>. Главным недостатком таких лебедок является относительно невысокое развиваемое тяговое усилие.</a:t>
            </a:r>
            <a:endParaRPr lang="ru-RU" sz="1400" dirty="0">
              <a:latin typeface="Verdana" panose="020B0604030504040204" pitchFamily="34" charset="0"/>
              <a:ea typeface="Verdana" panose="020B0604030504040204" pitchFamily="34" charset="0"/>
            </a:endParaRPr>
          </a:p>
        </p:txBody>
      </p:sp>
      <p:sp>
        <p:nvSpPr>
          <p:cNvPr id="4" name="TextBox 3"/>
          <p:cNvSpPr txBox="1"/>
          <p:nvPr/>
        </p:nvSpPr>
        <p:spPr>
          <a:xfrm>
            <a:off x="1691680" y="156599"/>
            <a:ext cx="6248827" cy="523220"/>
          </a:xfrm>
          <a:prstGeom prst="rect">
            <a:avLst/>
          </a:prstGeom>
          <a:noFill/>
        </p:spPr>
        <p:txBody>
          <a:bodyPr wrap="none" rtlCol="0">
            <a:spAutoFit/>
          </a:bodyPr>
          <a:lstStyle/>
          <a:p>
            <a:r>
              <a:rPr lang="ru-RU" sz="2800" dirty="0" smtClean="0">
                <a:latin typeface="Verdana" pitchFamily="34" charset="0"/>
                <a:ea typeface="Verdana" pitchFamily="34" charset="0"/>
                <a:cs typeface="Verdana" pitchFamily="34" charset="0"/>
              </a:rPr>
              <a:t>Ручные автомобильные лебедки</a:t>
            </a:r>
            <a:endParaRPr lang="ru-RU" sz="2800" dirty="0">
              <a:latin typeface="Verdana" pitchFamily="34" charset="0"/>
              <a:ea typeface="Verdana" pitchFamily="34" charset="0"/>
              <a:cs typeface="Verdana" pitchFamily="34" charset="0"/>
            </a:endParaRPr>
          </a:p>
        </p:txBody>
      </p:sp>
      <p:pic>
        <p:nvPicPr>
          <p:cNvPr id="1026" name="Picture 2" descr="https://static.price.ru/images/models/-/lebedka/skrab-26450/5b62ef280c346f8e2c9fd9531713d287.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809" y="3356992"/>
            <a:ext cx="3809650" cy="205435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bau-meister.ru/wp-content/uploads/2017/04/4310-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8536" y="3183112"/>
            <a:ext cx="3446580" cy="229197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430409" y="3068959"/>
            <a:ext cx="4134439" cy="3309875"/>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Прямоугольник 6"/>
          <p:cNvSpPr/>
          <p:nvPr/>
        </p:nvSpPr>
        <p:spPr>
          <a:xfrm>
            <a:off x="4788024" y="3060264"/>
            <a:ext cx="4031021" cy="3318569"/>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8" name="Скругленная прямоугольная выноска 7"/>
          <p:cNvSpPr/>
          <p:nvPr/>
        </p:nvSpPr>
        <p:spPr>
          <a:xfrm>
            <a:off x="3317224" y="5796569"/>
            <a:ext cx="1202432" cy="432048"/>
          </a:xfrm>
          <a:prstGeom prst="wedgeRoundRectCallout">
            <a:avLst>
              <a:gd name="adj1" fmla="val -83495"/>
              <a:gd name="adj2" fmla="val -413072"/>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рукоятка</a:t>
            </a:r>
            <a:endParaRPr lang="ru-RU" dirty="0"/>
          </a:p>
        </p:txBody>
      </p:sp>
      <p:sp>
        <p:nvSpPr>
          <p:cNvPr id="9" name="Скругленная прямоугольная выноска 8"/>
          <p:cNvSpPr/>
          <p:nvPr/>
        </p:nvSpPr>
        <p:spPr>
          <a:xfrm>
            <a:off x="472055" y="3101402"/>
            <a:ext cx="1202432" cy="432048"/>
          </a:xfrm>
          <a:prstGeom prst="wedgeRoundRectCallout">
            <a:avLst>
              <a:gd name="adj1" fmla="val 109897"/>
              <a:gd name="adj2" fmla="val 79546"/>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редуктор</a:t>
            </a:r>
            <a:endParaRPr lang="ru-RU" dirty="0"/>
          </a:p>
        </p:txBody>
      </p:sp>
      <p:sp>
        <p:nvSpPr>
          <p:cNvPr id="10" name="Скругленная прямоугольная выноска 9"/>
          <p:cNvSpPr/>
          <p:nvPr/>
        </p:nvSpPr>
        <p:spPr>
          <a:xfrm>
            <a:off x="1563765" y="5677069"/>
            <a:ext cx="1202432" cy="609942"/>
          </a:xfrm>
          <a:prstGeom prst="wedgeRoundRectCallout">
            <a:avLst>
              <a:gd name="adj1" fmla="val -34328"/>
              <a:gd name="adj2" fmla="val -292813"/>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б</a:t>
            </a:r>
            <a:r>
              <a:rPr lang="ru-RU" dirty="0" smtClean="0"/>
              <a:t>арабан с тросом</a:t>
            </a:r>
            <a:endParaRPr lang="ru-RU" dirty="0"/>
          </a:p>
        </p:txBody>
      </p:sp>
      <p:sp>
        <p:nvSpPr>
          <p:cNvPr id="11" name="Скругленная прямоугольная выноска 10"/>
          <p:cNvSpPr/>
          <p:nvPr/>
        </p:nvSpPr>
        <p:spPr>
          <a:xfrm>
            <a:off x="6669178" y="3101402"/>
            <a:ext cx="1202432" cy="687638"/>
          </a:xfrm>
          <a:prstGeom prst="wedgeRoundRectCallout">
            <a:avLst>
              <a:gd name="adj1" fmla="val 39097"/>
              <a:gd name="adj2" fmla="val 65710"/>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рукоятка</a:t>
            </a:r>
          </a:p>
          <a:p>
            <a:pPr algn="ctr"/>
            <a:r>
              <a:rPr lang="ru-RU" dirty="0" smtClean="0"/>
              <a:t>(рычаг)</a:t>
            </a:r>
            <a:endParaRPr lang="ru-RU" dirty="0"/>
          </a:p>
        </p:txBody>
      </p:sp>
      <p:sp>
        <p:nvSpPr>
          <p:cNvPr id="12" name="Скругленная прямоугольная выноска 11"/>
          <p:cNvSpPr/>
          <p:nvPr/>
        </p:nvSpPr>
        <p:spPr>
          <a:xfrm>
            <a:off x="5466746" y="5677069"/>
            <a:ext cx="1202432" cy="609942"/>
          </a:xfrm>
          <a:prstGeom prst="wedgeRoundRectCallout">
            <a:avLst>
              <a:gd name="adj1" fmla="val 25329"/>
              <a:gd name="adj2" fmla="val -198470"/>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б</a:t>
            </a:r>
            <a:r>
              <a:rPr lang="ru-RU" dirty="0" smtClean="0"/>
              <a:t>арабан с тросом</a:t>
            </a:r>
            <a:endParaRPr lang="ru-RU" dirty="0"/>
          </a:p>
        </p:txBody>
      </p:sp>
      <p:sp>
        <p:nvSpPr>
          <p:cNvPr id="13" name="Скругленная прямоугольная выноска 12"/>
          <p:cNvSpPr/>
          <p:nvPr/>
        </p:nvSpPr>
        <p:spPr>
          <a:xfrm>
            <a:off x="4838778" y="3101402"/>
            <a:ext cx="1368152" cy="554895"/>
          </a:xfrm>
          <a:prstGeom prst="wedgeRoundRectCallout">
            <a:avLst>
              <a:gd name="adj1" fmla="val 83585"/>
              <a:gd name="adj2" fmla="val 225715"/>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храповой механизм</a:t>
            </a:r>
            <a:endParaRPr lang="ru-RU" dirty="0"/>
          </a:p>
        </p:txBody>
      </p:sp>
      <p:sp>
        <p:nvSpPr>
          <p:cNvPr id="5" name="TextBox 4"/>
          <p:cNvSpPr txBox="1"/>
          <p:nvPr/>
        </p:nvSpPr>
        <p:spPr>
          <a:xfrm>
            <a:off x="1331640" y="6435946"/>
            <a:ext cx="2659959" cy="369332"/>
          </a:xfrm>
          <a:prstGeom prst="rect">
            <a:avLst/>
          </a:prstGeom>
          <a:noFill/>
        </p:spPr>
        <p:txBody>
          <a:bodyPr wrap="none" rtlCol="0">
            <a:spAutoFit/>
          </a:bodyPr>
          <a:lstStyle/>
          <a:p>
            <a:r>
              <a:rPr lang="ru-RU" dirty="0" smtClean="0"/>
              <a:t>А) Лебедка с редуктором</a:t>
            </a:r>
            <a:endParaRPr lang="ru-RU" dirty="0"/>
          </a:p>
        </p:txBody>
      </p:sp>
      <p:sp>
        <p:nvSpPr>
          <p:cNvPr id="15" name="TextBox 14"/>
          <p:cNvSpPr txBox="1"/>
          <p:nvPr/>
        </p:nvSpPr>
        <p:spPr>
          <a:xfrm>
            <a:off x="5541733" y="6435946"/>
            <a:ext cx="2722477" cy="369332"/>
          </a:xfrm>
          <a:prstGeom prst="rect">
            <a:avLst/>
          </a:prstGeom>
          <a:noFill/>
        </p:spPr>
        <p:txBody>
          <a:bodyPr wrap="none" rtlCol="0">
            <a:spAutoFit/>
          </a:bodyPr>
          <a:lstStyle/>
          <a:p>
            <a:r>
              <a:rPr lang="ru-RU" dirty="0" smtClean="0"/>
              <a:t>Б) Лебедка без редуктора</a:t>
            </a:r>
            <a:endParaRPr lang="ru-RU" dirty="0"/>
          </a:p>
        </p:txBody>
      </p:sp>
    </p:spTree>
    <p:extLst>
      <p:ext uri="{BB962C8B-B14F-4D97-AF65-F5344CB8AC3E}">
        <p14:creationId xmlns:p14="http://schemas.microsoft.com/office/powerpoint/2010/main" xmlns="" val="30512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700808"/>
            <a:ext cx="8424936" cy="4824536"/>
          </a:xfrm>
        </p:spPr>
        <p:txBody>
          <a:bodyPr>
            <a:normAutofit fontScale="55000" lnSpcReduction="20000"/>
          </a:bodyPr>
          <a:lstStyle/>
          <a:p>
            <a:pPr marL="0" indent="450850" algn="just">
              <a:lnSpc>
                <a:spcPct val="140000"/>
              </a:lnSpc>
              <a:spcBef>
                <a:spcPts val="0"/>
              </a:spcBef>
              <a:buNone/>
            </a:pPr>
            <a:r>
              <a:rPr lang="ru-RU" dirty="0" smtClean="0">
                <a:latin typeface="Verdana" panose="020B0604030504040204" pitchFamily="34" charset="0"/>
                <a:ea typeface="Verdana" panose="020B0604030504040204" pitchFamily="34" charset="0"/>
              </a:rPr>
              <a:t>Механические лебёдки — это лебёдки, приводимые в действие двигателем автомобиля. К раздаточной коробке подключается специальная коробка отбора мощности, от которой лебёдка и получает крутящий момент, передаваемый при помощи карданной передачи. Эти лебёдки отличают высокая мощность, неприхотливость и надёжность, возможность изменять скорость наматывания троса путём изменения оборотов двигателя. Основным недостатком механических лебёдок является их возможность установки только на автомобили, раздаточная коробка которых допускает подключение коробки отбора мощности. Механические лебедки являются стационарными.</a:t>
            </a:r>
            <a:r>
              <a:rPr lang="ru-RU" dirty="0">
                <a:solidFill>
                  <a:srgbClr val="555555"/>
                </a:solidFill>
                <a:latin typeface="Verdana" panose="020B0604030504040204" pitchFamily="34" charset="0"/>
                <a:ea typeface="Verdana" panose="020B0604030504040204" pitchFamily="34" charset="0"/>
              </a:rPr>
              <a:t> </a:t>
            </a:r>
            <a:r>
              <a:rPr lang="ru-RU" sz="3300" dirty="0">
                <a:latin typeface="Verdana" panose="020B0604030504040204" pitchFamily="34" charset="0"/>
                <a:ea typeface="Verdana" panose="020B0604030504040204" pitchFamily="34" charset="0"/>
              </a:rPr>
              <a:t>В отличие от двух других видов лебедок механической лебедкой нельзя управлять дистанционно.</a:t>
            </a:r>
          </a:p>
        </p:txBody>
      </p:sp>
      <p:sp>
        <p:nvSpPr>
          <p:cNvPr id="4" name="TextBox 3"/>
          <p:cNvSpPr txBox="1"/>
          <p:nvPr/>
        </p:nvSpPr>
        <p:spPr>
          <a:xfrm>
            <a:off x="1043608" y="548680"/>
            <a:ext cx="7556877" cy="523220"/>
          </a:xfrm>
          <a:prstGeom prst="rect">
            <a:avLst/>
          </a:prstGeom>
          <a:noFill/>
        </p:spPr>
        <p:txBody>
          <a:bodyPr wrap="none" rtlCol="0">
            <a:spAutoFit/>
          </a:bodyPr>
          <a:lstStyle/>
          <a:p>
            <a:r>
              <a:rPr lang="ru-RU" sz="2800" dirty="0" smtClean="0">
                <a:latin typeface="Verdana" pitchFamily="34" charset="0"/>
                <a:ea typeface="Verdana" pitchFamily="34" charset="0"/>
                <a:cs typeface="Verdana" pitchFamily="34" charset="0"/>
              </a:rPr>
              <a:t>Механические автомобильные лебедки</a:t>
            </a:r>
            <a:endParaRPr lang="ru-RU" sz="2800" dirty="0">
              <a:latin typeface="Verdana" pitchFamily="34" charset="0"/>
              <a:ea typeface="Verdana" pitchFamily="34" charset="0"/>
              <a:cs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еханическая лебёдка в картинках. Массы (вес) деталей — Mitsubishi Pajero,  2.6 л., 1995 года на DRIVE2"/>
          <p:cNvPicPr>
            <a:picLocks noChangeAspect="1" noChangeArrowheads="1"/>
          </p:cNvPicPr>
          <p:nvPr/>
        </p:nvPicPr>
        <p:blipFill>
          <a:blip r:embed="rId2" cstate="print"/>
          <a:srcRect/>
          <a:stretch>
            <a:fillRect/>
          </a:stretch>
        </p:blipFill>
        <p:spPr bwMode="auto">
          <a:xfrm>
            <a:off x="1115616" y="1196752"/>
            <a:ext cx="7200800" cy="4990576"/>
          </a:xfrm>
          <a:prstGeom prst="rect">
            <a:avLst/>
          </a:prstGeom>
          <a:noFill/>
        </p:spPr>
      </p:pic>
      <p:sp>
        <p:nvSpPr>
          <p:cNvPr id="5" name="TextBox 4"/>
          <p:cNvSpPr txBox="1"/>
          <p:nvPr/>
        </p:nvSpPr>
        <p:spPr>
          <a:xfrm>
            <a:off x="971600" y="476672"/>
            <a:ext cx="7556877" cy="523220"/>
          </a:xfrm>
          <a:prstGeom prst="rect">
            <a:avLst/>
          </a:prstGeom>
          <a:noFill/>
        </p:spPr>
        <p:txBody>
          <a:bodyPr wrap="none" rtlCol="0">
            <a:spAutoFit/>
          </a:bodyPr>
          <a:lstStyle/>
          <a:p>
            <a:r>
              <a:rPr lang="ru-RU" sz="2800" dirty="0" smtClean="0">
                <a:latin typeface="Verdana" pitchFamily="34" charset="0"/>
                <a:ea typeface="Verdana" pitchFamily="34" charset="0"/>
                <a:cs typeface="Verdana" pitchFamily="34" charset="0"/>
              </a:rPr>
              <a:t>Механические автомобильные лебедки</a:t>
            </a:r>
            <a:endParaRPr lang="ru-RU" sz="2800" dirty="0">
              <a:latin typeface="Verdana" pitchFamily="34" charset="0"/>
              <a:ea typeface="Verdana" pitchFamily="34" charset="0"/>
              <a:cs typeface="Verdana" pitchFamily="34" charset="0"/>
            </a:endParaRPr>
          </a:p>
        </p:txBody>
      </p:sp>
      <p:sp>
        <p:nvSpPr>
          <p:cNvPr id="6" name="Прямоугольник 5"/>
          <p:cNvSpPr/>
          <p:nvPr/>
        </p:nvSpPr>
        <p:spPr>
          <a:xfrm>
            <a:off x="827584" y="1052736"/>
            <a:ext cx="7776864" cy="5328592"/>
          </a:xfrm>
          <a:prstGeom prst="rect">
            <a:avLst/>
          </a:prstGeom>
          <a:noFill/>
          <a:ln w="381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Скругленная прямоугольная выноска 8"/>
          <p:cNvSpPr/>
          <p:nvPr/>
        </p:nvSpPr>
        <p:spPr>
          <a:xfrm>
            <a:off x="1331640" y="3068960"/>
            <a:ext cx="1202432" cy="432048"/>
          </a:xfrm>
          <a:prstGeom prst="wedgeRoundRectCallout">
            <a:avLst>
              <a:gd name="adj1" fmla="val 27297"/>
              <a:gd name="adj2" fmla="val 287539"/>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лебедка</a:t>
            </a:r>
            <a:endParaRPr lang="ru-RU" dirty="0"/>
          </a:p>
        </p:txBody>
      </p:sp>
      <p:sp>
        <p:nvSpPr>
          <p:cNvPr id="10" name="Скругленная прямоугольная выноска 9"/>
          <p:cNvSpPr/>
          <p:nvPr/>
        </p:nvSpPr>
        <p:spPr>
          <a:xfrm>
            <a:off x="2051720" y="1772816"/>
            <a:ext cx="1440160" cy="576064"/>
          </a:xfrm>
          <a:prstGeom prst="wedgeRoundRectCallout">
            <a:avLst>
              <a:gd name="adj1" fmla="val 48193"/>
              <a:gd name="adj2" fmla="val 420151"/>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карданный вал</a:t>
            </a:r>
            <a:endParaRPr lang="ru-RU" dirty="0"/>
          </a:p>
        </p:txBody>
      </p:sp>
      <p:sp>
        <p:nvSpPr>
          <p:cNvPr id="12" name="Скругленная прямоугольная выноска 11"/>
          <p:cNvSpPr/>
          <p:nvPr/>
        </p:nvSpPr>
        <p:spPr>
          <a:xfrm>
            <a:off x="4427984" y="1772816"/>
            <a:ext cx="1440160" cy="936104"/>
          </a:xfrm>
          <a:prstGeom prst="wedgeRoundRectCallout">
            <a:avLst>
              <a:gd name="adj1" fmla="val 69893"/>
              <a:gd name="adj2" fmla="val 144417"/>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коробка отбора мощности</a:t>
            </a:r>
            <a:endParaRPr lang="ru-RU" dirty="0"/>
          </a:p>
        </p:txBody>
      </p:sp>
      <p:sp>
        <p:nvSpPr>
          <p:cNvPr id="13" name="Скругленная прямоугольная выноска 12"/>
          <p:cNvSpPr/>
          <p:nvPr/>
        </p:nvSpPr>
        <p:spPr>
          <a:xfrm>
            <a:off x="6732240" y="5373216"/>
            <a:ext cx="1592560" cy="656456"/>
          </a:xfrm>
          <a:prstGeom prst="wedgeRoundRectCallout">
            <a:avLst>
              <a:gd name="adj1" fmla="val -28951"/>
              <a:gd name="adj2" fmla="val -255831"/>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раздаточная коробка</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476672"/>
            <a:ext cx="7556877" cy="523220"/>
          </a:xfrm>
          <a:prstGeom prst="rect">
            <a:avLst/>
          </a:prstGeom>
          <a:noFill/>
        </p:spPr>
        <p:txBody>
          <a:bodyPr wrap="none" rtlCol="0">
            <a:spAutoFit/>
          </a:bodyPr>
          <a:lstStyle/>
          <a:p>
            <a:r>
              <a:rPr lang="ru-RU" sz="2800" dirty="0" smtClean="0">
                <a:latin typeface="Verdana" pitchFamily="34" charset="0"/>
                <a:ea typeface="Verdana" pitchFamily="34" charset="0"/>
                <a:cs typeface="Verdana" pitchFamily="34" charset="0"/>
              </a:rPr>
              <a:t>Механические автомобильные лебедки</a:t>
            </a:r>
            <a:endParaRPr lang="ru-RU" sz="2800" dirty="0">
              <a:latin typeface="Verdana" pitchFamily="34" charset="0"/>
              <a:ea typeface="Verdana" pitchFamily="34" charset="0"/>
              <a:cs typeface="Verdana" pitchFamily="34" charset="0"/>
            </a:endParaRPr>
          </a:p>
        </p:txBody>
      </p:sp>
      <p:sp>
        <p:nvSpPr>
          <p:cNvPr id="6" name="Прямоугольник 5"/>
          <p:cNvSpPr/>
          <p:nvPr/>
        </p:nvSpPr>
        <p:spPr>
          <a:xfrm>
            <a:off x="467544" y="1052736"/>
            <a:ext cx="8496944" cy="4608512"/>
          </a:xfrm>
          <a:prstGeom prst="rect">
            <a:avLst/>
          </a:prstGeom>
          <a:noFill/>
          <a:ln w="38100">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9458" name="Picture 2" descr="Задняя лебедка — ГАЗ-66, 4.2 л., 1989 года на DRIVE2"/>
          <p:cNvPicPr>
            <a:picLocks noChangeAspect="1" noChangeArrowheads="1"/>
          </p:cNvPicPr>
          <p:nvPr/>
        </p:nvPicPr>
        <p:blipFill>
          <a:blip r:embed="rId2" cstate="print"/>
          <a:srcRect/>
          <a:stretch>
            <a:fillRect/>
          </a:stretch>
        </p:blipFill>
        <p:spPr bwMode="auto">
          <a:xfrm>
            <a:off x="4788024" y="1412776"/>
            <a:ext cx="3936437" cy="2952328"/>
          </a:xfrm>
          <a:prstGeom prst="rect">
            <a:avLst/>
          </a:prstGeom>
          <a:noFill/>
        </p:spPr>
      </p:pic>
      <p:pic>
        <p:nvPicPr>
          <p:cNvPr id="19460" name="Picture 4" descr="Механическая лебедка от Газ 66. — ГАЗ 69, 2.5 л., 1963 года на DRIVE2"/>
          <p:cNvPicPr>
            <a:picLocks noChangeAspect="1" noChangeArrowheads="1"/>
          </p:cNvPicPr>
          <p:nvPr/>
        </p:nvPicPr>
        <p:blipFill>
          <a:blip r:embed="rId3" cstate="print"/>
          <a:srcRect/>
          <a:stretch>
            <a:fillRect/>
          </a:stretch>
        </p:blipFill>
        <p:spPr bwMode="auto">
          <a:xfrm>
            <a:off x="611560" y="1412776"/>
            <a:ext cx="3960440" cy="2970330"/>
          </a:xfrm>
          <a:prstGeom prst="rect">
            <a:avLst/>
          </a:prstGeom>
          <a:noFill/>
        </p:spPr>
      </p:pic>
      <p:sp>
        <p:nvSpPr>
          <p:cNvPr id="9" name="Скругленная прямоугольная выноска 8"/>
          <p:cNvSpPr/>
          <p:nvPr/>
        </p:nvSpPr>
        <p:spPr>
          <a:xfrm>
            <a:off x="3275856" y="4797152"/>
            <a:ext cx="1202432" cy="432048"/>
          </a:xfrm>
          <a:prstGeom prst="wedgeRoundRectCallout">
            <a:avLst>
              <a:gd name="adj1" fmla="val -2544"/>
              <a:gd name="adj2" fmla="val -580466"/>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лебедка</a:t>
            </a:r>
            <a:endParaRPr lang="ru-RU" dirty="0"/>
          </a:p>
        </p:txBody>
      </p:sp>
      <p:sp>
        <p:nvSpPr>
          <p:cNvPr id="10" name="Скругленная прямоугольная выноска 9"/>
          <p:cNvSpPr/>
          <p:nvPr/>
        </p:nvSpPr>
        <p:spPr>
          <a:xfrm>
            <a:off x="1259632" y="4725144"/>
            <a:ext cx="1440160" cy="576064"/>
          </a:xfrm>
          <a:prstGeom prst="wedgeRoundRectCallout">
            <a:avLst>
              <a:gd name="adj1" fmla="val 53819"/>
              <a:gd name="adj2" fmla="val -250945"/>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карданный вал</a:t>
            </a:r>
            <a:endParaRPr lang="ru-RU" dirty="0"/>
          </a:p>
        </p:txBody>
      </p:sp>
      <p:sp>
        <p:nvSpPr>
          <p:cNvPr id="11" name="Скругленная прямоугольная выноска 10"/>
          <p:cNvSpPr/>
          <p:nvPr/>
        </p:nvSpPr>
        <p:spPr>
          <a:xfrm>
            <a:off x="5076056" y="4797152"/>
            <a:ext cx="1440160" cy="576064"/>
          </a:xfrm>
          <a:prstGeom prst="wedgeRoundRectCallout">
            <a:avLst>
              <a:gd name="adj1" fmla="val -9674"/>
              <a:gd name="adj2" fmla="val -273047"/>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карданный вал</a:t>
            </a:r>
            <a:endParaRPr lang="ru-RU" dirty="0"/>
          </a:p>
        </p:txBody>
      </p:sp>
      <p:sp>
        <p:nvSpPr>
          <p:cNvPr id="14" name="Скругленная прямоугольная выноска 13"/>
          <p:cNvSpPr/>
          <p:nvPr/>
        </p:nvSpPr>
        <p:spPr>
          <a:xfrm>
            <a:off x="6876256" y="4869160"/>
            <a:ext cx="1202432" cy="432048"/>
          </a:xfrm>
          <a:prstGeom prst="wedgeRoundRectCallout">
            <a:avLst>
              <a:gd name="adj1" fmla="val -2544"/>
              <a:gd name="adj2" fmla="val -580466"/>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лебедка</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404664"/>
            <a:ext cx="7914346" cy="523220"/>
          </a:xfrm>
          <a:prstGeom prst="rect">
            <a:avLst/>
          </a:prstGeom>
          <a:noFill/>
        </p:spPr>
        <p:txBody>
          <a:bodyPr wrap="none" rtlCol="0">
            <a:spAutoFit/>
          </a:bodyPr>
          <a:lstStyle/>
          <a:p>
            <a:r>
              <a:rPr lang="ru-RU" sz="2800" dirty="0" smtClean="0">
                <a:latin typeface="Verdana" pitchFamily="34" charset="0"/>
                <a:ea typeface="Verdana" pitchFamily="34" charset="0"/>
                <a:cs typeface="Verdana" pitchFamily="34" charset="0"/>
              </a:rPr>
              <a:t>Гидравлические автомобильные лебедки</a:t>
            </a:r>
            <a:endParaRPr lang="ru-RU" sz="2800" dirty="0">
              <a:latin typeface="Verdana" pitchFamily="34" charset="0"/>
              <a:ea typeface="Verdana" pitchFamily="34" charset="0"/>
              <a:cs typeface="Verdana" pitchFamily="34" charset="0"/>
            </a:endParaRPr>
          </a:p>
        </p:txBody>
      </p:sp>
      <p:sp>
        <p:nvSpPr>
          <p:cNvPr id="3" name="TextBox 2"/>
          <p:cNvSpPr txBox="1"/>
          <p:nvPr/>
        </p:nvSpPr>
        <p:spPr>
          <a:xfrm>
            <a:off x="539552" y="1484784"/>
            <a:ext cx="8258506" cy="4939814"/>
          </a:xfrm>
          <a:prstGeom prst="rect">
            <a:avLst/>
          </a:prstGeom>
          <a:noFill/>
        </p:spPr>
        <p:txBody>
          <a:bodyPr wrap="square" rtlCol="0">
            <a:spAutoFit/>
          </a:bodyPr>
          <a:lstStyle/>
          <a:p>
            <a:pPr indent="449263" algn="just">
              <a:lnSpc>
                <a:spcPct val="150000"/>
              </a:lnSpc>
            </a:pPr>
            <a:r>
              <a:rPr lang="ru-RU" dirty="0" smtClean="0">
                <a:latin typeface="Verdana" panose="020B0604030504040204" pitchFamily="34" charset="0"/>
                <a:ea typeface="Verdana" panose="020B0604030504040204" pitchFamily="34" charset="0"/>
              </a:rPr>
              <a:t>В состав гидравлической автомобильной лебедки в качестве приводного элемента используется </a:t>
            </a:r>
            <a:r>
              <a:rPr lang="ru-RU" dirty="0" err="1" smtClean="0">
                <a:latin typeface="Verdana" panose="020B0604030504040204" pitchFamily="34" charset="0"/>
                <a:ea typeface="Verdana" panose="020B0604030504040204" pitchFamily="34" charset="0"/>
              </a:rPr>
              <a:t>гидромотор</a:t>
            </a:r>
            <a:r>
              <a:rPr lang="ru-RU" dirty="0" smtClean="0">
                <a:latin typeface="Verdana" panose="020B0604030504040204" pitchFamily="34" charset="0"/>
                <a:ea typeface="Verdana" panose="020B0604030504040204" pitchFamily="34" charset="0"/>
              </a:rPr>
              <a:t>. </a:t>
            </a:r>
            <a:r>
              <a:rPr lang="ru-RU" dirty="0" err="1" smtClean="0">
                <a:latin typeface="Verdana" panose="020B0604030504040204" pitchFamily="34" charset="0"/>
                <a:ea typeface="Verdana" panose="020B0604030504040204" pitchFamily="34" charset="0"/>
              </a:rPr>
              <a:t>Гидромотор</a:t>
            </a:r>
            <a:r>
              <a:rPr lang="ru-RU" dirty="0" smtClean="0">
                <a:latin typeface="Verdana" panose="020B0604030504040204" pitchFamily="34" charset="0"/>
                <a:ea typeface="Verdana" panose="020B0604030504040204" pitchFamily="34" charset="0"/>
              </a:rPr>
              <a:t> подключается при помощи </a:t>
            </a:r>
            <a:r>
              <a:rPr lang="ru-RU" dirty="0" err="1" smtClean="0">
                <a:latin typeface="Verdana" panose="020B0604030504040204" pitchFamily="34" charset="0"/>
                <a:ea typeface="Verdana" panose="020B0604030504040204" pitchFamily="34" charset="0"/>
              </a:rPr>
              <a:t>гидролиний</a:t>
            </a:r>
            <a:r>
              <a:rPr lang="ru-RU" dirty="0" smtClean="0">
                <a:latin typeface="Verdana" panose="020B0604030504040204" pitchFamily="34" charset="0"/>
                <a:ea typeface="Verdana" panose="020B0604030504040204" pitchFamily="34" charset="0"/>
              </a:rPr>
              <a:t> через </a:t>
            </a:r>
            <a:r>
              <a:rPr lang="ru-RU" dirty="0" err="1" smtClean="0">
                <a:latin typeface="Verdana" panose="020B0604030504040204" pitchFamily="34" charset="0"/>
                <a:ea typeface="Verdana" panose="020B0604030504040204" pitchFamily="34" charset="0"/>
              </a:rPr>
              <a:t>электрогидрораспределитель</a:t>
            </a:r>
            <a:r>
              <a:rPr lang="ru-RU" dirty="0" smtClean="0">
                <a:latin typeface="Verdana" panose="020B0604030504040204" pitchFamily="34" charset="0"/>
                <a:ea typeface="Verdana" panose="020B0604030504040204" pitchFamily="34" charset="0"/>
              </a:rPr>
              <a:t> к насосу гидроусилителя руля (для мощных лебедок может использоваться отдельный насос). Обязательным условием функционирования такой лебедки является работающий ДВС автомобиля. Гидравлические лебедки позволяют развивать высокую тяговую силу, отличаются полной герметичностью (могут работать под водой), устойчивы к перегрузкам. Как правило, гидравлические лебедки являются стационарными.</a:t>
            </a:r>
          </a:p>
          <a:p>
            <a:pPr algn="just"/>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8843" y="188640"/>
            <a:ext cx="7914346" cy="523220"/>
          </a:xfrm>
          <a:prstGeom prst="rect">
            <a:avLst/>
          </a:prstGeom>
          <a:noFill/>
        </p:spPr>
        <p:txBody>
          <a:bodyPr wrap="none" rtlCol="0">
            <a:spAutoFit/>
          </a:bodyPr>
          <a:lstStyle/>
          <a:p>
            <a:r>
              <a:rPr lang="ru-RU" sz="2800" dirty="0" smtClean="0">
                <a:latin typeface="Verdana" pitchFamily="34" charset="0"/>
                <a:ea typeface="Verdana" pitchFamily="34" charset="0"/>
                <a:cs typeface="Verdana" pitchFamily="34" charset="0"/>
              </a:rPr>
              <a:t>Гидравлические автомобильные лебедки</a:t>
            </a:r>
            <a:endParaRPr lang="ru-RU" sz="2800" dirty="0">
              <a:latin typeface="Verdana" pitchFamily="34" charset="0"/>
              <a:ea typeface="Verdana" pitchFamily="34" charset="0"/>
              <a:cs typeface="Verdana" pitchFamily="34" charset="0"/>
            </a:endParaRPr>
          </a:p>
        </p:txBody>
      </p:sp>
      <p:sp>
        <p:nvSpPr>
          <p:cNvPr id="6" name="Прямоугольник 5"/>
          <p:cNvSpPr/>
          <p:nvPr/>
        </p:nvSpPr>
        <p:spPr>
          <a:xfrm>
            <a:off x="467544" y="948295"/>
            <a:ext cx="4248472" cy="273630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3967" y="1025943"/>
            <a:ext cx="3744416" cy="2581008"/>
          </a:xfrm>
          <a:prstGeom prst="rect">
            <a:avLst/>
          </a:prstGeom>
        </p:spPr>
      </p:pic>
      <p:sp>
        <p:nvSpPr>
          <p:cNvPr id="7" name="Прямоугольник 6"/>
          <p:cNvSpPr/>
          <p:nvPr/>
        </p:nvSpPr>
        <p:spPr>
          <a:xfrm>
            <a:off x="4788024" y="955251"/>
            <a:ext cx="4248472" cy="2729348"/>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37524" y="1030402"/>
            <a:ext cx="3821147" cy="2443982"/>
          </a:xfrm>
          <a:prstGeom prst="rect">
            <a:avLst/>
          </a:prstGeom>
        </p:spPr>
      </p:pic>
      <p:sp>
        <p:nvSpPr>
          <p:cNvPr id="8" name="Прямоугольник 7"/>
          <p:cNvSpPr/>
          <p:nvPr/>
        </p:nvSpPr>
        <p:spPr>
          <a:xfrm>
            <a:off x="467544" y="3789040"/>
            <a:ext cx="4248472" cy="273630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Прямоугольник 8"/>
          <p:cNvSpPr/>
          <p:nvPr/>
        </p:nvSpPr>
        <p:spPr>
          <a:xfrm>
            <a:off x="4788024" y="3789040"/>
            <a:ext cx="4248472" cy="2736304"/>
          </a:xfrm>
          <a:prstGeom prst="rect">
            <a:avLst/>
          </a:prstGeom>
          <a:noFill/>
          <a:ln w="2857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9091" y="3861048"/>
            <a:ext cx="3794168" cy="259228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57563" y="3834392"/>
            <a:ext cx="3821147" cy="2616979"/>
          </a:xfrm>
          <a:prstGeom prst="rect">
            <a:avLst/>
          </a:prstGeom>
        </p:spPr>
      </p:pic>
      <p:sp>
        <p:nvSpPr>
          <p:cNvPr id="12" name="Скругленная прямоугольная выноска 11"/>
          <p:cNvSpPr/>
          <p:nvPr/>
        </p:nvSpPr>
        <p:spPr>
          <a:xfrm>
            <a:off x="496334" y="1025943"/>
            <a:ext cx="1195346" cy="246006"/>
          </a:xfrm>
          <a:prstGeom prst="wedgeRoundRectCallout">
            <a:avLst>
              <a:gd name="adj1" fmla="val 30018"/>
              <a:gd name="adj2" fmla="val 266959"/>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smtClean="0"/>
              <a:t>гидромотор</a:t>
            </a:r>
            <a:endParaRPr lang="ru-RU" sz="1400" dirty="0"/>
          </a:p>
        </p:txBody>
      </p:sp>
      <p:sp>
        <p:nvSpPr>
          <p:cNvPr id="13" name="Скругленная прямоугольная выноска 12"/>
          <p:cNvSpPr/>
          <p:nvPr/>
        </p:nvSpPr>
        <p:spPr>
          <a:xfrm>
            <a:off x="6012160" y="3367811"/>
            <a:ext cx="1195346" cy="246006"/>
          </a:xfrm>
          <a:prstGeom prst="wedgeRoundRectCallout">
            <a:avLst>
              <a:gd name="adj1" fmla="val -56370"/>
              <a:gd name="adj2" fmla="val -184847"/>
              <a:gd name="adj3" fmla="val 16667"/>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err="1" smtClean="0"/>
              <a:t>гидромотор</a:t>
            </a:r>
            <a:endParaRPr lang="ru-RU"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404664"/>
            <a:ext cx="7685117" cy="523220"/>
          </a:xfrm>
          <a:prstGeom prst="rect">
            <a:avLst/>
          </a:prstGeom>
          <a:noFill/>
        </p:spPr>
        <p:txBody>
          <a:bodyPr wrap="none" rtlCol="0">
            <a:spAutoFit/>
          </a:bodyPr>
          <a:lstStyle/>
          <a:p>
            <a:r>
              <a:rPr lang="ru-RU" sz="2800" dirty="0" smtClean="0">
                <a:latin typeface="Verdana" pitchFamily="34" charset="0"/>
                <a:ea typeface="Verdana" pitchFamily="34" charset="0"/>
                <a:cs typeface="Verdana" pitchFamily="34" charset="0"/>
              </a:rPr>
              <a:t>Электрические автомобильные лебедки</a:t>
            </a:r>
            <a:endParaRPr lang="ru-RU" sz="2800" dirty="0">
              <a:latin typeface="Verdana" pitchFamily="34" charset="0"/>
              <a:ea typeface="Verdana" pitchFamily="34" charset="0"/>
              <a:cs typeface="Verdana" pitchFamily="34" charset="0"/>
            </a:endParaRPr>
          </a:p>
        </p:txBody>
      </p:sp>
      <p:sp>
        <p:nvSpPr>
          <p:cNvPr id="2" name="Прямоугольник 1"/>
          <p:cNvSpPr/>
          <p:nvPr/>
        </p:nvSpPr>
        <p:spPr>
          <a:xfrm>
            <a:off x="529682" y="1268760"/>
            <a:ext cx="8280920" cy="4413516"/>
          </a:xfrm>
          <a:prstGeom prst="rect">
            <a:avLst/>
          </a:prstGeom>
        </p:spPr>
        <p:txBody>
          <a:bodyPr wrap="square">
            <a:spAutoFit/>
          </a:bodyPr>
          <a:lstStyle/>
          <a:p>
            <a:pPr indent="449263" algn="just">
              <a:lnSpc>
                <a:spcPct val="130000"/>
              </a:lnSpc>
            </a:pPr>
            <a:r>
              <a:rPr lang="ru-RU" dirty="0">
                <a:latin typeface="Verdana" panose="020B0604030504040204" pitchFamily="34" charset="0"/>
                <a:ea typeface="Verdana" panose="020B0604030504040204" pitchFamily="34" charset="0"/>
              </a:rPr>
              <a:t>В состав </a:t>
            </a:r>
            <a:r>
              <a:rPr lang="ru-RU" dirty="0" smtClean="0">
                <a:latin typeface="Verdana" panose="020B0604030504040204" pitchFamily="34" charset="0"/>
                <a:ea typeface="Verdana" panose="020B0604030504040204" pitchFamily="34" charset="0"/>
              </a:rPr>
              <a:t>конструкции электрической </a:t>
            </a:r>
            <a:r>
              <a:rPr lang="ru-RU" dirty="0">
                <a:latin typeface="Verdana" panose="020B0604030504040204" pitchFamily="34" charset="0"/>
                <a:ea typeface="Verdana" panose="020B0604030504040204" pitchFamily="34" charset="0"/>
              </a:rPr>
              <a:t>автомобильной </a:t>
            </a:r>
            <a:r>
              <a:rPr lang="ru-RU" dirty="0" smtClean="0">
                <a:latin typeface="Verdana" panose="020B0604030504040204" pitchFamily="34" charset="0"/>
                <a:ea typeface="Verdana" panose="020B0604030504040204" pitchFamily="34" charset="0"/>
              </a:rPr>
              <a:t>лебедки входят: электродвигатель, редуктор, барабан для намотки троса, блок контактов для управления, тормозной механизм.</a:t>
            </a:r>
          </a:p>
          <a:p>
            <a:pPr indent="449263" algn="just">
              <a:lnSpc>
                <a:spcPct val="130000"/>
              </a:lnSpc>
            </a:pPr>
            <a:r>
              <a:rPr lang="ru-RU" dirty="0" smtClean="0">
                <a:latin typeface="Verdana" panose="020B0604030504040204" pitchFamily="34" charset="0"/>
                <a:ea typeface="Verdana" panose="020B0604030504040204" pitchFamily="34" charset="0"/>
              </a:rPr>
              <a:t>Электродвигатель </a:t>
            </a:r>
            <a:r>
              <a:rPr lang="ru-RU" dirty="0">
                <a:latin typeface="Verdana" panose="020B0604030504040204" pitchFamily="34" charset="0"/>
                <a:ea typeface="Verdana" panose="020B0604030504040204" pitchFamily="34" charset="0"/>
              </a:rPr>
              <a:t>подключается при помощи </a:t>
            </a:r>
            <a:r>
              <a:rPr lang="ru-RU" dirty="0" err="1" smtClean="0">
                <a:latin typeface="Verdana" panose="020B0604030504040204" pitchFamily="34" charset="0"/>
                <a:ea typeface="Verdana" panose="020B0604030504040204" pitchFamily="34" charset="0"/>
              </a:rPr>
              <a:t>электропроводников</a:t>
            </a:r>
            <a:r>
              <a:rPr lang="ru-RU" dirty="0" smtClean="0">
                <a:latin typeface="Verdana" panose="020B0604030504040204" pitchFamily="34" charset="0"/>
                <a:ea typeface="Verdana" panose="020B0604030504040204" pitchFamily="34" charset="0"/>
              </a:rPr>
              <a:t> к бортовой сети автомобиля.</a:t>
            </a:r>
            <a:r>
              <a:rPr lang="ru-RU" dirty="0">
                <a:latin typeface="Verdana" panose="020B0604030504040204" pitchFamily="34" charset="0"/>
                <a:ea typeface="Verdana" panose="020B0604030504040204" pitchFamily="34" charset="0"/>
              </a:rPr>
              <a:t> Электрические автомобильные лебедки отличаются простой конструкцией, легко монтируются, удобны в использовании, и допускают дистанционное </a:t>
            </a:r>
            <a:r>
              <a:rPr lang="ru-RU" dirty="0" smtClean="0">
                <a:latin typeface="Verdana" panose="020B0604030504040204" pitchFamily="34" charset="0"/>
                <a:ea typeface="Verdana" panose="020B0604030504040204" pitchFamily="34" charset="0"/>
              </a:rPr>
              <a:t>управление, могут работать при заглушенном ДВС.</a:t>
            </a:r>
          </a:p>
          <a:p>
            <a:pPr indent="449263" algn="just">
              <a:lnSpc>
                <a:spcPct val="130000"/>
              </a:lnSpc>
            </a:pPr>
            <a:r>
              <a:rPr lang="ru-RU" dirty="0" smtClean="0">
                <a:latin typeface="Verdana" panose="020B0604030504040204" pitchFamily="34" charset="0"/>
                <a:ea typeface="Verdana" panose="020B0604030504040204" pitchFamily="34" charset="0"/>
              </a:rPr>
              <a:t>Минусами электрических лебедок являются: разряд АКБ при длительной работе, возможность перегрева электродвигателя при длительной работе под нагрузкой, невозможность использования под водой вследствие </a:t>
            </a:r>
            <a:r>
              <a:rPr lang="ru-RU" dirty="0" err="1" smtClean="0">
                <a:latin typeface="Verdana" panose="020B0604030504040204" pitchFamily="34" charset="0"/>
                <a:ea typeface="Verdana" panose="020B0604030504040204" pitchFamily="34" charset="0"/>
              </a:rPr>
              <a:t>негерметичности</a:t>
            </a:r>
            <a:r>
              <a:rPr lang="ru-RU" dirty="0" smtClean="0">
                <a:latin typeface="Verdana" panose="020B0604030504040204" pitchFamily="34" charset="0"/>
                <a:ea typeface="Verdana" panose="020B0604030504040204" pitchFamily="34" charset="0"/>
              </a:rPr>
              <a:t> электродвигателя.  </a:t>
            </a:r>
            <a:endParaRPr lang="ru-RU" dirty="0">
              <a:latin typeface="Verdana" panose="020B0604030504040204" pitchFamily="34" charset="0"/>
              <a:ea typeface="Verdana" panose="020B0604030504040204"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521</Words>
  <Application>Microsoft Office PowerPoint</Application>
  <PresentationFormat>Экран (4:3)</PresentationFormat>
  <Paragraphs>66</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Дополнительное оборудование для повышения проходимости автомобилей (часть 2)</vt:lpstr>
      <vt:lpstr>1. Автомобильные лебедки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Выбор лебедки для автомобиля</vt:lpstr>
      <vt:lpstr>Колесные автомобильные лебедки</vt:lpstr>
      <vt:lpstr>Полиспаст</vt:lpstr>
      <vt:lpstr>Полиспаст</vt:lpstr>
      <vt:lpstr>Полиспаст</vt:lpstr>
      <vt:lpstr>2. Шноркели</vt:lpstr>
      <vt:lpstr>Шноркели</vt:lpstr>
      <vt:lpstr>Шноркель</vt:lpstr>
      <vt:lpstr>Шноркель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Дополнительное оборудование автомобилей для повышения проходимости (часть 2)</dc:title>
  <dc:creator>Администратор</dc:creator>
  <cp:lastModifiedBy>Администратор</cp:lastModifiedBy>
  <cp:revision>60</cp:revision>
  <dcterms:created xsi:type="dcterms:W3CDTF">2021-03-09T16:22:20Z</dcterms:created>
  <dcterms:modified xsi:type="dcterms:W3CDTF">2024-02-05T05:39:33Z</dcterms:modified>
</cp:coreProperties>
</file>