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1"/>
  </p:notesMasterIdLst>
  <p:sldIdLst>
    <p:sldId id="272" r:id="rId2"/>
    <p:sldId id="265" r:id="rId3"/>
    <p:sldId id="261" r:id="rId4"/>
    <p:sldId id="263" r:id="rId5"/>
    <p:sldId id="268" r:id="rId6"/>
    <p:sldId id="267" r:id="rId7"/>
    <p:sldId id="266" r:id="rId8"/>
    <p:sldId id="271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2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19897E-8554-4DCE-8935-0EF39343E5AD}" type="datetimeFigureOut">
              <a:rPr lang="ru-RU" smtClean="0"/>
              <a:pPr/>
              <a:t>28.03.2020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1EBCE4-B58D-4A0E-BC98-9D47131175F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2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5" name="Group 44"/>
            <p:cNvGrpSpPr>
              <a:grpSpLocks/>
            </p:cNvGrpSpPr>
            <p:nvPr/>
          </p:nvGrpSpPr>
          <p:grpSpPr bwMode="auto">
            <a:xfrm>
              <a:off x="159" y="0"/>
              <a:ext cx="9143396" cy="6858000"/>
              <a:chOff x="159" y="0"/>
              <a:chExt cx="9143396" cy="6858000"/>
            </a:xfrm>
          </p:grpSpPr>
          <p:grpSp>
            <p:nvGrpSpPr>
              <p:cNvPr id="28" name="Group 4"/>
              <p:cNvGrpSpPr>
                <a:grpSpLocks/>
              </p:cNvGrpSpPr>
              <p:nvPr/>
            </p:nvGrpSpPr>
            <p:grpSpPr bwMode="auto">
              <a:xfrm>
                <a:off x="159" y="0"/>
                <a:ext cx="2514434" cy="6858000"/>
                <a:chOff x="159" y="0"/>
                <a:chExt cx="2514434" cy="6858000"/>
              </a:xfrm>
            </p:grpSpPr>
            <p:sp>
              <p:nvSpPr>
                <p:cNvPr id="40" name="Rectangle 114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1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2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29" name="Group 5"/>
              <p:cNvGrpSpPr>
                <a:grpSpLocks/>
              </p:cNvGrpSpPr>
              <p:nvPr/>
            </p:nvGrpSpPr>
            <p:grpSpPr bwMode="auto">
              <a:xfrm>
                <a:off x="422406" y="0"/>
                <a:ext cx="2514434" cy="6858000"/>
                <a:chOff x="-504" y="0"/>
                <a:chExt cx="2514434" cy="6858000"/>
              </a:xfrm>
            </p:grpSpPr>
            <p:sp>
              <p:nvSpPr>
                <p:cNvPr id="37" name="Rectangle 84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8" name="Rectangle 85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9" name="Rectangle 113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9"/>
              <p:cNvGrpSpPr>
                <a:grpSpLocks/>
              </p:cNvGrpSpPr>
              <p:nvPr/>
            </p:nvGrpSpPr>
            <p:grpSpPr bwMode="auto">
              <a:xfrm rot="10800000">
                <a:off x="6629121" y="0"/>
                <a:ext cx="2514434" cy="6858000"/>
                <a:chOff x="445" y="0"/>
                <a:chExt cx="2514434" cy="6858000"/>
              </a:xfrm>
            </p:grpSpPr>
            <p:sp>
              <p:nvSpPr>
                <p:cNvPr id="34" name="Rectangle 77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5" name="Rectangle 78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6" name="Rectangle 80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sp>
            <p:nvSpPr>
              <p:cNvPr id="31" name="Rectangle 74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2" name="Rectangle 75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3" name="Rectangle 76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6" name="Freeform 44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Freeform 4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" name="Freeform 4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Freeform 50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" name="Freeform 51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" name="Hexagon 52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" name="Hexagon 53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" name="Hexagon 54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4" name="Hexagon 55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Hexagon 56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6" name="Freeform 57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7" name="Hexagon 58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8" name="Hexagon 59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9" name="Hexagon 60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0" name="Hexagon 61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1" name="Hexagon 62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2" name="Hexagon 63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3" name="Hexagon 64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4" name="Hexagon 65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5" name="Hexagon 66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6" name="Freeform 67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7" name="Freeform 68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43" name="Rectangle 45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4" name="Rectangle 46"/>
          <p:cNvSpPr/>
          <p:nvPr/>
        </p:nvSpPr>
        <p:spPr>
          <a:xfrm>
            <a:off x="4649788" y="-22225"/>
            <a:ext cx="3505200" cy="23129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Rectangle 49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6" name="Rectangle 88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7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688" y="1516063"/>
            <a:ext cx="2133600" cy="752475"/>
          </a:xfrm>
        </p:spPr>
        <p:txBody>
          <a:bodyPr anchor="b"/>
          <a:lstStyle>
            <a:lvl1pPr algn="l">
              <a:defRPr sz="2400"/>
            </a:lvl1pPr>
          </a:lstStyle>
          <a:p>
            <a:pPr>
              <a:defRPr/>
            </a:pPr>
            <a:fld id="{0B72A9C8-12AF-4A73-95BD-DE1AAAA5195E}" type="datetime1">
              <a:rPr lang="ru-RU" smtClean="0"/>
              <a:pPr>
                <a:defRPr/>
              </a:pPr>
              <a:t>28.03.2020</a:t>
            </a:fld>
            <a:endParaRPr lang="ru-RU"/>
          </a:p>
        </p:txBody>
      </p:sp>
      <p:sp>
        <p:nvSpPr>
          <p:cNvPr id="4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838" y="5719763"/>
            <a:ext cx="283051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788" y="5719763"/>
            <a:ext cx="642937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628A071B-98B1-4999-8176-CF663BB53B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1A1DB9-A241-4843-A4D4-5C6533F399EB}" type="datetime1">
              <a:rPr lang="ru-RU" smtClean="0"/>
              <a:pPr>
                <a:defRPr/>
              </a:pPr>
              <a:t>28.03.2020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98542-615F-4B64-B7C5-2A8332A4A4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8F9FBC-8C4B-4185-AB80-337ADB64AE91}" type="datetime1">
              <a:rPr lang="ru-RU" smtClean="0"/>
              <a:pPr>
                <a:defRPr/>
              </a:pPr>
              <a:t>28.03.2020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99DF8-A8B8-4275-B49F-07D34018C2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DED6F6-164D-461A-8460-2A0C51505195}" type="datetime1">
              <a:rPr lang="ru-RU" smtClean="0"/>
              <a:pPr>
                <a:defRPr/>
              </a:pPr>
              <a:t>28.03.2020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94C322-0CE7-4D53-B236-F11D24C52D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02D82B-911D-4747-B1B1-13A3C51F62BB}" type="datetime1">
              <a:rPr lang="ru-RU" smtClean="0"/>
              <a:pPr>
                <a:defRPr/>
              </a:pPr>
              <a:t>28.03.2020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1AC840-35C3-4C73-A066-25333FD59F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73D36A-3919-478C-BC63-040471AF7F68}" type="datetime1">
              <a:rPr lang="ru-RU" smtClean="0"/>
              <a:pPr>
                <a:defRPr/>
              </a:pPr>
              <a:t>28.03.2020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67EF3-2932-4E3F-8FE2-9C1E96327D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46CB1-64D2-4C7B-AADB-A04C58D086AA}" type="datetime1">
              <a:rPr lang="ru-RU" smtClean="0"/>
              <a:pPr>
                <a:defRPr/>
              </a:pPr>
              <a:t>28.03.2020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38C053-FB66-4F3B-91C3-42A438A2FD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8A2870-A803-44E3-8B86-670AE5A80F5E}" type="datetime1">
              <a:rPr lang="ru-RU" smtClean="0"/>
              <a:pPr>
                <a:defRPr/>
              </a:pPr>
              <a:t>28.03.2020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A29317-B263-415F-89E8-184E9EE21A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E12BB-A4E9-45D9-8AB8-2E4E5DD3178B}" type="datetime1">
              <a:rPr lang="ru-RU" smtClean="0"/>
              <a:pPr>
                <a:defRPr/>
              </a:pPr>
              <a:t>28.03.2020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E7381B-BAA8-4847-9434-BD49CFF1FD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44"/>
            <p:cNvGrpSpPr>
              <a:grpSpLocks/>
            </p:cNvGrpSpPr>
            <p:nvPr/>
          </p:nvGrpSpPr>
          <p:grpSpPr bwMode="auto">
            <a:xfrm>
              <a:off x="159" y="0"/>
              <a:ext cx="9143396" cy="6858000"/>
              <a:chOff x="159" y="0"/>
              <a:chExt cx="9143396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159" y="0"/>
                <a:ext cx="2514434" cy="6858000"/>
                <a:chOff x="159" y="0"/>
                <a:chExt cx="2514434" cy="6858000"/>
              </a:xfrm>
            </p:grpSpPr>
            <p:sp>
              <p:nvSpPr>
                <p:cNvPr id="41" name="Rectangle 83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406" y="0"/>
                <a:ext cx="2514434" cy="6858000"/>
                <a:chOff x="-504" y="0"/>
                <a:chExt cx="2514434" cy="6858000"/>
              </a:xfrm>
            </p:grpSpPr>
            <p:sp>
              <p:nvSpPr>
                <p:cNvPr id="38" name="Rectangle 80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9" name="Rectangle 81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0" name="Rectangle 82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121" y="0"/>
                <a:ext cx="2514434" cy="6858000"/>
                <a:chOff x="445" y="0"/>
                <a:chExt cx="2514434" cy="6858000"/>
              </a:xfrm>
            </p:grpSpPr>
            <p:sp>
              <p:nvSpPr>
                <p:cNvPr id="35" name="Rectangle 77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6" name="Rectangle 78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7" name="Rectangle 79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sp>
            <p:nvSpPr>
              <p:cNvPr id="32" name="Rectangle 74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3" name="Rectangle 75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4" name="Rectangle 76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7" name="Freeform 46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" name="Freeform 4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Freeform 4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" name="Freeform 49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" name="Freeform 50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" name="Hexagon 51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" name="Hexagon 52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4" name="Hexagon 53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Hexagon 54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6" name="Hexagon 55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7" name="Freeform 58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8" name="Hexagon 59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9" name="Hexagon 61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0" name="Hexagon 62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1" name="Hexagon 63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2" name="Hexagon 64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3" name="Hexagon 65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4" name="Hexagon 66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5" name="Hexagon 67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6" name="Hexagon 68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7" name="Freeform 69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8" name="Freeform 70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44" name="Rectangle 45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Rectangle 56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6" name="Rectangle 57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7" name="Rectangle 60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BC9550-B704-4A9B-BF4E-6FBB1588254A}" type="datetime1">
              <a:rPr lang="ru-RU" smtClean="0"/>
              <a:pPr>
                <a:defRPr/>
              </a:pPr>
              <a:t>28.03.2020</a:t>
            </a:fld>
            <a:endParaRPr lang="ru-RU"/>
          </a:p>
        </p:txBody>
      </p:sp>
      <p:sp>
        <p:nvSpPr>
          <p:cNvPr id="49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7B322D-0372-41E9-A82C-534FC7DD23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0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44"/>
            <p:cNvGrpSpPr>
              <a:grpSpLocks/>
            </p:cNvGrpSpPr>
            <p:nvPr/>
          </p:nvGrpSpPr>
          <p:grpSpPr bwMode="auto">
            <a:xfrm>
              <a:off x="159" y="0"/>
              <a:ext cx="9143396" cy="6858000"/>
              <a:chOff x="159" y="0"/>
              <a:chExt cx="9143396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159" y="0"/>
                <a:ext cx="2514434" cy="6858000"/>
                <a:chOff x="159" y="0"/>
                <a:chExt cx="2514434" cy="6858000"/>
              </a:xfrm>
            </p:grpSpPr>
            <p:sp>
              <p:nvSpPr>
                <p:cNvPr id="41" name="Rectangle 86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406" y="0"/>
                <a:ext cx="2514434" cy="6858000"/>
                <a:chOff x="-504" y="0"/>
                <a:chExt cx="2514434" cy="6858000"/>
              </a:xfrm>
            </p:grpSpPr>
            <p:sp>
              <p:nvSpPr>
                <p:cNvPr id="38" name="Rectangle 83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9" name="Rectangle 84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0" name="Rectangle 85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121" y="0"/>
                <a:ext cx="2514434" cy="6858000"/>
                <a:chOff x="445" y="0"/>
                <a:chExt cx="2514434" cy="6858000"/>
              </a:xfrm>
            </p:grpSpPr>
            <p:sp>
              <p:nvSpPr>
                <p:cNvPr id="35" name="Rectangle 80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6" name="Rectangle 81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7" name="Rectangle 82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sp>
            <p:nvSpPr>
              <p:cNvPr id="32" name="Rectangle 77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3" name="Rectangle 78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4" name="Rectangle 79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7" name="Freeform 45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" name="Freeform 46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Freeform 47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" name="Freeform 48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" name="Freeform 49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" name="Hexagon 50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" name="Hexagon 51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4" name="Hexagon 59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Hexagon 60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6" name="Hexagon 61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7" name="Freeform 62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8" name="Hexagon 63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9" name="Hexagon 64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0" name="Hexagon 65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1" name="Hexagon 66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2" name="Hexagon 67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3" name="Hexagon 68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4" name="Hexagon 69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5" name="Hexagon 70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6" name="Hexagon 71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7" name="Freeform 72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8" name="Freeform 73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44" name="Rectangle 93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Rectangle 100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6" name="Rectangle 101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7" name="Rectangle 104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2BFC07-F494-47B1-828F-232CFB5E0534}" type="datetime1">
              <a:rPr lang="ru-RU" smtClean="0"/>
              <a:pPr>
                <a:defRPr/>
              </a:pPr>
              <a:t>28.03.2020</a:t>
            </a:fld>
            <a:endParaRPr lang="ru-RU"/>
          </a:p>
        </p:txBody>
      </p:sp>
      <p:sp>
        <p:nvSpPr>
          <p:cNvPr id="4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D42F27-5574-4D3C-8F70-73ADA1DDFF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1"/>
          <p:cNvGrpSpPr>
            <a:grpSpLocks/>
          </p:cNvGrpSpPr>
          <p:nvPr/>
        </p:nvGrpSpPr>
        <p:grpSpPr bwMode="auto">
          <a:xfrm>
            <a:off x="-304800" y="0"/>
            <a:ext cx="9932988" cy="6858000"/>
            <a:chOff x="-382404" y="0"/>
            <a:chExt cx="9932332" cy="6858000"/>
          </a:xfrm>
        </p:grpSpPr>
        <p:grpSp>
          <p:nvGrpSpPr>
            <p:cNvPr id="3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8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9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2540" y="5035550"/>
              <a:ext cx="9144983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2540" y="3467100"/>
              <a:ext cx="9144983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2540" y="5284788"/>
              <a:ext cx="9144983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6793" y="5132388"/>
              <a:ext cx="6982951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5573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19425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8949" y="159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6524" y="32543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2326" y="53832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3969" y="540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542" y="28495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394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09771" y="54117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8820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443" y="15636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997" y="4056063"/>
              <a:ext cx="1242931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997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375"/>
            <a:ext cx="8229600" cy="6186488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0888" y="-22225"/>
            <a:ext cx="3679825" cy="700088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0" name="Title Placeholder 1"/>
          <p:cNvSpPr>
            <a:spLocks noGrp="1"/>
          </p:cNvSpPr>
          <p:nvPr>
            <p:ph type="title"/>
          </p:nvPr>
        </p:nvSpPr>
        <p:spPr bwMode="auto">
          <a:xfrm>
            <a:off x="1042988" y="1027113"/>
            <a:ext cx="702468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3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42988" y="2324100"/>
            <a:ext cx="6777037" cy="350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575" y="2238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FEFEFE"/>
                </a:solidFill>
                <a:latin typeface="+mn-lt"/>
              </a:defRPr>
            </a:lvl1pPr>
          </a:lstStyle>
          <a:p>
            <a:pPr>
              <a:defRPr/>
            </a:pPr>
            <a:fld id="{B6696A9B-FFA8-4712-81E3-A63307242236}" type="datetime1">
              <a:rPr lang="ru-RU" smtClean="0"/>
              <a:pPr>
                <a:defRPr/>
              </a:pPr>
              <a:t>28.03.2020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850" y="5851525"/>
            <a:ext cx="350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788" y="223838"/>
            <a:ext cx="13319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FEFEFE"/>
                </a:solidFill>
                <a:latin typeface="+mn-lt"/>
              </a:defRPr>
            </a:lvl1pPr>
          </a:lstStyle>
          <a:p>
            <a:pPr>
              <a:defRPr/>
            </a:pPr>
            <a:fld id="{CB878461-D81F-47C2-A392-BE234777DC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395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3255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E7381B-BAA8-4847-9434-BD49CFF1FD6B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857356" y="1928802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600" dirty="0" smtClean="0"/>
              <a:t>Тема 17. Денежно-кредитная политика</a:t>
            </a:r>
            <a:endParaRPr lang="ru-RU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>
          <a:xfrm>
            <a:off x="1042988" y="1027113"/>
            <a:ext cx="7489452" cy="1143000"/>
          </a:xfrm>
        </p:spPr>
        <p:txBody>
          <a:bodyPr/>
          <a:lstStyle/>
          <a:p>
            <a:pPr eaLnBrk="1" hangingPunct="1"/>
            <a:r>
              <a:rPr lang="ru-RU" dirty="0" smtClean="0"/>
              <a:t>Денежно-кредитная</a:t>
            </a:r>
            <a:br>
              <a:rPr lang="ru-RU" dirty="0" smtClean="0"/>
            </a:br>
            <a:r>
              <a:rPr lang="ru-RU" dirty="0" smtClean="0"/>
              <a:t> (или монетарная) политика</a:t>
            </a:r>
            <a:endParaRPr lang="ru-RU" b="1" dirty="0" smtClean="0"/>
          </a:p>
        </p:txBody>
      </p:sp>
      <p:sp>
        <p:nvSpPr>
          <p:cNvPr id="15362" name="Объект 2"/>
          <p:cNvSpPr>
            <a:spLocks noGrp="1"/>
          </p:cNvSpPr>
          <p:nvPr>
            <p:ph idx="1"/>
          </p:nvPr>
        </p:nvSpPr>
        <p:spPr>
          <a:xfrm>
            <a:off x="1042988" y="2324101"/>
            <a:ext cx="6777037" cy="196899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lvl="1" eaLnBrk="1" hangingPunct="1">
              <a:spcBef>
                <a:spcPts val="0"/>
              </a:spcBef>
              <a:buNone/>
            </a:pPr>
            <a:r>
              <a:rPr lang="ru-RU" sz="2400" dirty="0" smtClean="0"/>
              <a:t>- составная часть экономической</a:t>
            </a:r>
          </a:p>
          <a:p>
            <a:pPr lvl="1" eaLnBrk="1" hangingPunct="1">
              <a:spcBef>
                <a:spcPts val="0"/>
              </a:spcBef>
              <a:buNone/>
            </a:pPr>
            <a:r>
              <a:rPr lang="ru-RU" sz="2400" dirty="0" smtClean="0"/>
              <a:t>политики государства, главные</a:t>
            </a:r>
          </a:p>
          <a:p>
            <a:pPr lvl="1" eaLnBrk="1" hangingPunct="1">
              <a:spcBef>
                <a:spcPts val="0"/>
              </a:spcBef>
              <a:buNone/>
            </a:pPr>
            <a:r>
              <a:rPr lang="ru-RU" sz="2400" dirty="0" smtClean="0"/>
              <a:t>стратегические цели которой –</a:t>
            </a:r>
          </a:p>
          <a:p>
            <a:pPr lvl="1" eaLnBrk="1" hangingPunct="1">
              <a:spcBef>
                <a:spcPts val="0"/>
              </a:spcBef>
              <a:buNone/>
            </a:pPr>
            <a:r>
              <a:rPr lang="ru-RU" sz="2400" dirty="0" smtClean="0"/>
              <a:t>обеспечение экономического роста и</a:t>
            </a:r>
          </a:p>
          <a:p>
            <a:pPr lvl="1" eaLnBrk="1" hangingPunct="1">
              <a:spcBef>
                <a:spcPts val="0"/>
              </a:spcBef>
              <a:buNone/>
            </a:pPr>
            <a:r>
              <a:rPr lang="ru-RU" sz="2400" dirty="0" smtClean="0"/>
              <a:t>повышения благосостояния населения. </a:t>
            </a:r>
          </a:p>
          <a:p>
            <a:pPr lvl="1" eaLnBrk="1" hangingPunct="1">
              <a:buNone/>
            </a:pPr>
            <a:endParaRPr lang="ru-RU" sz="2400" dirty="0" smtClean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987824" y="5406172"/>
            <a:ext cx="5256584" cy="707886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совокупная наличная и безналичная денежная масса в экономике 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15616" y="5517232"/>
            <a:ext cx="1289905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Объект</a:t>
            </a:r>
            <a:endParaRPr lang="ru-RU" sz="2800" dirty="0"/>
          </a:p>
        </p:txBody>
      </p:sp>
      <p:sp>
        <p:nvSpPr>
          <p:cNvPr id="6" name="Стрелка вправо 5"/>
          <p:cNvSpPr/>
          <p:nvPr/>
        </p:nvSpPr>
        <p:spPr>
          <a:xfrm>
            <a:off x="2483768" y="5517232"/>
            <a:ext cx="432048" cy="504056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403648" y="4365104"/>
            <a:ext cx="7128792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chemeClr val="accent3">
                    <a:lumMod val="50000"/>
                  </a:schemeClr>
                </a:solidFill>
              </a:rPr>
              <a:t>целенаправленная деятельность Центрального банка по выполнению общегосударственных задач</a:t>
            </a:r>
            <a:endParaRPr lang="ru-RU" sz="20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1187624" y="4509120"/>
            <a:ext cx="288032" cy="28803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94C322-0CE7-4D53-B236-F11D24C52D1B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>
          <a:xfrm>
            <a:off x="971600" y="908720"/>
            <a:ext cx="7024687" cy="1143000"/>
          </a:xfrm>
        </p:spPr>
        <p:txBody>
          <a:bodyPr/>
          <a:lstStyle/>
          <a:p>
            <a:pPr eaLnBrk="1" hangingPunct="1"/>
            <a:r>
              <a:rPr lang="ru-RU" dirty="0" smtClean="0"/>
              <a:t>Инструменты денежно-кредитной политики:</a:t>
            </a:r>
            <a:endParaRPr lang="ru-RU" b="1" dirty="0" smtClean="0"/>
          </a:p>
        </p:txBody>
      </p:sp>
      <p:sp>
        <p:nvSpPr>
          <p:cNvPr id="15362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 smtClean="0"/>
              <a:t>1. Норма обязательных резервов</a:t>
            </a:r>
          </a:p>
          <a:p>
            <a:r>
              <a:rPr lang="ru-RU" sz="2800" dirty="0" smtClean="0"/>
              <a:t>2. Учетная ставка</a:t>
            </a:r>
          </a:p>
          <a:p>
            <a:r>
              <a:rPr lang="ru-RU" sz="2800" dirty="0" smtClean="0"/>
              <a:t>3. Операции на открытом рынке</a:t>
            </a:r>
          </a:p>
          <a:p>
            <a:pPr lvl="1" eaLnBrk="1" hangingPunct="1">
              <a:buNone/>
            </a:pPr>
            <a:endParaRPr lang="ru-RU" sz="4400" dirty="0" smtClean="0"/>
          </a:p>
        </p:txBody>
      </p:sp>
      <p:sp>
        <p:nvSpPr>
          <p:cNvPr id="5" name="Прямоугольник 4"/>
          <p:cNvSpPr/>
          <p:nvPr/>
        </p:nvSpPr>
        <p:spPr>
          <a:xfrm>
            <a:off x="1115616" y="4365104"/>
            <a:ext cx="7128792" cy="13234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000" b="1" dirty="0" smtClean="0"/>
              <a:t>Центральный банк </a:t>
            </a:r>
            <a:r>
              <a:rPr lang="ru-RU" sz="2000" dirty="0" smtClean="0"/>
              <a:t>может влиять на экономику также </a:t>
            </a:r>
            <a:r>
              <a:rPr lang="ru-RU" sz="2000" b="1" dirty="0" smtClean="0"/>
              <a:t>регулированием курса рубля через покупку-продажу иностранной валюты </a:t>
            </a:r>
            <a:r>
              <a:rPr lang="ru-RU" sz="2000" dirty="0" smtClean="0"/>
              <a:t>(валютные интервенции в краткосрочном периоде).</a:t>
            </a:r>
          </a:p>
        </p:txBody>
      </p:sp>
      <p:sp>
        <p:nvSpPr>
          <p:cNvPr id="6" name="Овал 5"/>
          <p:cNvSpPr/>
          <p:nvPr/>
        </p:nvSpPr>
        <p:spPr>
          <a:xfrm>
            <a:off x="683568" y="4797152"/>
            <a:ext cx="360040" cy="36004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94C322-0CE7-4D53-B236-F11D24C52D1B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>
          <a:xfrm>
            <a:off x="1042988" y="1027113"/>
            <a:ext cx="7489452" cy="1143000"/>
          </a:xfrm>
        </p:spPr>
        <p:txBody>
          <a:bodyPr/>
          <a:lstStyle/>
          <a:p>
            <a:pPr eaLnBrk="1" hangingPunct="1"/>
            <a:r>
              <a:rPr lang="ru-RU" dirty="0" smtClean="0"/>
              <a:t>Принципы денежно-кредитной политики </a:t>
            </a:r>
            <a:endParaRPr lang="ru-RU" b="1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2204864"/>
            <a:ext cx="3816424" cy="67710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политика денежно-кредитной </a:t>
            </a:r>
            <a:r>
              <a:rPr lang="ru-RU" sz="2000" b="1" dirty="0" smtClean="0">
                <a:solidFill>
                  <a:schemeClr val="tx1"/>
                </a:solidFill>
              </a:rPr>
              <a:t>рестрикции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860032" y="2204864"/>
            <a:ext cx="3744416" cy="67710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политика денежно-кредитной </a:t>
            </a:r>
            <a:r>
              <a:rPr lang="ru-RU" sz="2000" b="1" dirty="0" smtClean="0">
                <a:solidFill>
                  <a:schemeClr val="tx1"/>
                </a:solidFill>
              </a:rPr>
              <a:t>экспансии </a:t>
            </a:r>
            <a:endParaRPr lang="ru-RU" b="1" dirty="0" smtClean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3068960"/>
            <a:ext cx="3816424" cy="34563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buFontTx/>
              <a:buChar char="-"/>
            </a:pPr>
            <a:endParaRPr lang="ru-RU" dirty="0" smtClean="0"/>
          </a:p>
          <a:p>
            <a:pPr algn="just">
              <a:buFontTx/>
              <a:buChar char="-"/>
            </a:pPr>
            <a:r>
              <a:rPr lang="ru-RU" dirty="0" smtClean="0"/>
              <a:t>ограничение кредитных операций, повышение уровня процентных ставок, торможение темпов роста денежной массы.</a:t>
            </a:r>
          </a:p>
          <a:p>
            <a:pPr algn="ctr">
              <a:buFontTx/>
              <a:buChar char="-"/>
            </a:pPr>
            <a:endParaRPr lang="ru-RU" dirty="0" smtClean="0"/>
          </a:p>
          <a:p>
            <a:pPr algn="ctr"/>
            <a:r>
              <a:rPr lang="ru-RU" dirty="0" smtClean="0"/>
              <a:t>в условиях оживления хозяйственной конъюнктуры с целью ограничить кредитование экономики чтобы избежать перепроизводство товаров; </a:t>
            </a:r>
          </a:p>
          <a:p>
            <a:pPr>
              <a:buFontTx/>
              <a:buChar char="-"/>
            </a:pP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788024" y="3068960"/>
            <a:ext cx="3816424" cy="34563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buFontTx/>
              <a:buChar char="-"/>
            </a:pPr>
            <a:r>
              <a:rPr lang="ru-RU" dirty="0" smtClean="0"/>
              <a:t>стимулирование кредитных операций, снижение нормы процента, нагнетание в платежный оборот дополнительных денежных средств. </a:t>
            </a:r>
          </a:p>
          <a:p>
            <a:pPr algn="just">
              <a:buFontTx/>
              <a:buChar char="-"/>
            </a:pPr>
            <a:endParaRPr lang="ru-RU" dirty="0" smtClean="0"/>
          </a:p>
          <a:p>
            <a:pPr algn="just">
              <a:buFontTx/>
              <a:buChar char="-"/>
            </a:pPr>
            <a:endParaRPr lang="ru-RU" dirty="0" smtClean="0"/>
          </a:p>
          <a:p>
            <a:pPr algn="ctr"/>
            <a:r>
              <a:rPr lang="ru-RU" dirty="0" smtClean="0"/>
              <a:t>в кризисной фазе цикла в условиях падения производства и роста безработицы.</a:t>
            </a:r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1043608" y="486916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5004048" y="544522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94C322-0CE7-4D53-B236-F11D24C52D1B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>
          <a:xfrm>
            <a:off x="899592" y="1484784"/>
            <a:ext cx="7200800" cy="1143000"/>
          </a:xfrm>
        </p:spPr>
        <p:txBody>
          <a:bodyPr/>
          <a:lstStyle/>
          <a:p>
            <a:pPr eaLnBrk="1" hangingPunct="1"/>
            <a:r>
              <a:rPr lang="ru-RU" sz="3200" dirty="0" smtClean="0"/>
              <a:t>Денежно-кредитная политика Центрального Банка РФ: цели, функции, принципы</a:t>
            </a:r>
            <a:br>
              <a:rPr lang="ru-RU" sz="3200" dirty="0" smtClean="0"/>
            </a:br>
            <a:endParaRPr lang="ru-RU" sz="3200" dirty="0" smtClean="0"/>
          </a:p>
        </p:txBody>
      </p:sp>
      <p:sp>
        <p:nvSpPr>
          <p:cNvPr id="15362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Денежно-кредитную политику в России осуществляет Правительство в лице Центрального банка России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3933056"/>
            <a:ext cx="3456384" cy="193899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dirty="0" smtClean="0"/>
              <a:t>Денежно-кредитное регулирование направлено на </a:t>
            </a:r>
            <a:r>
              <a:rPr lang="ru-RU" sz="2000" b="1" dirty="0" smtClean="0"/>
              <a:t>регулирование спроса и предложения денег в стране.</a:t>
            </a:r>
            <a:endParaRPr lang="ru-RU" sz="20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644008" y="3717032"/>
            <a:ext cx="3960440" cy="224676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В основе денежно-кредитной политики лежит принцип 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«компенсационного регулирования», 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основанный на сочетании двух противоположных принципов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94C322-0CE7-4D53-B236-F11D24C52D1B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>
          <a:xfrm>
            <a:off x="755576" y="1556792"/>
            <a:ext cx="7024687" cy="1143000"/>
          </a:xfrm>
        </p:spPr>
        <p:txBody>
          <a:bodyPr/>
          <a:lstStyle/>
          <a:p>
            <a:pPr eaLnBrk="1" hangingPunct="1"/>
            <a:r>
              <a:rPr lang="ru-RU" sz="3200" dirty="0" smtClean="0"/>
              <a:t>Основные направления единой государственной денежно-кредитной </a:t>
            </a:r>
            <a:r>
              <a:rPr lang="ru-RU" sz="3200" dirty="0" smtClean="0"/>
              <a:t>на период </a:t>
            </a:r>
            <a:r>
              <a:rPr lang="ru-RU" sz="3200" dirty="0" smtClean="0"/>
              <a:t>2017 </a:t>
            </a:r>
            <a:r>
              <a:rPr lang="ru-RU" sz="3200" dirty="0" smtClean="0"/>
              <a:t>- 2019 </a:t>
            </a:r>
            <a:r>
              <a:rPr lang="ru-RU" sz="3200" dirty="0" smtClean="0"/>
              <a:t>гг.</a:t>
            </a:r>
            <a:endParaRPr lang="ru-RU" sz="3200" b="1" dirty="0" smtClean="0"/>
          </a:p>
        </p:txBody>
      </p:sp>
      <p:sp>
        <p:nvSpPr>
          <p:cNvPr id="15362" name="Объект 2"/>
          <p:cNvSpPr>
            <a:spLocks noGrp="1"/>
          </p:cNvSpPr>
          <p:nvPr>
            <p:ph idx="1"/>
          </p:nvPr>
        </p:nvSpPr>
        <p:spPr>
          <a:xfrm>
            <a:off x="1115616" y="2852937"/>
            <a:ext cx="7272808" cy="2664296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sz="2000" dirty="0" smtClean="0"/>
              <a:t>завершение перехода к </a:t>
            </a:r>
            <a:r>
              <a:rPr lang="ru-RU" sz="2000" dirty="0" err="1" smtClean="0"/>
              <a:t>таргетированию</a:t>
            </a:r>
            <a:r>
              <a:rPr lang="ru-RU" sz="2000" dirty="0" smtClean="0"/>
              <a:t> инфляции на основе установления целевого интервала изменения индекса потребительских цен;</a:t>
            </a:r>
          </a:p>
          <a:p>
            <a:r>
              <a:rPr lang="ru-RU" sz="2000" dirty="0" smtClean="0"/>
              <a:t> последовательное снижении инфляции;</a:t>
            </a:r>
          </a:p>
          <a:p>
            <a:r>
              <a:rPr lang="ru-RU" sz="2000" dirty="0" smtClean="0"/>
              <a:t>поддержание стабильно низких темпов роста цен (стабильности цен);</a:t>
            </a:r>
          </a:p>
          <a:p>
            <a:r>
              <a:rPr lang="ru-RU" sz="2000" dirty="0" smtClean="0"/>
              <a:t>снижение инфляции до 4 - 5% в годовом выражении в </a:t>
            </a:r>
            <a:r>
              <a:rPr lang="ru-RU" sz="2000" dirty="0" smtClean="0"/>
              <a:t>2019 </a:t>
            </a:r>
            <a:r>
              <a:rPr lang="ru-RU" sz="2000" dirty="0" smtClean="0"/>
              <a:t>году. </a:t>
            </a:r>
          </a:p>
          <a:p>
            <a:endParaRPr lang="ru-RU" sz="4400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4572000" y="5661248"/>
            <a:ext cx="4572000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ru-RU" sz="1600" dirty="0" smtClean="0"/>
              <a:t>Ст. 45 Федерального закона "О Центральном банке Российской Федерации (Банке России)". </a:t>
            </a:r>
            <a:endParaRPr lang="ru-RU" sz="1600" dirty="0"/>
          </a:p>
        </p:txBody>
      </p:sp>
      <p:sp>
        <p:nvSpPr>
          <p:cNvPr id="5" name="Овал 4"/>
          <p:cNvSpPr/>
          <p:nvPr/>
        </p:nvSpPr>
        <p:spPr>
          <a:xfrm>
            <a:off x="899592" y="2996952"/>
            <a:ext cx="360040" cy="28803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899592" y="3861048"/>
            <a:ext cx="360040" cy="28803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899592" y="4293096"/>
            <a:ext cx="360040" cy="28803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899592" y="4869160"/>
            <a:ext cx="360040" cy="28803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94C322-0CE7-4D53-B236-F11D24C52D1B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>
          <a:xfrm>
            <a:off x="714348" y="1142984"/>
            <a:ext cx="7024687" cy="1143000"/>
          </a:xfrm>
        </p:spPr>
        <p:txBody>
          <a:bodyPr/>
          <a:lstStyle/>
          <a:p>
            <a:pPr eaLnBrk="1" hangingPunct="1"/>
            <a:r>
              <a:rPr lang="ru-RU" sz="3600" dirty="0" smtClean="0"/>
              <a:t>Операционный ориентир процентной политики Банк России</a:t>
            </a:r>
            <a:endParaRPr lang="ru-RU" sz="3600" b="1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1571604" y="2428868"/>
            <a:ext cx="2571768" cy="17859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сближение ставок в сегменте </a:t>
            </a:r>
            <a:r>
              <a:rPr lang="ru-RU" b="1" dirty="0" smtClean="0"/>
              <a:t>«</a:t>
            </a:r>
            <a:r>
              <a:rPr lang="ru-RU" b="1" dirty="0" err="1" smtClean="0"/>
              <a:t>овернайт</a:t>
            </a:r>
            <a:r>
              <a:rPr lang="ru-RU" b="1" dirty="0" smtClean="0"/>
              <a:t>» </a:t>
            </a:r>
            <a:r>
              <a:rPr lang="ru-RU" dirty="0" smtClean="0"/>
              <a:t>денежного рынка с ключевой ставкой;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000628" y="2428868"/>
            <a:ext cx="3071834" cy="17859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учитывать </a:t>
            </a:r>
            <a:r>
              <a:rPr lang="ru-RU" b="1" dirty="0" smtClean="0"/>
              <a:t>ситуацию на финансовых рынках, </a:t>
            </a:r>
            <a:r>
              <a:rPr lang="ru-RU" dirty="0" smtClean="0"/>
              <a:t>риски, обусловленные ростом денежных агрегатов, кредитов и цен на активы;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714348" y="4500570"/>
            <a:ext cx="2571768" cy="17859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пристальное внимание вопросам </a:t>
            </a:r>
            <a:r>
              <a:rPr lang="ru-RU" b="1" dirty="0" smtClean="0"/>
              <a:t>финансовой стабильности</a:t>
            </a:r>
            <a:r>
              <a:rPr lang="ru-RU" dirty="0" smtClean="0"/>
              <a:t>;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357686" y="4500570"/>
            <a:ext cx="2786082" cy="17859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ориентир монетарной политики </a:t>
            </a:r>
            <a:r>
              <a:rPr lang="ru-RU" b="1" dirty="0" smtClean="0"/>
              <a:t>на стимулирование экономического роста.</a:t>
            </a: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94C322-0CE7-4D53-B236-F11D24C52D1B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>
          <a:xfrm>
            <a:off x="928662" y="714356"/>
            <a:ext cx="7024687" cy="1143000"/>
          </a:xfrm>
        </p:spPr>
        <p:txBody>
          <a:bodyPr/>
          <a:lstStyle/>
          <a:p>
            <a:pPr eaLnBrk="1" hangingPunct="1"/>
            <a:r>
              <a:rPr lang="ru-RU" dirty="0" smtClean="0"/>
              <a:t>Ориентир на </a:t>
            </a:r>
            <a:r>
              <a:rPr lang="ru-RU" dirty="0" smtClean="0"/>
              <a:t>2016-2019 </a:t>
            </a:r>
            <a:r>
              <a:rPr lang="ru-RU" dirty="0" smtClean="0"/>
              <a:t>гг.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00100" y="2000241"/>
            <a:ext cx="7643866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b="1" dirty="0" smtClean="0"/>
              <a:t>Во-первых, </a:t>
            </a:r>
            <a:r>
              <a:rPr lang="ru-RU" dirty="0" smtClean="0"/>
              <a:t>необходимо сохранить режим инфляционного </a:t>
            </a:r>
            <a:r>
              <a:rPr lang="ru-RU" dirty="0" err="1" smtClean="0"/>
              <a:t>таргетирования</a:t>
            </a:r>
            <a:r>
              <a:rPr lang="ru-RU" dirty="0" smtClean="0"/>
              <a:t> в денежно-кредитной политике . </a:t>
            </a:r>
          </a:p>
        </p:txBody>
      </p:sp>
      <p:sp>
        <p:nvSpPr>
          <p:cNvPr id="5" name="Выгнутая влево стрелка 4"/>
          <p:cNvSpPr/>
          <p:nvPr/>
        </p:nvSpPr>
        <p:spPr>
          <a:xfrm>
            <a:off x="642910" y="2428868"/>
            <a:ext cx="285752" cy="571504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00100" y="2786059"/>
            <a:ext cx="7643866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b="1" dirty="0" smtClean="0"/>
              <a:t>Во-вторых, </a:t>
            </a:r>
            <a:r>
              <a:rPr lang="ru-RU" dirty="0" smtClean="0"/>
              <a:t>снижение инфляции до уровня 4–5 % в год должно оставаться основной стратегической целью Банка России, выступая и необходимым условием восстановления устойчивых положительных темпов роста ВВП.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000100" y="4071942"/>
            <a:ext cx="7643866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b="1" dirty="0" smtClean="0"/>
              <a:t>В-третьих, </a:t>
            </a:r>
            <a:r>
              <a:rPr lang="ru-RU" dirty="0" smtClean="0"/>
              <a:t>политика ЦБ РФ по расчистке банковской системы косвенно способствует повышению ее устойчивости в условиях кризиса. </a:t>
            </a:r>
          </a:p>
        </p:txBody>
      </p:sp>
      <p:sp>
        <p:nvSpPr>
          <p:cNvPr id="8" name="Выгнутая влево стрелка 7"/>
          <p:cNvSpPr/>
          <p:nvPr/>
        </p:nvSpPr>
        <p:spPr>
          <a:xfrm>
            <a:off x="642910" y="3857628"/>
            <a:ext cx="285752" cy="571504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000100" y="5103674"/>
            <a:ext cx="7643866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b="1" dirty="0" smtClean="0"/>
              <a:t>В-четвертых, </a:t>
            </a:r>
            <a:r>
              <a:rPr lang="ru-RU" dirty="0" smtClean="0"/>
              <a:t>введенные против российских банков и компаний финансовые санкции дают Банку России время на разработку системы мер, направленных на стабилизацию платежного баланса.</a:t>
            </a:r>
          </a:p>
        </p:txBody>
      </p:sp>
      <p:sp>
        <p:nvSpPr>
          <p:cNvPr id="10" name="Выгнутая влево стрелка 9"/>
          <p:cNvSpPr/>
          <p:nvPr/>
        </p:nvSpPr>
        <p:spPr>
          <a:xfrm>
            <a:off x="642910" y="4857760"/>
            <a:ext cx="285752" cy="571504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94C322-0CE7-4D53-B236-F11D24C52D1B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>
          <a:xfrm>
            <a:off x="899592" y="548680"/>
            <a:ext cx="7024687" cy="1143000"/>
          </a:xfrm>
        </p:spPr>
        <p:txBody>
          <a:bodyPr/>
          <a:lstStyle/>
          <a:p>
            <a:pPr eaLnBrk="1" hangingPunct="1"/>
            <a:r>
              <a:rPr lang="ru-RU" b="1" dirty="0" smtClean="0"/>
              <a:t>ВЫВОДЫ:</a:t>
            </a:r>
          </a:p>
        </p:txBody>
      </p:sp>
      <p:sp>
        <p:nvSpPr>
          <p:cNvPr id="15362" name="Объект 2"/>
          <p:cNvSpPr>
            <a:spLocks noGrp="1"/>
          </p:cNvSpPr>
          <p:nvPr>
            <p:ph idx="1"/>
          </p:nvPr>
        </p:nvSpPr>
        <p:spPr>
          <a:xfrm>
            <a:off x="539552" y="1772816"/>
            <a:ext cx="8064896" cy="475252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lvl="1" eaLnBrk="1" hangingPunct="1">
              <a:buNone/>
            </a:pPr>
            <a:r>
              <a:rPr lang="ru-RU" sz="2400" dirty="0" smtClean="0"/>
              <a:t>1. Денежно-кредитная политика одно из направлений экономической политики государства, обеспечивающих устойчивость экономики и достижение экономического роста. </a:t>
            </a:r>
          </a:p>
          <a:p>
            <a:pPr lvl="1" eaLnBrk="1" hangingPunct="1">
              <a:buNone/>
            </a:pPr>
            <a:r>
              <a:rPr lang="ru-RU" sz="2400" dirty="0" smtClean="0"/>
              <a:t>2. Именно она контролирует инфляцию и рост денежной массы. </a:t>
            </a:r>
          </a:p>
          <a:p>
            <a:pPr lvl="1" eaLnBrk="1" hangingPunct="1">
              <a:buNone/>
            </a:pPr>
            <a:r>
              <a:rPr lang="ru-RU" sz="2400" dirty="0" smtClean="0"/>
              <a:t>3. Наличие достаточно высокого уровня инфляции и несбалансированного роста денежной массы обуславливает огромный интерес к проблемам денежно-кредитная политики и актуальность данной темы.</a:t>
            </a:r>
          </a:p>
          <a:p>
            <a:pPr lvl="1" eaLnBrk="1" hangingPunct="1">
              <a:buNone/>
            </a:pPr>
            <a:endParaRPr lang="ru-RU" sz="2400" dirty="0" smtClean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94C322-0CE7-4D53-B236-F11D24C52D1B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476</Words>
  <Application>Microsoft Office PowerPoint</Application>
  <PresentationFormat>Экран (4:3)</PresentationFormat>
  <Paragraphs>59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Остин</vt:lpstr>
      <vt:lpstr>Слайд 1</vt:lpstr>
      <vt:lpstr>Денежно-кредитная  (или монетарная) политика</vt:lpstr>
      <vt:lpstr>Инструменты денежно-кредитной политики:</vt:lpstr>
      <vt:lpstr>Принципы денежно-кредитной политики </vt:lpstr>
      <vt:lpstr>Денежно-кредитная политика Центрального Банка РФ: цели, функции, принципы </vt:lpstr>
      <vt:lpstr>Основные направления единой государственной денежно-кредитной на период 2017 - 2019 гг.</vt:lpstr>
      <vt:lpstr>Операционный ориентир процентной политики Банк России</vt:lpstr>
      <vt:lpstr>Ориентир на 2016-2019 гг.</vt:lpstr>
      <vt:lpstr>ВЫВОДЫ: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Кредитно-денежная политика: цели и инструменты</dc:title>
  <dc:creator>Света</dc:creator>
  <cp:lastModifiedBy>Света</cp:lastModifiedBy>
  <cp:revision>18</cp:revision>
  <dcterms:modified xsi:type="dcterms:W3CDTF">2020-03-28T09:06:44Z</dcterms:modified>
</cp:coreProperties>
</file>