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73" d="100"/>
          <a:sy n="73" d="100"/>
        </p:scale>
        <p:origin x="-1308" y="-7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A4709-4653-4FE6-8E8F-2D9EA3FE9187}" type="datetimeFigureOut">
              <a:rPr lang="ru-RU" smtClean="0"/>
              <a:pPr/>
              <a:t>03.05.2022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A379-BCFE-4512-8C43-191169C4E0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88714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A4709-4653-4FE6-8E8F-2D9EA3FE9187}" type="datetimeFigureOut">
              <a:rPr lang="ru-RU" smtClean="0"/>
              <a:pPr/>
              <a:t>03.05.2022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A379-BCFE-4512-8C43-191169C4E0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1831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A4709-4653-4FE6-8E8F-2D9EA3FE9187}" type="datetimeFigureOut">
              <a:rPr lang="ru-RU" smtClean="0"/>
              <a:pPr/>
              <a:t>03.05.2022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A379-BCFE-4512-8C43-191169C4E0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79761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A4709-4653-4FE6-8E8F-2D9EA3FE9187}" type="datetimeFigureOut">
              <a:rPr lang="ru-RU" smtClean="0"/>
              <a:pPr/>
              <a:t>03.05.2022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A379-BCFE-4512-8C43-191169C4E0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363357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A4709-4653-4FE6-8E8F-2D9EA3FE9187}" type="datetimeFigureOut">
              <a:rPr lang="ru-RU" smtClean="0"/>
              <a:pPr/>
              <a:t>03.05.2022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A379-BCFE-4512-8C43-191169C4E0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9919736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A4709-4653-4FE6-8E8F-2D9EA3FE9187}" type="datetimeFigureOut">
              <a:rPr lang="ru-RU" smtClean="0"/>
              <a:pPr/>
              <a:t>03.05.2022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A379-BCFE-4512-8C43-191169C4E0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77774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A4709-4653-4FE6-8E8F-2D9EA3FE9187}" type="datetimeFigureOut">
              <a:rPr lang="ru-RU" smtClean="0"/>
              <a:pPr/>
              <a:t>03.05.2022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A379-BCFE-4512-8C43-191169C4E0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391799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A4709-4653-4FE6-8E8F-2D9EA3FE9187}" type="datetimeFigureOut">
              <a:rPr lang="ru-RU" smtClean="0"/>
              <a:pPr/>
              <a:t>03.05.2022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A379-BCFE-4512-8C43-191169C4E0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5042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A4709-4653-4FE6-8E8F-2D9EA3FE9187}" type="datetimeFigureOut">
              <a:rPr lang="ru-RU" smtClean="0"/>
              <a:pPr/>
              <a:t>03.05.2022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A379-BCFE-4512-8C43-191169C4E0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76853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A4709-4653-4FE6-8E8F-2D9EA3FE9187}" type="datetimeFigureOut">
              <a:rPr lang="ru-RU" smtClean="0"/>
              <a:pPr/>
              <a:t>03.05.2022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A379-BCFE-4512-8C43-191169C4E0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71934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A4709-4653-4FE6-8E8F-2D9EA3FE9187}" type="datetimeFigureOut">
              <a:rPr lang="ru-RU" smtClean="0"/>
              <a:pPr/>
              <a:t>03.05.2022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A379-BCFE-4512-8C43-191169C4E0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2994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A4709-4653-4FE6-8E8F-2D9EA3FE9187}" type="datetimeFigureOut">
              <a:rPr lang="ru-RU" smtClean="0"/>
              <a:pPr/>
              <a:t>03.05.2022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A379-BCFE-4512-8C43-191169C4E0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47293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A4709-4653-4FE6-8E8F-2D9EA3FE9187}" type="datetimeFigureOut">
              <a:rPr lang="ru-RU" smtClean="0"/>
              <a:pPr/>
              <a:t>03.05.2022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A379-BCFE-4512-8C43-191169C4E0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38743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A4709-4653-4FE6-8E8F-2D9EA3FE9187}" type="datetimeFigureOut">
              <a:rPr lang="ru-RU" smtClean="0"/>
              <a:pPr/>
              <a:t>03.05.2022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A379-BCFE-4512-8C43-191169C4E0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45381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A4709-4653-4FE6-8E8F-2D9EA3FE9187}" type="datetimeFigureOut">
              <a:rPr lang="ru-RU" smtClean="0"/>
              <a:pPr/>
              <a:t>03.05.2022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A379-BCFE-4512-8C43-191169C4E0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3288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A4709-4653-4FE6-8E8F-2D9EA3FE9187}" type="datetimeFigureOut">
              <a:rPr lang="ru-RU" smtClean="0"/>
              <a:pPr/>
              <a:t>03.05.2022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A379-BCFE-4512-8C43-191169C4E0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61284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A4709-4653-4FE6-8E8F-2D9EA3FE9187}" type="datetimeFigureOut">
              <a:rPr lang="ru-RU" smtClean="0"/>
              <a:pPr/>
              <a:t>03.05.2022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0B4A379-BCFE-4512-8C43-191169C4E0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17197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  <p:sldLayoutId id="2147483858" r:id="rId12"/>
    <p:sldLayoutId id="2147483859" r:id="rId13"/>
    <p:sldLayoutId id="2147483860" r:id="rId14"/>
    <p:sldLayoutId id="2147483861" r:id="rId15"/>
    <p:sldLayoutId id="214748386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Презентацию по дисциплине «Педагогические технологии»  выполнили студенты 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Поб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19Z1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Каширина Елена Игоревна</a:t>
            </a:r>
          </a:p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Куценко Кристина Николаевна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1200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542" y="638354"/>
            <a:ext cx="7297945" cy="129204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Традиционная технология обучения (классно-урочная система)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1541" y="1777043"/>
            <a:ext cx="7297946" cy="4264320"/>
          </a:xfrm>
        </p:spPr>
        <p:txBody>
          <a:bodyPr>
            <a:normAutofit lnSpcReduction="10000"/>
          </a:bodyPr>
          <a:lstStyle/>
          <a:p>
            <a:r>
              <a:rPr lang="ru-RU" sz="2800" dirty="0" err="1" smtClean="0">
                <a:solidFill>
                  <a:schemeClr val="tx1"/>
                </a:solidFill>
              </a:rPr>
              <a:t>Автор:</a:t>
            </a:r>
            <a:r>
              <a:rPr lang="ru-RU" sz="2800" dirty="0" err="1" smtClean="0">
                <a:solidFill>
                  <a:schemeClr val="accent1"/>
                </a:solidFill>
              </a:rPr>
              <a:t>Ян</a:t>
            </a:r>
            <a:r>
              <a:rPr lang="ru-RU" sz="2800" dirty="0" smtClean="0">
                <a:solidFill>
                  <a:schemeClr val="accent1"/>
                </a:solidFill>
              </a:rPr>
              <a:t> </a:t>
            </a:r>
            <a:r>
              <a:rPr lang="ru-RU" sz="2800" dirty="0" err="1" smtClean="0">
                <a:solidFill>
                  <a:schemeClr val="accent1"/>
                </a:solidFill>
              </a:rPr>
              <a:t>Амос</a:t>
            </a:r>
            <a:r>
              <a:rPr lang="ru-RU" sz="2800" dirty="0" smtClean="0">
                <a:solidFill>
                  <a:schemeClr val="accent1"/>
                </a:solidFill>
              </a:rPr>
              <a:t> Коменский </a:t>
            </a:r>
            <a:r>
              <a:rPr lang="ru-RU" sz="2800" dirty="0" smtClean="0">
                <a:solidFill>
                  <a:schemeClr val="tx1"/>
                </a:solidFill>
              </a:rPr>
              <a:t>(1592-1670) </a:t>
            </a:r>
            <a:r>
              <a:rPr lang="ru-RU" sz="2800" dirty="0">
                <a:solidFill>
                  <a:schemeClr val="tx1"/>
                </a:solidFill>
              </a:rPr>
              <a:t>чешский </a:t>
            </a:r>
            <a:r>
              <a:rPr lang="ru-RU" sz="2800" dirty="0" smtClean="0">
                <a:solidFill>
                  <a:schemeClr val="tx1"/>
                </a:solidFill>
              </a:rPr>
              <a:t>педагог-гуманист, </a:t>
            </a:r>
            <a:r>
              <a:rPr lang="ru-RU" sz="2800" dirty="0">
                <a:solidFill>
                  <a:schemeClr val="tx1"/>
                </a:solidFill>
              </a:rPr>
              <a:t>писатель, религиозный и общественный деятель, епископ </a:t>
            </a:r>
            <a:r>
              <a:rPr lang="ru-RU" sz="2800" dirty="0" err="1">
                <a:solidFill>
                  <a:schemeClr val="tx1"/>
                </a:solidFill>
              </a:rPr>
              <a:t>Чешскобратской</a:t>
            </a:r>
            <a:r>
              <a:rPr lang="ru-RU" sz="2800" dirty="0">
                <a:solidFill>
                  <a:schemeClr val="tx1"/>
                </a:solidFill>
              </a:rPr>
              <a:t> церкви, основоположник педагогики как самостоятельной дисциплины, систематизатор и популяризатор классно-урочной </a:t>
            </a:r>
            <a:r>
              <a:rPr lang="ru-RU" sz="2800" dirty="0" smtClean="0">
                <a:solidFill>
                  <a:schemeClr val="tx1"/>
                </a:solidFill>
              </a:rPr>
              <a:t>системы.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51494" y="434192"/>
            <a:ext cx="4540347" cy="5607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23220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577394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/>
              <a:t>Термин «традиционное обучение» </a:t>
            </a:r>
            <a:r>
              <a:rPr lang="ru-RU" sz="4400" dirty="0" smtClean="0"/>
              <a:t>появляется  в </a:t>
            </a:r>
            <a:r>
              <a:rPr lang="ru-RU" sz="4400" dirty="0"/>
              <a:t>XVII веке </a:t>
            </a:r>
            <a:r>
              <a:rPr lang="ru-RU" sz="4400" dirty="0" smtClean="0"/>
              <a:t>и подразумевает классно-урочную организацию обучения на </a:t>
            </a:r>
            <a:r>
              <a:rPr lang="ru-RU" sz="4400" dirty="0"/>
              <a:t>принципах </a:t>
            </a:r>
            <a:r>
              <a:rPr lang="ru-RU" sz="4400" dirty="0" smtClean="0"/>
              <a:t>дидактики и </a:t>
            </a:r>
            <a:r>
              <a:rPr lang="ru-RU" sz="4400" dirty="0"/>
              <a:t>до сих пор </a:t>
            </a:r>
            <a:r>
              <a:rPr lang="ru-RU" sz="4400" dirty="0" smtClean="0"/>
              <a:t>является преобладающим </a:t>
            </a:r>
            <a:r>
              <a:rPr lang="ru-RU" sz="4400" dirty="0"/>
              <a:t>в школах мира.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38526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Основная суть технологии: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- учащиеся приблизительно одного возраста и уровня подготовки составляют группу, которая сохраняет в основном постоянный состав на весь период обучения;</a:t>
            </a:r>
          </a:p>
          <a:p>
            <a:r>
              <a:rPr lang="ru-RU" dirty="0"/>
              <a:t>- группа работает по единому годовому плану и программе согласно расписанию;</a:t>
            </a:r>
          </a:p>
          <a:p>
            <a:r>
              <a:rPr lang="ru-RU" dirty="0"/>
              <a:t>- основной единицей занятий является урок;</a:t>
            </a:r>
          </a:p>
          <a:p>
            <a:r>
              <a:rPr lang="ru-RU" dirty="0"/>
              <a:t>- урок посвящен одному учебному предмету, теме, в силу чего учащиеся группы работают над одним и тем же материалом;</a:t>
            </a:r>
          </a:p>
          <a:p>
            <a:r>
              <a:rPr lang="ru-RU" dirty="0"/>
              <a:t>- работой учащихся на уроке руководит учитель: он оценивает результаты учебы по  своему предмету, уровень обученности каждого ученика в отдельности.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99514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77334" y="414068"/>
            <a:ext cx="4184035" cy="5627293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1"/>
                </a:solidFill>
              </a:rPr>
              <a:t>Цель технологии</a:t>
            </a:r>
            <a:r>
              <a:rPr lang="ru-RU" sz="3200" dirty="0" smtClean="0"/>
              <a:t>: </a:t>
            </a:r>
            <a:r>
              <a:rPr lang="ru-RU" sz="3200" dirty="0"/>
              <a:t>это воспитание личности с заданными свойствами, </a:t>
            </a:r>
            <a:r>
              <a:rPr lang="ru-RU" sz="3200" dirty="0" err="1"/>
              <a:t>т.с</a:t>
            </a:r>
            <a:r>
              <a:rPr lang="ru-RU" sz="3200" dirty="0"/>
              <a:t>. с определенным программой набором знаний, умений, навыков (ЗУН).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89970" y="414069"/>
            <a:ext cx="4184034" cy="5627294"/>
          </a:xfrm>
        </p:spPr>
        <p:txBody>
          <a:bodyPr/>
          <a:lstStyle/>
          <a:p>
            <a:r>
              <a:rPr lang="ru-RU" dirty="0" smtClean="0">
                <a:solidFill>
                  <a:schemeClr val="accent1"/>
                </a:solidFill>
              </a:rPr>
              <a:t>Содержание: </a:t>
            </a:r>
            <a:r>
              <a:rPr lang="ru-RU" dirty="0" smtClean="0"/>
              <a:t>Благоприятные </a:t>
            </a:r>
            <a:r>
              <a:rPr lang="ru-RU" dirty="0"/>
              <a:t>условия воспитания и обучения, </a:t>
            </a:r>
            <a:r>
              <a:rPr lang="ru-RU" dirty="0" err="1"/>
              <a:t>здоровьесберегающий</a:t>
            </a:r>
            <a:r>
              <a:rPr lang="ru-RU" dirty="0"/>
              <a:t> режим и применение методик обучения, направленных на формирование гармоничного физического и психического развития, сохранение и укрепление здоровья; единство учебной и воспитательной деятельности, реализуемой совместно с семьей и иными институтами воспитания; личностное развитие обучающихся, в том числе гражданское, патриотическое, духовно-нравственное, эстетическое, физическое, трудовое, экологическое воспитание, ценность научного познания</a:t>
            </a:r>
            <a:r>
              <a:rPr lang="ru-RU" dirty="0" smtClean="0"/>
              <a:t>. (из ФГОС)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21390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Направленность технологии</a:t>
            </a:r>
            <a:r>
              <a:rPr lang="ru-RU" b="1" dirty="0" smtClean="0">
                <a:solidFill>
                  <a:schemeClr val="tx1"/>
                </a:solidFill>
              </a:rPr>
              <a:t/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Традиционное</a:t>
            </a:r>
            <a:r>
              <a:rPr lang="ru-RU" dirty="0">
                <a:solidFill>
                  <a:schemeClr val="tx1"/>
                </a:solidFill>
              </a:rPr>
              <a:t> </a:t>
            </a:r>
            <a:r>
              <a:rPr lang="ru-RU" b="1" dirty="0">
                <a:solidFill>
                  <a:schemeClr val="tx1"/>
                </a:solidFill>
              </a:rPr>
              <a:t>обучение</a:t>
            </a:r>
            <a:r>
              <a:rPr lang="ru-RU" dirty="0">
                <a:solidFill>
                  <a:schemeClr val="tx1"/>
                </a:solidFill>
              </a:rPr>
              <a:t> - это </a:t>
            </a:r>
            <a:r>
              <a:rPr lang="ru-RU" b="1" dirty="0">
                <a:solidFill>
                  <a:schemeClr val="tx1"/>
                </a:solidFill>
              </a:rPr>
              <a:t>обучение</a:t>
            </a:r>
            <a:r>
              <a:rPr lang="ru-RU" dirty="0">
                <a:solidFill>
                  <a:schemeClr val="tx1"/>
                </a:solidFill>
              </a:rPr>
              <a:t>, при котором работа педагога ориентирована прежде всего на сообщение знаний и способов действий, передаваемых учащимся в готовом виде и предназначенных для воспроизводящего усвоения; педагог является единственным инициативно действующим лицом учебного процесса.</a:t>
            </a:r>
          </a:p>
        </p:txBody>
      </p:sp>
    </p:spTree>
    <p:extLst>
      <p:ext uri="{BB962C8B-B14F-4D97-AF65-F5344CB8AC3E}">
        <p14:creationId xmlns:p14="http://schemas.microsoft.com/office/powerpoint/2010/main" xmlns="" val="1600589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552994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Используемые методы</a:t>
            </a:r>
            <a:r>
              <a:rPr lang="ru-RU" dirty="0"/>
              <a:t> ,</a:t>
            </a:r>
            <a:r>
              <a:rPr lang="ru-RU" dirty="0" smtClean="0"/>
              <a:t> приёмы и средства</a:t>
            </a:r>
            <a:br>
              <a:rPr lang="ru-RU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b="1" dirty="0" smtClean="0">
                <a:solidFill>
                  <a:schemeClr val="tx1"/>
                </a:solidFill>
              </a:rPr>
              <a:t>Традиционные методы обучения:</a:t>
            </a:r>
            <a:r>
              <a:rPr lang="ru-RU" sz="3100" dirty="0" smtClean="0">
                <a:solidFill>
                  <a:schemeClr val="tx1"/>
                </a:solidFill>
              </a:rPr>
              <a:t/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3100" dirty="0" smtClean="0">
                <a:solidFill>
                  <a:schemeClr val="tx1"/>
                </a:solidFill>
              </a:rPr>
              <a:t>1)Наглядный метод;</a:t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3100" dirty="0" smtClean="0">
                <a:solidFill>
                  <a:schemeClr val="tx1"/>
                </a:solidFill>
              </a:rPr>
              <a:t>2)Словесный метод;</a:t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3100" dirty="0" smtClean="0">
                <a:solidFill>
                  <a:schemeClr val="tx1"/>
                </a:solidFill>
              </a:rPr>
              <a:t>3)Практический метод.</a:t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3100" b="1" dirty="0" smtClean="0">
                <a:solidFill>
                  <a:schemeClr val="tx1"/>
                </a:solidFill>
              </a:rPr>
              <a:t>Метод </a:t>
            </a:r>
            <a:r>
              <a:rPr lang="ru-RU" sz="3100" dirty="0" smtClean="0">
                <a:solidFill>
                  <a:schemeClr val="tx1"/>
                </a:solidFill>
              </a:rPr>
              <a:t>– путь продвижения к желаемому результату; способ совместной деятельности педагога и обучающегося; направленный на решение задач обучения.</a:t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3100" b="1" dirty="0" smtClean="0">
                <a:solidFill>
                  <a:schemeClr val="tx1"/>
                </a:solidFill>
              </a:rPr>
              <a:t>Приём</a:t>
            </a:r>
            <a:r>
              <a:rPr lang="ru-RU" sz="3100" dirty="0" smtClean="0">
                <a:solidFill>
                  <a:schemeClr val="tx1"/>
                </a:solidFill>
              </a:rPr>
              <a:t> – элемент метода.</a:t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3100" b="1" dirty="0" smtClean="0">
                <a:solidFill>
                  <a:schemeClr val="tx1"/>
                </a:solidFill>
              </a:rPr>
              <a:t>Средства</a:t>
            </a:r>
            <a:r>
              <a:rPr lang="ru-RU" sz="3100" dirty="0" smtClean="0">
                <a:solidFill>
                  <a:schemeClr val="tx1"/>
                </a:solidFill>
              </a:rPr>
              <a:t> – объекты используемые для повышения эффективности процесса обучения.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05265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Возможности применения в образовательном процессе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9528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И</a:t>
            </a:r>
            <a:r>
              <a:rPr lang="ru-RU" sz="2400" dirty="0" smtClean="0"/>
              <a:t>спользование </a:t>
            </a:r>
            <a:r>
              <a:rPr lang="ru-RU" sz="2400" dirty="0"/>
              <a:t>в процессе обучения новых технологий позволяет устранить однообразие образовательной среды и монотонность учебного процесса, создаст условия для смены видов деятельности обучающихся, позволит реализовать принципы </a:t>
            </a:r>
            <a:r>
              <a:rPr lang="ru-RU" sz="2400" dirty="0" err="1"/>
              <a:t>здоровьесбережения</a:t>
            </a:r>
            <a:r>
              <a:rPr lang="ru-RU" sz="2400" dirty="0" smtClean="0"/>
              <a:t>.</a:t>
            </a:r>
          </a:p>
          <a:p>
            <a:pPr marL="0" indent="0">
              <a:buNone/>
            </a:pPr>
            <a:r>
              <a:rPr lang="ru-RU" sz="2400" dirty="0" smtClean="0"/>
              <a:t> </a:t>
            </a:r>
            <a:r>
              <a:rPr lang="ru-RU" sz="2400" dirty="0"/>
              <a:t>Рекомендуется осуществлять выбор технологии в зависимости от предметного содержания, целей урока, уровня подготовленности обучающихся, возможности удовлетворения их образовательных запросов, возрастной категории обучающихся</a:t>
            </a:r>
          </a:p>
        </p:txBody>
      </p:sp>
    </p:spTree>
    <p:extLst>
      <p:ext uri="{BB962C8B-B14F-4D97-AF65-F5344CB8AC3E}">
        <p14:creationId xmlns:p14="http://schemas.microsoft.com/office/powerpoint/2010/main" xmlns="" val="3701032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Преимущества, недостатки и ограничени</a:t>
            </a:r>
            <a:r>
              <a:rPr lang="ru-RU" dirty="0"/>
              <a:t>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37361"/>
            <a:ext cx="8596668" cy="50161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/>
              <a:t>Преимущества традиционного обучения</a:t>
            </a:r>
          </a:p>
          <a:p>
            <a:pPr>
              <a:buFont typeface="+mj-lt"/>
              <a:buAutoNum type="arabicPeriod"/>
            </a:pPr>
            <a:r>
              <a:rPr lang="ru-RU" dirty="0"/>
              <a:t>Фронтальное обучение. </a:t>
            </a:r>
          </a:p>
          <a:p>
            <a:pPr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</a:rPr>
              <a:t>Минимум подготовки учителя к уроку. </a:t>
            </a:r>
          </a:p>
          <a:p>
            <a:pPr>
              <a:buFont typeface="+mj-lt"/>
              <a:buAutoNum type="arabicPeriod"/>
            </a:pPr>
            <a:r>
              <a:rPr lang="ru-RU" sz="1600" dirty="0" smtClean="0">
                <a:solidFill>
                  <a:schemeClr val="tx1"/>
                </a:solidFill>
              </a:rPr>
              <a:t>Грамотного </a:t>
            </a:r>
            <a:r>
              <a:rPr lang="ru-RU" sz="1600" dirty="0">
                <a:solidFill>
                  <a:schemeClr val="tx1"/>
                </a:solidFill>
              </a:rPr>
              <a:t>педагога. </a:t>
            </a:r>
          </a:p>
          <a:p>
            <a:pPr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</a:rPr>
              <a:t>Чёткая организация урока. </a:t>
            </a:r>
          </a:p>
          <a:p>
            <a:pPr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</a:rPr>
              <a:t>Систематическое обучение. 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Недостатки традиционного обучения</a:t>
            </a:r>
          </a:p>
          <a:p>
            <a:pPr>
              <a:buFont typeface="+mj-lt"/>
              <a:buAutoNum type="arabicPeriod"/>
            </a:pPr>
            <a:r>
              <a:rPr lang="ru-RU" sz="1600" dirty="0" smtClean="0">
                <a:solidFill>
                  <a:schemeClr val="tx1"/>
                </a:solidFill>
              </a:rPr>
              <a:t>Без </a:t>
            </a:r>
            <a:r>
              <a:rPr lang="ru-RU" sz="1600" dirty="0">
                <a:solidFill>
                  <a:schemeClr val="tx1"/>
                </a:solidFill>
              </a:rPr>
              <a:t>технической составляющей. </a:t>
            </a:r>
          </a:p>
          <a:p>
            <a:pPr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</a:rPr>
              <a:t>Учителю трудно контролировать уровень знаний каждого ученика. </a:t>
            </a:r>
          </a:p>
          <a:p>
            <a:pPr>
              <a:buFont typeface="+mj-lt"/>
              <a:buAutoNum type="arabicPeriod"/>
            </a:pPr>
            <a:r>
              <a:rPr lang="ru-RU" sz="1600" dirty="0" smtClean="0">
                <a:solidFill>
                  <a:schemeClr val="tx1"/>
                </a:solidFill>
              </a:rPr>
              <a:t>Одинаковую </a:t>
            </a:r>
            <a:r>
              <a:rPr lang="ru-RU" sz="1600" dirty="0">
                <a:solidFill>
                  <a:schemeClr val="tx1"/>
                </a:solidFill>
              </a:rPr>
              <a:t>информацию</a:t>
            </a:r>
          </a:p>
          <a:p>
            <a:pPr>
              <a:buFont typeface="+mj-lt"/>
              <a:buAutoNum type="arabicPeriod"/>
            </a:pPr>
            <a:r>
              <a:rPr lang="ru-RU" sz="1600" dirty="0" err="1">
                <a:solidFill>
                  <a:schemeClr val="tx1"/>
                </a:solidFill>
              </a:rPr>
              <a:t>Пятибальная</a:t>
            </a:r>
            <a:r>
              <a:rPr lang="ru-RU" sz="1600" dirty="0">
                <a:solidFill>
                  <a:schemeClr val="tx1"/>
                </a:solidFill>
              </a:rPr>
              <a:t> оценка недостаточно показательна. </a:t>
            </a:r>
          </a:p>
          <a:p>
            <a:pPr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</a:rPr>
              <a:t>Отсутствие самостоятельности.</a:t>
            </a:r>
          </a:p>
          <a:p>
            <a:pPr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</a:rPr>
              <a:t>Низкая активность учащихся. </a:t>
            </a:r>
          </a:p>
        </p:txBody>
      </p:sp>
    </p:spTree>
    <p:extLst>
      <p:ext uri="{BB962C8B-B14F-4D97-AF65-F5344CB8AC3E}">
        <p14:creationId xmlns:p14="http://schemas.microsoft.com/office/powerpoint/2010/main" xmlns="" val="153767388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145</TotalTime>
  <Words>368</Words>
  <Application>Microsoft Office PowerPoint</Application>
  <PresentationFormat>Произвольный</PresentationFormat>
  <Paragraphs>33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Презентацию по дисциплине «Педагогические технологии»  выполнили студенты  группы Поб-19Z1</vt:lpstr>
      <vt:lpstr>Традиционная технология обучения (классно-урочная система)</vt:lpstr>
      <vt:lpstr>Термин «традиционное обучение» появляется  в XVII веке и подразумевает классно-урочную организацию обучения на принципах дидактики и до сих пор является преобладающим в школах мира. </vt:lpstr>
      <vt:lpstr>Основная суть технологии:</vt:lpstr>
      <vt:lpstr>Слайд 5</vt:lpstr>
      <vt:lpstr>Направленность технологии Традиционное обучение - это обучение, при котором работа педагога ориентирована прежде всего на сообщение знаний и способов действий, передаваемых учащимся в готовом виде и предназначенных для воспроизводящего усвоения; педагог является единственным инициативно действующим лицом учебного процесса.</vt:lpstr>
      <vt:lpstr>Используемые методы , приёмы и средства  Традиционные методы обучения: 1)Наглядный метод; 2)Словесный метод; 3)Практический метод. Метод – путь продвижения к желаемому результату; способ совместной деятельности педагога и обучающегося; направленный на решение задач обучения. Приём – элемент метода. Средства – объекты используемые для повышения эффективности процесса обучения.    </vt:lpstr>
      <vt:lpstr>Возможности применения в образовательном процессе </vt:lpstr>
      <vt:lpstr>Преимущества, недостатки и ограничения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Презентацию по дисциплине «Педагогические технологии»  выполнили студенты  группы Поб-19Z1</dc:title>
  <dc:creator>ЛЕНЧИК</dc:creator>
  <cp:lastModifiedBy>frolova_pi</cp:lastModifiedBy>
  <cp:revision>13</cp:revision>
  <dcterms:created xsi:type="dcterms:W3CDTF">2022-04-25T11:25:41Z</dcterms:created>
  <dcterms:modified xsi:type="dcterms:W3CDTF">2022-05-03T12:22:38Z</dcterms:modified>
</cp:coreProperties>
</file>