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E969B9-925B-429A-9BA9-C63FDA54EB6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23F6FA-6FDA-491A-BB10-0593350C3B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8992" y="1000108"/>
            <a:ext cx="33954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Тема 4. 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 smtClean="0"/>
              <a:t> Виды планов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4818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Классификация и назначение планов.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Индикативное планирование.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Система планов предприятия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142984"/>
            <a:ext cx="8358246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Индикативное планирование повышает информированность предприятий в области социально-экономической политики государства. Это позволяет: выбрать направления развития и выработать соответствующую стратегию, выявить собственные сегменты рынка по продуктам, работам, услугам, участвовать в реализации государственных комплексных целевых программ, используя при этом ресурсы государства; определить направление повышения загрузки и развития производственных мощностей предприятия; более полно использовать льготы, кредиты для функционирования и развития своего предприятия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072198" y="285728"/>
            <a:ext cx="2643206" cy="78579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130710"/>
            <a:ext cx="4649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dirty="0" smtClean="0"/>
              <a:t>4. Система </a:t>
            </a:r>
            <a:r>
              <a:rPr lang="ru-RU" sz="2000" b="1" dirty="0"/>
              <a:t>планов </a:t>
            </a:r>
            <a:r>
              <a:rPr lang="ru-RU" sz="2000" b="1" dirty="0" smtClean="0"/>
              <a:t>предприятия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71480"/>
            <a:ext cx="800105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1) Стратегический </a:t>
            </a:r>
            <a:r>
              <a:rPr lang="ru-RU" sz="2000" dirty="0" smtClean="0"/>
              <a:t>– долгосрочный, охватывает период в 10 – 15 лет, в котором формируются главные цели и основные задачи на перспективу.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714488"/>
            <a:ext cx="8001057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2) Долгосрочный </a:t>
            </a:r>
            <a:r>
              <a:rPr lang="ru-RU" sz="2000" dirty="0" smtClean="0"/>
              <a:t>– разрабатывается на несколько лет и нацелен на решение конкретных самостоятельных проблем предприятия. Как правило, составляется как часть стратегического.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2909" y="3214686"/>
            <a:ext cx="800105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3) Текущий </a:t>
            </a:r>
            <a:r>
              <a:rPr lang="ru-RU" sz="2000" dirty="0" smtClean="0"/>
              <a:t>– увязываются все направления деятельности предприятий и работа всех функциональных подразделений.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4143380"/>
            <a:ext cx="8001056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4) Оперативный </a:t>
            </a:r>
            <a:r>
              <a:rPr lang="ru-RU" sz="2000" dirty="0" smtClean="0"/>
              <a:t>– наиболее детальный план, посвященный решению конкретных вопросов деятельности предприятия, имеет узкую направленность, высокую степень детализации и характеризуется разнообразием используемых приемов и методов расчета плановых показателей.</a:t>
            </a:r>
            <a:endParaRPr lang="ru-RU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857752" y="6000768"/>
            <a:ext cx="3786214" cy="7143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42844" y="785794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42844" y="2071678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42844" y="3286124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42844" y="4572008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714620"/>
            <a:ext cx="800105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6</a:t>
            </a:r>
            <a:r>
              <a:rPr lang="ru-RU" sz="2000" b="1" dirty="0"/>
              <a:t>) Бизнес-план </a:t>
            </a:r>
            <a:r>
              <a:rPr lang="ru-RU" sz="2000" dirty="0"/>
              <a:t>– предполагает обоснование создания новых предприятий, выпуска новых видов продукции (услуг), выхода на рынок. Направлены на повышение прибыльности предприятия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285860"/>
            <a:ext cx="800105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5) Инвестиционные проекты (планы капитальных  вложений)  </a:t>
            </a:r>
            <a:r>
              <a:rPr lang="ru-RU" sz="2000" dirty="0" smtClean="0"/>
              <a:t>– планы, связанные с созданием и развитием производственных мощностей.</a:t>
            </a: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072198" y="285728"/>
            <a:ext cx="2643206" cy="78579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14282" y="1571612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4282" y="3143248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14290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Классификация и назначение </a:t>
            </a:r>
            <a:r>
              <a:rPr lang="ru-RU" b="1" dirty="0" smtClean="0"/>
              <a:t>планов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18"/>
            <a:ext cx="434766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dirty="0" smtClean="0"/>
              <a:t>1. ПО ВРЕМЕННОМУ ГОРИЗОНТУ: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48" y="1214422"/>
            <a:ext cx="78581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а) </a:t>
            </a:r>
            <a:r>
              <a:rPr lang="ru-RU" b="1" dirty="0" smtClean="0"/>
              <a:t>ДОЛГОСРОЧНЫЕ</a:t>
            </a:r>
            <a:r>
              <a:rPr lang="ru-RU" dirty="0" smtClean="0"/>
              <a:t> (на период 5 и более  лет)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0232" y="528638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2428868"/>
            <a:ext cx="78581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б) </a:t>
            </a:r>
            <a:r>
              <a:rPr lang="ru-RU" b="1" dirty="0" smtClean="0"/>
              <a:t>СРЕДНЕСРОЧНЫЕ</a:t>
            </a:r>
            <a:r>
              <a:rPr lang="ru-RU" dirty="0" smtClean="0"/>
              <a:t> (от 1 года до 5 лет)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14282" y="1439290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4282" y="2583886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348" y="1655192"/>
            <a:ext cx="785818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носят описательный характер, рассматривают долгосрочные, перспективные цели, разрабатываются руководством предприятия;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48" y="2891095"/>
            <a:ext cx="7858180" cy="36933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занимают </a:t>
            </a:r>
            <a:r>
              <a:rPr lang="ru-RU" dirty="0"/>
              <a:t>промежуточное положение, </a:t>
            </a:r>
            <a:r>
              <a:rPr lang="ru-RU" dirty="0" smtClean="0"/>
              <a:t>содержат </a:t>
            </a:r>
            <a:r>
              <a:rPr lang="ru-RU" dirty="0"/>
              <a:t>перспективные, стратегические цели и тактические задачи. По сравнению с долгосрочными </a:t>
            </a:r>
            <a:r>
              <a:rPr lang="ru-RU" dirty="0" smtClean="0"/>
              <a:t>более </a:t>
            </a:r>
            <a:r>
              <a:rPr lang="ru-RU" dirty="0"/>
              <a:t>детализированы, содержат конкретные цели и количественные характеристики. Составляются руководителями функциональных подразделений под руководством специалиста по планированию. </a:t>
            </a:r>
            <a:endParaRPr lang="ru-RU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составлении </a:t>
            </a:r>
            <a:r>
              <a:rPr lang="ru-RU" dirty="0" smtClean="0"/>
              <a:t>среднесрочного плана </a:t>
            </a:r>
            <a:r>
              <a:rPr lang="ru-RU" dirty="0"/>
              <a:t>можно выделить  следующие этапы:</a:t>
            </a:r>
          </a:p>
          <a:p>
            <a:pPr algn="just"/>
            <a:r>
              <a:rPr lang="ru-RU" dirty="0"/>
              <a:t>1 этап - специалисты функциональных подразделений определяют плановые показатели на основе собственной базы данных.</a:t>
            </a:r>
          </a:p>
          <a:p>
            <a:pPr algn="just"/>
            <a:r>
              <a:rPr lang="ru-RU" dirty="0"/>
              <a:t>2 этап</a:t>
            </a:r>
            <a:r>
              <a:rPr lang="ru-RU" b="1" dirty="0"/>
              <a:t>   -  </a:t>
            </a:r>
            <a:r>
              <a:rPr lang="ru-RU" dirty="0"/>
              <a:t>показатели сопоставляются, выявляются расхождения, их причины, на основании чего показатели  корректируются.</a:t>
            </a:r>
          </a:p>
          <a:p>
            <a:pPr algn="just"/>
            <a:r>
              <a:rPr lang="ru-RU" dirty="0"/>
              <a:t>3 этап – составляется общий план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14290"/>
            <a:ext cx="764386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в</a:t>
            </a:r>
            <a:r>
              <a:rPr lang="ru-RU" sz="2000" dirty="0"/>
              <a:t>) </a:t>
            </a:r>
            <a:r>
              <a:rPr lang="ru-RU" sz="2000" b="1" dirty="0" smtClean="0"/>
              <a:t>КРАТКОСРОЧНЫЕ</a:t>
            </a:r>
            <a:r>
              <a:rPr lang="ru-RU" sz="2000" dirty="0" smtClean="0"/>
              <a:t> (</a:t>
            </a:r>
            <a:r>
              <a:rPr lang="ru-RU" sz="2000" dirty="0"/>
              <a:t>до года</a:t>
            </a:r>
            <a:r>
              <a:rPr lang="ru-RU" sz="2000" dirty="0" smtClean="0"/>
              <a:t>) </a:t>
            </a:r>
            <a:r>
              <a:rPr lang="ru-RU" sz="2000" dirty="0"/>
              <a:t>подразделяются </a:t>
            </a:r>
            <a:r>
              <a:rPr lang="ru-RU" sz="2000" dirty="0" smtClean="0"/>
              <a:t>на </a:t>
            </a:r>
            <a:r>
              <a:rPr lang="ru-RU" sz="2000" dirty="0"/>
              <a:t>текущие и оперативные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4282" y="428604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8662" y="1000108"/>
            <a:ext cx="764386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Текущие</a:t>
            </a:r>
            <a:r>
              <a:rPr lang="ru-RU" sz="2000" dirty="0"/>
              <a:t> – годовые планы с разбивкой по кварталам. Предназначаются для обеспечения последовательной реализации вышеуказанных планов с учетом конкретно складывающейся внешней и внутренней обстановки. Охватывают широкий круг конкретных задач, еще более детализированы. Разрабатываются специалистами функциональных подразделений с учетом рекомендаций специалиста по планированию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85720" y="2285992"/>
            <a:ext cx="571504" cy="86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8662" y="3683691"/>
            <a:ext cx="757242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Оперативные </a:t>
            </a:r>
            <a:r>
              <a:rPr lang="ru-RU" sz="2000" dirty="0"/>
              <a:t>– это система плановых расчетов по регулированию хода производства. Особенность оперативных планов в том, что процессы разработки плановых заданий производственным подразделениям сочетаются с организацией их выполнения. Составляются в целях обеспечения ритмичности работы и достижения установленных показателей. Составляются  планы на месяц, декаду, сутки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4282" y="4929198"/>
            <a:ext cx="642942" cy="317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4714876" y="6000792"/>
            <a:ext cx="3786214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880665"/>
            <a:ext cx="8143932" cy="5262979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Основные задачи оперативного </a:t>
            </a:r>
            <a:r>
              <a:rPr lang="ru-RU" sz="2400" b="1" dirty="0" smtClean="0"/>
              <a:t>плана</a:t>
            </a:r>
          </a:p>
          <a:p>
            <a:pPr algn="just"/>
            <a:endParaRPr lang="ru-RU" sz="2400" b="1" dirty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детализация и распределение годовой производственной программы;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конкретизация и доведение заданий до места их исполнения; разработка календарно-плановых нормативов и норм;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графиков выхода ПС на линию, постановка технического состава на линию, разработка графиков работы водителей и т.п.;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обеспечение своевременной технической подготовкой производства (</a:t>
            </a:r>
            <a:r>
              <a:rPr lang="ru-RU" sz="2400" dirty="0" smtClean="0"/>
              <a:t>запчасти, </a:t>
            </a:r>
            <a:r>
              <a:rPr lang="ru-RU" sz="2400" dirty="0"/>
              <a:t>топливо и т.п.); координация и увязка плановых показателей производственных подразделений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215074" y="71438"/>
            <a:ext cx="2643206" cy="78579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814393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2. ПО УРОВНЯМ ПЛАНИРОВАНИЯ</a:t>
            </a:r>
          </a:p>
          <a:p>
            <a:pPr algn="ctr"/>
            <a:r>
              <a:rPr lang="ru-RU" dirty="0" smtClean="0"/>
              <a:t>Планы определяются специфическими особенностями </a:t>
            </a:r>
            <a:r>
              <a:rPr lang="ru-RU" dirty="0"/>
              <a:t>объектов и субъектов хозяйствования и организационно </a:t>
            </a:r>
            <a:r>
              <a:rPr lang="ru-RU" dirty="0" smtClean="0"/>
              <a:t>определенными группами </a:t>
            </a:r>
            <a:r>
              <a:rPr lang="ru-RU" dirty="0"/>
              <a:t>плановых органов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1500174"/>
            <a:ext cx="707236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ГОСУДАРСТВЕННЫЙ ПЛАН  </a:t>
            </a:r>
            <a:r>
              <a:rPr lang="ru-RU" dirty="0" smtClean="0"/>
              <a:t>представляет </a:t>
            </a:r>
            <a:r>
              <a:rPr lang="ru-RU" dirty="0"/>
              <a:t>собой систему целенаправленных установлений и мероприятий, обеспечивающих решение общегосударственных задач. При этом усилиями и за счет средств самого государства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786058"/>
            <a:ext cx="7072362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ТЕРРИТОРИАЛЬНЫЙ ПЛАН </a:t>
            </a:r>
            <a:r>
              <a:rPr lang="ru-RU" dirty="0" smtClean="0"/>
              <a:t>это </a:t>
            </a:r>
            <a:r>
              <a:rPr lang="ru-RU" dirty="0"/>
              <a:t>план обособленной территории: республики, края, области не зависимо от подчиненности предприятий и организаций, находящихся на их территории. Территориальное планирование </a:t>
            </a:r>
            <a:r>
              <a:rPr lang="ru-RU" dirty="0" smtClean="0"/>
              <a:t>обусловлено объективными предпосылками: </a:t>
            </a:r>
            <a:endParaRPr lang="ru-RU" dirty="0"/>
          </a:p>
          <a:p>
            <a:pPr algn="just"/>
            <a:r>
              <a:rPr lang="ru-RU" dirty="0" smtClean="0"/>
              <a:t>- </a:t>
            </a:r>
            <a:r>
              <a:rPr lang="ru-RU" b="1" dirty="0" smtClean="0"/>
              <a:t>административно-правовые, </a:t>
            </a:r>
            <a:r>
              <a:rPr lang="ru-RU" dirty="0"/>
              <a:t>связанные с административно-территориальным делением и наличием местных властей</a:t>
            </a:r>
          </a:p>
          <a:p>
            <a:pPr algn="just"/>
            <a:r>
              <a:rPr lang="ru-RU" dirty="0"/>
              <a:t>- </a:t>
            </a:r>
            <a:r>
              <a:rPr lang="ru-RU" b="1" dirty="0" smtClean="0"/>
              <a:t>социально-экономические, </a:t>
            </a:r>
            <a:r>
              <a:rPr lang="ru-RU" dirty="0"/>
              <a:t>связанные с территориальным разделением труда, различиями в природных условиях, национально-культурными особенностями </a:t>
            </a:r>
            <a:r>
              <a:rPr lang="ru-RU" dirty="0" smtClean="0"/>
              <a:t>населения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14348" y="1785926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4348" y="3357562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5000628" y="6072206"/>
            <a:ext cx="3786214" cy="7143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1" y="857232"/>
            <a:ext cx="778674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ОТРАСЛЕВОЙ ПЛАН </a:t>
            </a:r>
            <a:r>
              <a:rPr lang="ru-RU" dirty="0" smtClean="0"/>
              <a:t>– </a:t>
            </a:r>
            <a:r>
              <a:rPr lang="ru-RU" dirty="0"/>
              <a:t>это  разработка планов по степени однородности продукции или организационному единству, носителями которого являются министерства и ведомства.</a:t>
            </a:r>
          </a:p>
          <a:p>
            <a:pPr algn="just"/>
            <a:r>
              <a:rPr lang="ru-RU" dirty="0"/>
              <a:t>Цели и задачи определяются необходимостью удовлетворения общественных и личных потребностей в товарах и услугах. В процессе планирования определяются потребности в продукции отраслей,  обеспеченность отраслей  факторами производства, источники удовлетворения этих потребностей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42876" y="1214422"/>
            <a:ext cx="85722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низ 3"/>
          <p:cNvSpPr/>
          <p:nvPr/>
        </p:nvSpPr>
        <p:spPr>
          <a:xfrm>
            <a:off x="6215074" y="71438"/>
            <a:ext cx="2643206" cy="78579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71538" y="3643314"/>
            <a:ext cx="7786743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ПЛАНЫ ПРЕДПРИЯТИЙ И ИХ СТРУКТУРНЫХ ПОДРАЗДЕЛЕНИЙ </a:t>
            </a:r>
            <a:r>
              <a:rPr lang="ru-RU" dirty="0" smtClean="0"/>
              <a:t>– </a:t>
            </a:r>
            <a:r>
              <a:rPr lang="ru-RU" dirty="0"/>
              <a:t>это планы, охватывающие весь комплекс производственно-технической и финансово-хозяйственной деятельности. При этом чем меньше временной горизонт, тем более конкретными являются показатели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42844" y="4143380"/>
            <a:ext cx="85722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4546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Индикативное планирование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357298"/>
            <a:ext cx="7858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ХАРАКТЕРНЫЕ ОСОБЕННОСТИ ИНДИКАТИВНОГО ПЛАНИРОВАНИЯ:</a:t>
            </a:r>
          </a:p>
          <a:p>
            <a:pPr algn="just"/>
            <a:endParaRPr lang="ru-RU" sz="2000" b="1" dirty="0" smtClean="0"/>
          </a:p>
          <a:p>
            <a:pPr marL="723900" lvl="0" algn="just"/>
            <a:r>
              <a:rPr lang="ru-RU" sz="2000" dirty="0" smtClean="0"/>
              <a:t>Государственный </a:t>
            </a:r>
            <a:r>
              <a:rPr lang="ru-RU" sz="2000" dirty="0"/>
              <a:t>уровень планирования</a:t>
            </a:r>
            <a:r>
              <a:rPr lang="ru-RU" sz="2000" dirty="0" smtClean="0"/>
              <a:t>;</a:t>
            </a:r>
          </a:p>
          <a:p>
            <a:pPr marL="723900" lvl="0" algn="just"/>
            <a:endParaRPr lang="ru-RU" sz="2000" dirty="0"/>
          </a:p>
          <a:p>
            <a:pPr marL="723900" lvl="0" algn="just"/>
            <a:r>
              <a:rPr lang="ru-RU" sz="2000" dirty="0"/>
              <a:t>Рекомендательный характер правительственных программ для всех секторов экономики. </a:t>
            </a:r>
            <a:endParaRPr lang="ru-RU" sz="2000" dirty="0" smtClean="0"/>
          </a:p>
          <a:p>
            <a:pPr marL="723900" lvl="0" algn="just"/>
            <a:endParaRPr lang="ru-RU" sz="2000" dirty="0"/>
          </a:p>
          <a:p>
            <a:pPr marL="723900" lvl="0" algn="just"/>
            <a:r>
              <a:rPr lang="ru-RU" sz="2000" dirty="0"/>
              <a:t>В плане устанавливаются лишь желательные цели, построенные с учетом основных макроэкономических величин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00034" y="2500306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34" y="3286124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34" y="4286256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495636"/>
            <a:ext cx="8501122" cy="2862322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К ЧИСЛУ МЕР ГОСУДАРСТВЕННОГО ВОЗДЕЙСТВИЯ ОТНОСЯТСЯ:</a:t>
            </a:r>
          </a:p>
          <a:p>
            <a:endParaRPr lang="ru-RU" sz="2000" dirty="0"/>
          </a:p>
          <a:p>
            <a:r>
              <a:rPr lang="ru-RU" sz="2000" dirty="0"/>
              <a:t>- централизованные финансовые и валютные средства и  кредиты;</a:t>
            </a:r>
            <a:endParaRPr lang="ru-RU" sz="2000" b="1" i="1" dirty="0"/>
          </a:p>
          <a:p>
            <a:r>
              <a:rPr lang="ru-RU" sz="2000" dirty="0"/>
              <a:t>- налоговые рычаги;</a:t>
            </a:r>
          </a:p>
          <a:p>
            <a:r>
              <a:rPr lang="ru-RU" sz="2000" dirty="0"/>
              <a:t>- таможенные пошлины;</a:t>
            </a:r>
          </a:p>
          <a:p>
            <a:pPr lvl="0"/>
            <a:r>
              <a:rPr lang="ru-RU" sz="2000" dirty="0"/>
              <a:t>лицензии, квоты;</a:t>
            </a:r>
          </a:p>
          <a:p>
            <a:pPr lvl="0"/>
            <a:r>
              <a:rPr lang="ru-RU" sz="2000" dirty="0"/>
              <a:t>определенные условия функционирования  государственных предприятий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7643866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ИНДИКАТИВНОЕ ПЛАНИРОВАНИЕ </a:t>
            </a:r>
            <a:r>
              <a:rPr lang="ru-RU" sz="2000" dirty="0" smtClean="0"/>
              <a:t>– процесс формирования системы параметров (индикаторов), характеризующих состояние и развитие экономики страны.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571612"/>
            <a:ext cx="8286808" cy="1631216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качестве системы параметров используются показатели, характеризующие динамику, структуру, эффективность экономики, денежного обращения, рынка товаров и  ценных бумаг, движение цен, уровень жизни населения, внешнеэкономические связи и др.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429683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ИНДИКАТИВНЫЙ ПЛАН – </a:t>
            </a:r>
            <a:r>
              <a:rPr lang="ru-RU" sz="2000" dirty="0" smtClean="0"/>
              <a:t>средство реализации политики государства</a:t>
            </a:r>
            <a:r>
              <a:rPr lang="ru-RU" sz="2000" b="1" dirty="0" smtClean="0"/>
              <a:t>, </a:t>
            </a:r>
            <a:r>
              <a:rPr lang="ru-RU" sz="2000" dirty="0" smtClean="0"/>
              <a:t>основной метод его воздействия на функционирование предприятия и рыночной экономики в целом.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571612"/>
            <a:ext cx="8501122" cy="47149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РОЛЬ ИНДИКАТИВНОГО ПЛАНИРОВАНИЯ КАК РЕГУЛЯТОРА РЫНОЧНОЙ ЭКОНОМИКИ:</a:t>
            </a:r>
          </a:p>
          <a:p>
            <a:pPr algn="just"/>
            <a:endParaRPr lang="ru-RU" sz="2000" b="1" u="sng" dirty="0" smtClean="0"/>
          </a:p>
          <a:p>
            <a:pPr algn="just"/>
            <a:r>
              <a:rPr lang="ru-RU" sz="2000" dirty="0" smtClean="0">
                <a:sym typeface="Wingdings"/>
              </a:rPr>
              <a:t></a:t>
            </a:r>
            <a:r>
              <a:rPr lang="ru-RU" sz="2000" dirty="0" smtClean="0"/>
              <a:t> определение </a:t>
            </a:r>
            <a:r>
              <a:rPr lang="ru-RU" sz="2000" dirty="0"/>
              <a:t>направления развития и пропорций в экономической системе государства и приоритеты в развитии различных отраслей хозяйства</a:t>
            </a:r>
            <a:r>
              <a:rPr lang="ru-RU" sz="2000" dirty="0" smtClean="0"/>
              <a:t>;</a:t>
            </a:r>
            <a:endParaRPr lang="ru-RU" sz="2000" u="sng" dirty="0"/>
          </a:p>
          <a:p>
            <a:pPr algn="just"/>
            <a:r>
              <a:rPr lang="ru-RU" sz="2000" dirty="0" smtClean="0">
                <a:sym typeface="Wingdings"/>
              </a:rPr>
              <a:t></a:t>
            </a:r>
            <a:r>
              <a:rPr lang="ru-RU" sz="2000" dirty="0" smtClean="0"/>
              <a:t>давать </a:t>
            </a:r>
            <a:r>
              <a:rPr lang="ru-RU" sz="2000" dirty="0"/>
              <a:t>импульс развитию предпринимательства через участие в реализации различных программ</a:t>
            </a:r>
            <a:r>
              <a:rPr lang="ru-RU" sz="2000" dirty="0" smtClean="0"/>
              <a:t>;</a:t>
            </a:r>
            <a:endParaRPr lang="ru-RU" sz="2000" u="sng" dirty="0"/>
          </a:p>
          <a:p>
            <a:pPr algn="just"/>
            <a:r>
              <a:rPr lang="ru-RU" sz="2000" dirty="0" smtClean="0">
                <a:sym typeface="Wingdings"/>
              </a:rPr>
              <a:t></a:t>
            </a:r>
            <a:r>
              <a:rPr lang="ru-RU" sz="2000" dirty="0" smtClean="0"/>
              <a:t> способствовать </a:t>
            </a:r>
            <a:r>
              <a:rPr lang="ru-RU" sz="2000" dirty="0"/>
              <a:t>созданию конкурентной среды и инфраструктуры рынка</a:t>
            </a:r>
            <a:r>
              <a:rPr lang="ru-RU" sz="2000" dirty="0" smtClean="0"/>
              <a:t>;</a:t>
            </a:r>
            <a:endParaRPr lang="ru-RU" sz="2000" u="sng" dirty="0"/>
          </a:p>
          <a:p>
            <a:pPr algn="just"/>
            <a:r>
              <a:rPr lang="ru-RU" sz="2000" dirty="0" smtClean="0">
                <a:sym typeface="Wingdings"/>
              </a:rPr>
              <a:t></a:t>
            </a:r>
            <a:r>
              <a:rPr lang="ru-RU" sz="2000" dirty="0" smtClean="0"/>
              <a:t> </a:t>
            </a:r>
            <a:r>
              <a:rPr lang="ru-RU" sz="2000" dirty="0"/>
              <a:t>создавать условия и предпосылки для развития научно-технического прогресса и «выравнивания» уровней развития отдельных территорий и отраслей;</a:t>
            </a:r>
            <a:endParaRPr lang="ru-RU" sz="2000" u="sng" dirty="0"/>
          </a:p>
          <a:p>
            <a:pPr algn="just"/>
            <a:r>
              <a:rPr lang="ru-RU" sz="2000" dirty="0" smtClean="0">
                <a:sym typeface="Wingdings"/>
              </a:rPr>
              <a:t></a:t>
            </a:r>
            <a:r>
              <a:rPr lang="ru-RU" sz="2000" dirty="0" smtClean="0"/>
              <a:t> </a:t>
            </a:r>
            <a:r>
              <a:rPr lang="ru-RU" sz="2000" dirty="0"/>
              <a:t>создавать инвестиционную привлекательность приоритетных направлений развития</a:t>
            </a:r>
            <a:r>
              <a:rPr lang="ru-RU" sz="2000" dirty="0" smtClean="0"/>
              <a:t>.</a:t>
            </a:r>
            <a:endParaRPr lang="ru-RU" sz="2000" u="sng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000628" y="6072206"/>
            <a:ext cx="3786214" cy="7143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466</TotalTime>
  <Words>956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4</cp:revision>
  <dcterms:created xsi:type="dcterms:W3CDTF">2020-04-23T07:12:51Z</dcterms:created>
  <dcterms:modified xsi:type="dcterms:W3CDTF">2020-04-23T14:59:13Z</dcterms:modified>
</cp:coreProperties>
</file>