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75D38-B7C0-45E5-9851-AAE5D8BE3D04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A7BA68-2419-44C3-868C-280C69A71DCE}">
      <dgm:prSet phldrT="[Текст]"/>
      <dgm:spPr/>
      <dgm:t>
        <a:bodyPr/>
        <a:lstStyle/>
        <a:p>
          <a:r>
            <a:rPr lang="ru-RU" dirty="0" smtClean="0"/>
            <a:t>Международная торговля</a:t>
          </a:r>
          <a:endParaRPr lang="ru-RU" dirty="0"/>
        </a:p>
      </dgm:t>
    </dgm:pt>
    <dgm:pt modelId="{B4874B84-CF66-4A59-8272-D868F6A71904}" type="parTrans" cxnId="{8A7A138E-7AA1-46B7-89CA-5541BF3AF631}">
      <dgm:prSet/>
      <dgm:spPr/>
      <dgm:t>
        <a:bodyPr/>
        <a:lstStyle/>
        <a:p>
          <a:endParaRPr lang="ru-RU"/>
        </a:p>
      </dgm:t>
    </dgm:pt>
    <dgm:pt modelId="{5E6D25B8-1261-4091-8EC3-A506E180FC2A}" type="sibTrans" cxnId="{8A7A138E-7AA1-46B7-89CA-5541BF3AF631}">
      <dgm:prSet/>
      <dgm:spPr/>
      <dgm:t>
        <a:bodyPr/>
        <a:lstStyle/>
        <a:p>
          <a:endParaRPr lang="ru-RU"/>
        </a:p>
      </dgm:t>
    </dgm:pt>
    <dgm:pt modelId="{3A16B23A-9CB4-47DD-8CB8-7C1A6894F308}">
      <dgm:prSet phldrT="[Текст]"/>
      <dgm:spPr/>
      <dgm:t>
        <a:bodyPr/>
        <a:lstStyle/>
        <a:p>
          <a:r>
            <a:rPr lang="ru-RU" dirty="0" smtClean="0"/>
            <a:t>Международная специализация и кооперирование производства</a:t>
          </a:r>
          <a:endParaRPr lang="ru-RU" dirty="0"/>
        </a:p>
      </dgm:t>
    </dgm:pt>
    <dgm:pt modelId="{A6A5B3C6-D560-48C3-B714-1D29F2A506A5}" type="parTrans" cxnId="{007C4E24-4192-4353-B401-BDB4DD756A90}">
      <dgm:prSet/>
      <dgm:spPr/>
      <dgm:t>
        <a:bodyPr/>
        <a:lstStyle/>
        <a:p>
          <a:endParaRPr lang="ru-RU"/>
        </a:p>
      </dgm:t>
    </dgm:pt>
    <dgm:pt modelId="{3B0E0B20-FCF5-4CEC-953C-08B543FF04DA}" type="sibTrans" cxnId="{007C4E24-4192-4353-B401-BDB4DD756A90}">
      <dgm:prSet/>
      <dgm:spPr/>
      <dgm:t>
        <a:bodyPr/>
        <a:lstStyle/>
        <a:p>
          <a:endParaRPr lang="ru-RU"/>
        </a:p>
      </dgm:t>
    </dgm:pt>
    <dgm:pt modelId="{F834EB00-CC9B-42E7-865B-32605151074D}">
      <dgm:prSet phldrT="[Текст]"/>
      <dgm:spPr/>
      <dgm:t>
        <a:bodyPr/>
        <a:lstStyle/>
        <a:p>
          <a:r>
            <a:rPr lang="ru-RU" dirty="0" smtClean="0"/>
            <a:t>Международные валютные и финансовые отношения</a:t>
          </a:r>
          <a:endParaRPr lang="ru-RU" dirty="0"/>
        </a:p>
      </dgm:t>
    </dgm:pt>
    <dgm:pt modelId="{4B2E20BB-9FDA-4404-87B5-E247ECB43960}" type="parTrans" cxnId="{66EA27C8-826B-4C25-884E-7B3680DAE584}">
      <dgm:prSet/>
      <dgm:spPr/>
      <dgm:t>
        <a:bodyPr/>
        <a:lstStyle/>
        <a:p>
          <a:endParaRPr lang="ru-RU"/>
        </a:p>
      </dgm:t>
    </dgm:pt>
    <dgm:pt modelId="{1D91E5D5-0CA3-40C0-B559-8F4FD15F0C78}" type="sibTrans" cxnId="{66EA27C8-826B-4C25-884E-7B3680DAE584}">
      <dgm:prSet/>
      <dgm:spPr/>
      <dgm:t>
        <a:bodyPr/>
        <a:lstStyle/>
        <a:p>
          <a:endParaRPr lang="ru-RU"/>
        </a:p>
      </dgm:t>
    </dgm:pt>
    <dgm:pt modelId="{47D21464-2C37-4B5D-B062-904CD9A11D28}">
      <dgm:prSet phldrT="[Текст]"/>
      <dgm:spPr/>
      <dgm:t>
        <a:bodyPr/>
        <a:lstStyle/>
        <a:p>
          <a:r>
            <a:rPr lang="ru-RU" dirty="0" smtClean="0"/>
            <a:t>Международный туризм</a:t>
          </a:r>
          <a:endParaRPr lang="ru-RU" dirty="0"/>
        </a:p>
      </dgm:t>
    </dgm:pt>
    <dgm:pt modelId="{C11DD69E-77D6-4195-84D3-6544F71CA65F}" type="parTrans" cxnId="{69208822-1E67-47BA-89CD-928DF7366F8A}">
      <dgm:prSet/>
      <dgm:spPr/>
      <dgm:t>
        <a:bodyPr/>
        <a:lstStyle/>
        <a:p>
          <a:endParaRPr lang="ru-RU"/>
        </a:p>
      </dgm:t>
    </dgm:pt>
    <dgm:pt modelId="{3123F8F2-3AE9-4E22-A05D-CEC51FE8092B}" type="sibTrans" cxnId="{69208822-1E67-47BA-89CD-928DF7366F8A}">
      <dgm:prSet/>
      <dgm:spPr/>
      <dgm:t>
        <a:bodyPr/>
        <a:lstStyle/>
        <a:p>
          <a:endParaRPr lang="ru-RU"/>
        </a:p>
      </dgm:t>
    </dgm:pt>
    <dgm:pt modelId="{08B24A94-10B0-4994-9726-95D673E69619}">
      <dgm:prSet/>
      <dgm:spPr/>
      <dgm:t>
        <a:bodyPr/>
        <a:lstStyle/>
        <a:p>
          <a:r>
            <a:rPr lang="ru-RU" dirty="0" smtClean="0"/>
            <a:t>Деятельность международных экономических организаций</a:t>
          </a:r>
          <a:endParaRPr lang="ru-RU" dirty="0"/>
        </a:p>
      </dgm:t>
    </dgm:pt>
    <dgm:pt modelId="{E2863A1C-9E98-4F36-B855-C53869EF1C40}" type="parTrans" cxnId="{091A2D22-2A1C-4A3E-AE4E-B1A656EA0F36}">
      <dgm:prSet/>
      <dgm:spPr/>
      <dgm:t>
        <a:bodyPr/>
        <a:lstStyle/>
        <a:p>
          <a:endParaRPr lang="ru-RU"/>
        </a:p>
      </dgm:t>
    </dgm:pt>
    <dgm:pt modelId="{34ABC344-10BD-4C18-B8C2-12E26EB2DF46}" type="sibTrans" cxnId="{091A2D22-2A1C-4A3E-AE4E-B1A656EA0F36}">
      <dgm:prSet/>
      <dgm:spPr/>
      <dgm:t>
        <a:bodyPr/>
        <a:lstStyle/>
        <a:p>
          <a:endParaRPr lang="ru-RU"/>
        </a:p>
      </dgm:t>
    </dgm:pt>
    <dgm:pt modelId="{B2198A9A-AB79-42E6-9F17-0B6681922F92}">
      <dgm:prSet/>
      <dgm:spPr/>
      <dgm:t>
        <a:bodyPr/>
        <a:lstStyle/>
        <a:p>
          <a:r>
            <a:rPr lang="ru-RU" dirty="0" smtClean="0"/>
            <a:t>Международное движение трудовых ресурсов</a:t>
          </a:r>
          <a:endParaRPr lang="ru-RU" dirty="0"/>
        </a:p>
      </dgm:t>
    </dgm:pt>
    <dgm:pt modelId="{9203E105-E5DC-4841-9606-FC6BD2423764}" type="parTrans" cxnId="{4EA24E24-995B-4430-91CA-76D4B3706867}">
      <dgm:prSet/>
      <dgm:spPr/>
      <dgm:t>
        <a:bodyPr/>
        <a:lstStyle/>
        <a:p>
          <a:endParaRPr lang="ru-RU"/>
        </a:p>
      </dgm:t>
    </dgm:pt>
    <dgm:pt modelId="{5A4AD413-027F-45F2-87B7-99B345091E9A}" type="sibTrans" cxnId="{4EA24E24-995B-4430-91CA-76D4B3706867}">
      <dgm:prSet/>
      <dgm:spPr/>
      <dgm:t>
        <a:bodyPr/>
        <a:lstStyle/>
        <a:p>
          <a:endParaRPr lang="ru-RU"/>
        </a:p>
      </dgm:t>
    </dgm:pt>
    <dgm:pt modelId="{CD69CC5F-D399-41C3-9BE8-D074B41C0CC4}">
      <dgm:prSet/>
      <dgm:spPr/>
      <dgm:t>
        <a:bodyPr/>
        <a:lstStyle/>
        <a:p>
          <a:r>
            <a:rPr lang="ru-RU" dirty="0" smtClean="0"/>
            <a:t>Международное научно­-техническое и производственное сотрудничество</a:t>
          </a:r>
          <a:endParaRPr lang="ru-RU" dirty="0"/>
        </a:p>
      </dgm:t>
    </dgm:pt>
    <dgm:pt modelId="{BB827049-7BF6-4A45-9D68-49329D5C2BDE}" type="parTrans" cxnId="{45AE9302-141B-4C99-BAA9-E349D79D35C2}">
      <dgm:prSet/>
      <dgm:spPr/>
      <dgm:t>
        <a:bodyPr/>
        <a:lstStyle/>
        <a:p>
          <a:endParaRPr lang="ru-RU"/>
        </a:p>
      </dgm:t>
    </dgm:pt>
    <dgm:pt modelId="{CC8B2450-D092-4AE2-80D6-E239DC8156A1}" type="sibTrans" cxnId="{45AE9302-141B-4C99-BAA9-E349D79D35C2}">
      <dgm:prSet/>
      <dgm:spPr/>
      <dgm:t>
        <a:bodyPr/>
        <a:lstStyle/>
        <a:p>
          <a:endParaRPr lang="ru-RU"/>
        </a:p>
      </dgm:t>
    </dgm:pt>
    <dgm:pt modelId="{0178E7B8-8AB4-4A38-8ECA-A66C9973DE3D}">
      <dgm:prSet/>
      <dgm:spPr/>
      <dgm:t>
        <a:bodyPr/>
        <a:lstStyle/>
        <a:p>
          <a:r>
            <a:rPr lang="ru-RU" dirty="0" smtClean="0"/>
            <a:t>Международный информационный обмен</a:t>
          </a:r>
          <a:endParaRPr lang="ru-RU" dirty="0"/>
        </a:p>
      </dgm:t>
    </dgm:pt>
    <dgm:pt modelId="{03D9BCDD-92F8-40F7-B8F8-2CFDA91DF809}" type="parTrans" cxnId="{3F0A87CB-7344-4E6B-B8E1-2B89E5BE25BF}">
      <dgm:prSet/>
      <dgm:spPr/>
      <dgm:t>
        <a:bodyPr/>
        <a:lstStyle/>
        <a:p>
          <a:endParaRPr lang="ru-RU"/>
        </a:p>
      </dgm:t>
    </dgm:pt>
    <dgm:pt modelId="{B330C71E-27A9-4B8D-82B1-1EFB0E79B7AA}" type="sibTrans" cxnId="{3F0A87CB-7344-4E6B-B8E1-2B89E5BE25BF}">
      <dgm:prSet/>
      <dgm:spPr/>
      <dgm:t>
        <a:bodyPr/>
        <a:lstStyle/>
        <a:p>
          <a:endParaRPr lang="ru-RU"/>
        </a:p>
      </dgm:t>
    </dgm:pt>
    <dgm:pt modelId="{5CAB57A9-5B08-4D2B-8E8A-74469282ABEA}" type="pres">
      <dgm:prSet presAssocID="{23475D38-B7C0-45E5-9851-AAE5D8BE3D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AD61A-3A49-4403-B44A-CB104B405DCE}" type="pres">
      <dgm:prSet presAssocID="{66A7BA68-2419-44C3-868C-280C69A71DC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33F74-C74C-4E38-B1D0-C355209F2A2F}" type="pres">
      <dgm:prSet presAssocID="{5E6D25B8-1261-4091-8EC3-A506E180FC2A}" presName="sibTrans" presStyleCnt="0"/>
      <dgm:spPr/>
    </dgm:pt>
    <dgm:pt modelId="{6BB66C24-5CC4-4F71-86CB-46EB303C220D}" type="pres">
      <dgm:prSet presAssocID="{3A16B23A-9CB4-47DD-8CB8-7C1A6894F30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F203C-757B-4517-BA61-24F851E35158}" type="pres">
      <dgm:prSet presAssocID="{3B0E0B20-FCF5-4CEC-953C-08B543FF04DA}" presName="sibTrans" presStyleCnt="0"/>
      <dgm:spPr/>
    </dgm:pt>
    <dgm:pt modelId="{D0FF47BE-5AD0-4220-A99D-D0B7911604FB}" type="pres">
      <dgm:prSet presAssocID="{F834EB00-CC9B-42E7-865B-32605151074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254E3-C702-4F83-B428-7B88799AD0C1}" type="pres">
      <dgm:prSet presAssocID="{1D91E5D5-0CA3-40C0-B559-8F4FD15F0C78}" presName="sibTrans" presStyleCnt="0"/>
      <dgm:spPr/>
    </dgm:pt>
    <dgm:pt modelId="{5CBCBC8E-A389-4B36-A853-7CD5EDF66F82}" type="pres">
      <dgm:prSet presAssocID="{08B24A94-10B0-4994-9726-95D673E696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50197-1410-4BF1-AE98-CEA6334AFB47}" type="pres">
      <dgm:prSet presAssocID="{34ABC344-10BD-4C18-B8C2-12E26EB2DF46}" presName="sibTrans" presStyleCnt="0"/>
      <dgm:spPr/>
    </dgm:pt>
    <dgm:pt modelId="{4510556A-8B96-400D-8531-71D184177432}" type="pres">
      <dgm:prSet presAssocID="{B2198A9A-AB79-42E6-9F17-0B6681922F9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930CA-7A6A-41B4-B264-8DF27E76833D}" type="pres">
      <dgm:prSet presAssocID="{5A4AD413-027F-45F2-87B7-99B345091E9A}" presName="sibTrans" presStyleCnt="0"/>
      <dgm:spPr/>
    </dgm:pt>
    <dgm:pt modelId="{537962CE-0E84-4861-88AA-47E7B7D90E75}" type="pres">
      <dgm:prSet presAssocID="{CD69CC5F-D399-41C3-9BE8-D074B41C0CC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5E98E-FDE2-4AAF-AC57-E93C90A0F2C5}" type="pres">
      <dgm:prSet presAssocID="{CC8B2450-D092-4AE2-80D6-E239DC8156A1}" presName="sibTrans" presStyleCnt="0"/>
      <dgm:spPr/>
    </dgm:pt>
    <dgm:pt modelId="{B40666F4-D8C7-46FF-9E38-19450E5BE8DF}" type="pres">
      <dgm:prSet presAssocID="{0178E7B8-8AB4-4A38-8ECA-A66C9973DE3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89EE-F887-49D9-91B3-0A16A696C451}" type="pres">
      <dgm:prSet presAssocID="{B330C71E-27A9-4B8D-82B1-1EFB0E79B7AA}" presName="sibTrans" presStyleCnt="0"/>
      <dgm:spPr/>
    </dgm:pt>
    <dgm:pt modelId="{06DD2A21-648A-45D3-9E86-EA14D10CAB88}" type="pres">
      <dgm:prSet presAssocID="{47D21464-2C37-4B5D-B062-904CD9A11D2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08822-1E67-47BA-89CD-928DF7366F8A}" srcId="{23475D38-B7C0-45E5-9851-AAE5D8BE3D04}" destId="{47D21464-2C37-4B5D-B062-904CD9A11D28}" srcOrd="7" destOrd="0" parTransId="{C11DD69E-77D6-4195-84D3-6544F71CA65F}" sibTransId="{3123F8F2-3AE9-4E22-A05D-CEC51FE8092B}"/>
    <dgm:cxn modelId="{971DECC7-3715-4242-8303-3310D7C2016B}" type="presOf" srcId="{F834EB00-CC9B-42E7-865B-32605151074D}" destId="{D0FF47BE-5AD0-4220-A99D-D0B7911604FB}" srcOrd="0" destOrd="0" presId="urn:microsoft.com/office/officeart/2005/8/layout/default#1"/>
    <dgm:cxn modelId="{4B875E1C-9209-49F2-AFB9-33B0D27FE894}" type="presOf" srcId="{0178E7B8-8AB4-4A38-8ECA-A66C9973DE3D}" destId="{B40666F4-D8C7-46FF-9E38-19450E5BE8DF}" srcOrd="0" destOrd="0" presId="urn:microsoft.com/office/officeart/2005/8/layout/default#1"/>
    <dgm:cxn modelId="{938137C2-C0FB-418C-9EA0-2B09F26246BD}" type="presOf" srcId="{3A16B23A-9CB4-47DD-8CB8-7C1A6894F308}" destId="{6BB66C24-5CC4-4F71-86CB-46EB303C220D}" srcOrd="0" destOrd="0" presId="urn:microsoft.com/office/officeart/2005/8/layout/default#1"/>
    <dgm:cxn modelId="{45AE9302-141B-4C99-BAA9-E349D79D35C2}" srcId="{23475D38-B7C0-45E5-9851-AAE5D8BE3D04}" destId="{CD69CC5F-D399-41C3-9BE8-D074B41C0CC4}" srcOrd="5" destOrd="0" parTransId="{BB827049-7BF6-4A45-9D68-49329D5C2BDE}" sibTransId="{CC8B2450-D092-4AE2-80D6-E239DC8156A1}"/>
    <dgm:cxn modelId="{67D57CDC-2562-4892-AD00-5E83281D469E}" type="presOf" srcId="{47D21464-2C37-4B5D-B062-904CD9A11D28}" destId="{06DD2A21-648A-45D3-9E86-EA14D10CAB88}" srcOrd="0" destOrd="0" presId="urn:microsoft.com/office/officeart/2005/8/layout/default#1"/>
    <dgm:cxn modelId="{007C4E24-4192-4353-B401-BDB4DD756A90}" srcId="{23475D38-B7C0-45E5-9851-AAE5D8BE3D04}" destId="{3A16B23A-9CB4-47DD-8CB8-7C1A6894F308}" srcOrd="1" destOrd="0" parTransId="{A6A5B3C6-D560-48C3-B714-1D29F2A506A5}" sibTransId="{3B0E0B20-FCF5-4CEC-953C-08B543FF04DA}"/>
    <dgm:cxn modelId="{F0846FC0-2495-43AE-9CC7-B878FE58A42A}" type="presOf" srcId="{08B24A94-10B0-4994-9726-95D673E69619}" destId="{5CBCBC8E-A389-4B36-A853-7CD5EDF66F82}" srcOrd="0" destOrd="0" presId="urn:microsoft.com/office/officeart/2005/8/layout/default#1"/>
    <dgm:cxn modelId="{10DD732E-DE20-4C1C-B3FD-89814CBCF84A}" type="presOf" srcId="{CD69CC5F-D399-41C3-9BE8-D074B41C0CC4}" destId="{537962CE-0E84-4861-88AA-47E7B7D90E75}" srcOrd="0" destOrd="0" presId="urn:microsoft.com/office/officeart/2005/8/layout/default#1"/>
    <dgm:cxn modelId="{F0A4F100-58F7-497A-9AC3-DF658DA9D09B}" type="presOf" srcId="{23475D38-B7C0-45E5-9851-AAE5D8BE3D04}" destId="{5CAB57A9-5B08-4D2B-8E8A-74469282ABEA}" srcOrd="0" destOrd="0" presId="urn:microsoft.com/office/officeart/2005/8/layout/default#1"/>
    <dgm:cxn modelId="{4EA24E24-995B-4430-91CA-76D4B3706867}" srcId="{23475D38-B7C0-45E5-9851-AAE5D8BE3D04}" destId="{B2198A9A-AB79-42E6-9F17-0B6681922F92}" srcOrd="4" destOrd="0" parTransId="{9203E105-E5DC-4841-9606-FC6BD2423764}" sibTransId="{5A4AD413-027F-45F2-87B7-99B345091E9A}"/>
    <dgm:cxn modelId="{8A7A138E-7AA1-46B7-89CA-5541BF3AF631}" srcId="{23475D38-B7C0-45E5-9851-AAE5D8BE3D04}" destId="{66A7BA68-2419-44C3-868C-280C69A71DCE}" srcOrd="0" destOrd="0" parTransId="{B4874B84-CF66-4A59-8272-D868F6A71904}" sibTransId="{5E6D25B8-1261-4091-8EC3-A506E180FC2A}"/>
    <dgm:cxn modelId="{091A2D22-2A1C-4A3E-AE4E-B1A656EA0F36}" srcId="{23475D38-B7C0-45E5-9851-AAE5D8BE3D04}" destId="{08B24A94-10B0-4994-9726-95D673E69619}" srcOrd="3" destOrd="0" parTransId="{E2863A1C-9E98-4F36-B855-C53869EF1C40}" sibTransId="{34ABC344-10BD-4C18-B8C2-12E26EB2DF46}"/>
    <dgm:cxn modelId="{3F0A87CB-7344-4E6B-B8E1-2B89E5BE25BF}" srcId="{23475D38-B7C0-45E5-9851-AAE5D8BE3D04}" destId="{0178E7B8-8AB4-4A38-8ECA-A66C9973DE3D}" srcOrd="6" destOrd="0" parTransId="{03D9BCDD-92F8-40F7-B8F8-2CFDA91DF809}" sibTransId="{B330C71E-27A9-4B8D-82B1-1EFB0E79B7AA}"/>
    <dgm:cxn modelId="{AF0D4F95-DA3C-4A27-88C2-87D52A6C0FAE}" type="presOf" srcId="{B2198A9A-AB79-42E6-9F17-0B6681922F92}" destId="{4510556A-8B96-400D-8531-71D184177432}" srcOrd="0" destOrd="0" presId="urn:microsoft.com/office/officeart/2005/8/layout/default#1"/>
    <dgm:cxn modelId="{C79D6F5C-F503-478F-860A-3636A64AE21E}" type="presOf" srcId="{66A7BA68-2419-44C3-868C-280C69A71DCE}" destId="{BB8AD61A-3A49-4403-B44A-CB104B405DCE}" srcOrd="0" destOrd="0" presId="urn:microsoft.com/office/officeart/2005/8/layout/default#1"/>
    <dgm:cxn modelId="{66EA27C8-826B-4C25-884E-7B3680DAE584}" srcId="{23475D38-B7C0-45E5-9851-AAE5D8BE3D04}" destId="{F834EB00-CC9B-42E7-865B-32605151074D}" srcOrd="2" destOrd="0" parTransId="{4B2E20BB-9FDA-4404-87B5-E247ECB43960}" sibTransId="{1D91E5D5-0CA3-40C0-B559-8F4FD15F0C78}"/>
    <dgm:cxn modelId="{EF5E6D45-C0C6-44D0-BA45-FC02DDE2A13E}" type="presParOf" srcId="{5CAB57A9-5B08-4D2B-8E8A-74469282ABEA}" destId="{BB8AD61A-3A49-4403-B44A-CB104B405DCE}" srcOrd="0" destOrd="0" presId="urn:microsoft.com/office/officeart/2005/8/layout/default#1"/>
    <dgm:cxn modelId="{9C484CCC-1EAF-44A3-9BBF-37D96FBB600D}" type="presParOf" srcId="{5CAB57A9-5B08-4D2B-8E8A-74469282ABEA}" destId="{C2C33F74-C74C-4E38-B1D0-C355209F2A2F}" srcOrd="1" destOrd="0" presId="urn:microsoft.com/office/officeart/2005/8/layout/default#1"/>
    <dgm:cxn modelId="{5B5E6F6A-EF46-4D54-97B3-E36D4567F4BC}" type="presParOf" srcId="{5CAB57A9-5B08-4D2B-8E8A-74469282ABEA}" destId="{6BB66C24-5CC4-4F71-86CB-46EB303C220D}" srcOrd="2" destOrd="0" presId="urn:microsoft.com/office/officeart/2005/8/layout/default#1"/>
    <dgm:cxn modelId="{B75D0160-A3B0-47CA-A909-3B22DCFD08FF}" type="presParOf" srcId="{5CAB57A9-5B08-4D2B-8E8A-74469282ABEA}" destId="{896F203C-757B-4517-BA61-24F851E35158}" srcOrd="3" destOrd="0" presId="urn:microsoft.com/office/officeart/2005/8/layout/default#1"/>
    <dgm:cxn modelId="{B540D111-747B-450F-9A3A-ACDED89D8367}" type="presParOf" srcId="{5CAB57A9-5B08-4D2B-8E8A-74469282ABEA}" destId="{D0FF47BE-5AD0-4220-A99D-D0B7911604FB}" srcOrd="4" destOrd="0" presId="urn:microsoft.com/office/officeart/2005/8/layout/default#1"/>
    <dgm:cxn modelId="{3C011941-96F9-4402-9625-F7CEB6F6C5B8}" type="presParOf" srcId="{5CAB57A9-5B08-4D2B-8E8A-74469282ABEA}" destId="{864254E3-C702-4F83-B428-7B88799AD0C1}" srcOrd="5" destOrd="0" presId="urn:microsoft.com/office/officeart/2005/8/layout/default#1"/>
    <dgm:cxn modelId="{BD6284B0-72B5-4FE3-B034-ED6A8D3E132C}" type="presParOf" srcId="{5CAB57A9-5B08-4D2B-8E8A-74469282ABEA}" destId="{5CBCBC8E-A389-4B36-A853-7CD5EDF66F82}" srcOrd="6" destOrd="0" presId="urn:microsoft.com/office/officeart/2005/8/layout/default#1"/>
    <dgm:cxn modelId="{FDA998AA-4CAD-4079-B29C-A0A2CC939E6C}" type="presParOf" srcId="{5CAB57A9-5B08-4D2B-8E8A-74469282ABEA}" destId="{11F50197-1410-4BF1-AE98-CEA6334AFB47}" srcOrd="7" destOrd="0" presId="urn:microsoft.com/office/officeart/2005/8/layout/default#1"/>
    <dgm:cxn modelId="{22686A5E-7A35-4878-9EB7-35AD362A67AF}" type="presParOf" srcId="{5CAB57A9-5B08-4D2B-8E8A-74469282ABEA}" destId="{4510556A-8B96-400D-8531-71D184177432}" srcOrd="8" destOrd="0" presId="urn:microsoft.com/office/officeart/2005/8/layout/default#1"/>
    <dgm:cxn modelId="{4091A182-C10C-47A4-B795-3CB437AB92DA}" type="presParOf" srcId="{5CAB57A9-5B08-4D2B-8E8A-74469282ABEA}" destId="{06B930CA-7A6A-41B4-B264-8DF27E76833D}" srcOrd="9" destOrd="0" presId="urn:microsoft.com/office/officeart/2005/8/layout/default#1"/>
    <dgm:cxn modelId="{116A626B-5A8E-41DA-AE4F-C9B0102140EC}" type="presParOf" srcId="{5CAB57A9-5B08-4D2B-8E8A-74469282ABEA}" destId="{537962CE-0E84-4861-88AA-47E7B7D90E75}" srcOrd="10" destOrd="0" presId="urn:microsoft.com/office/officeart/2005/8/layout/default#1"/>
    <dgm:cxn modelId="{B76B533A-57AD-41DA-BCBC-78A9733B8C1B}" type="presParOf" srcId="{5CAB57A9-5B08-4D2B-8E8A-74469282ABEA}" destId="{F3D5E98E-FDE2-4AAF-AC57-E93C90A0F2C5}" srcOrd="11" destOrd="0" presId="urn:microsoft.com/office/officeart/2005/8/layout/default#1"/>
    <dgm:cxn modelId="{EF1E4508-48A1-4993-A195-4066C491B6D9}" type="presParOf" srcId="{5CAB57A9-5B08-4D2B-8E8A-74469282ABEA}" destId="{B40666F4-D8C7-46FF-9E38-19450E5BE8DF}" srcOrd="12" destOrd="0" presId="urn:microsoft.com/office/officeart/2005/8/layout/default#1"/>
    <dgm:cxn modelId="{558BCED9-7A8C-409C-A68F-9092B60425EE}" type="presParOf" srcId="{5CAB57A9-5B08-4D2B-8E8A-74469282ABEA}" destId="{458789EE-F887-49D9-91B3-0A16A696C451}" srcOrd="13" destOrd="0" presId="urn:microsoft.com/office/officeart/2005/8/layout/default#1"/>
    <dgm:cxn modelId="{07ACB205-4E30-497A-B70F-CE66671FDB3E}" type="presParOf" srcId="{5CAB57A9-5B08-4D2B-8E8A-74469282ABEA}" destId="{06DD2A21-648A-45D3-9E86-EA14D10CAB88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AD61A-3A49-4403-B44A-CB104B405DCE}">
      <dsp:nvSpPr>
        <dsp:cNvPr id="0" name=""/>
        <dsp:cNvSpPr/>
      </dsp:nvSpPr>
      <dsp:spPr>
        <a:xfrm>
          <a:off x="0" y="9000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Международная торговля</a:t>
          </a:r>
          <a:endParaRPr lang="ru-RU" sz="2000" kern="1200" dirty="0"/>
        </a:p>
      </dsp:txBody>
      <dsp:txXfrm>
        <a:off x="0" y="9000"/>
        <a:ext cx="2475274" cy="1485165"/>
      </dsp:txXfrm>
    </dsp:sp>
    <dsp:sp modelId="{6BB66C24-5CC4-4F71-86CB-46EB303C220D}">
      <dsp:nvSpPr>
        <dsp:cNvPr id="0" name=""/>
        <dsp:cNvSpPr/>
      </dsp:nvSpPr>
      <dsp:spPr>
        <a:xfrm>
          <a:off x="2722802" y="9000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Международная специализация и кооперирование производства</a:t>
          </a:r>
          <a:endParaRPr lang="ru-RU" sz="2000" kern="1200" dirty="0"/>
        </a:p>
      </dsp:txBody>
      <dsp:txXfrm>
        <a:off x="2722802" y="9000"/>
        <a:ext cx="2475274" cy="1485165"/>
      </dsp:txXfrm>
    </dsp:sp>
    <dsp:sp modelId="{D0FF47BE-5AD0-4220-A99D-D0B7911604FB}">
      <dsp:nvSpPr>
        <dsp:cNvPr id="0" name=""/>
        <dsp:cNvSpPr/>
      </dsp:nvSpPr>
      <dsp:spPr>
        <a:xfrm>
          <a:off x="5445604" y="9000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Международные валютные и финансовые отношения</a:t>
          </a:r>
          <a:endParaRPr lang="ru-RU" sz="2000" kern="1200" dirty="0"/>
        </a:p>
      </dsp:txBody>
      <dsp:txXfrm>
        <a:off x="5445604" y="9000"/>
        <a:ext cx="2475274" cy="1485165"/>
      </dsp:txXfrm>
    </dsp:sp>
    <dsp:sp modelId="{5CBCBC8E-A389-4B36-A853-7CD5EDF66F82}">
      <dsp:nvSpPr>
        <dsp:cNvPr id="0" name=""/>
        <dsp:cNvSpPr/>
      </dsp:nvSpPr>
      <dsp:spPr>
        <a:xfrm>
          <a:off x="0" y="1741693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Деятельность международных экономических организаций</a:t>
          </a:r>
          <a:endParaRPr lang="ru-RU" sz="2000" kern="1200" dirty="0"/>
        </a:p>
      </dsp:txBody>
      <dsp:txXfrm>
        <a:off x="0" y="1741693"/>
        <a:ext cx="2475274" cy="1485165"/>
      </dsp:txXfrm>
    </dsp:sp>
    <dsp:sp modelId="{4510556A-8B96-400D-8531-71D184177432}">
      <dsp:nvSpPr>
        <dsp:cNvPr id="0" name=""/>
        <dsp:cNvSpPr/>
      </dsp:nvSpPr>
      <dsp:spPr>
        <a:xfrm>
          <a:off x="2722802" y="1741693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Международное движение трудовых ресурсов</a:t>
          </a:r>
          <a:endParaRPr lang="ru-RU" sz="2000" kern="1200" dirty="0"/>
        </a:p>
      </dsp:txBody>
      <dsp:txXfrm>
        <a:off x="2722802" y="1741693"/>
        <a:ext cx="2475274" cy="1485165"/>
      </dsp:txXfrm>
    </dsp:sp>
    <dsp:sp modelId="{537962CE-0E84-4861-88AA-47E7B7D90E75}">
      <dsp:nvSpPr>
        <dsp:cNvPr id="0" name=""/>
        <dsp:cNvSpPr/>
      </dsp:nvSpPr>
      <dsp:spPr>
        <a:xfrm>
          <a:off x="5445604" y="1741693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Международное научно­-техническое и производственное сотрудничество</a:t>
          </a:r>
          <a:endParaRPr lang="ru-RU" sz="2000" kern="1200" dirty="0"/>
        </a:p>
      </dsp:txBody>
      <dsp:txXfrm>
        <a:off x="5445604" y="1741693"/>
        <a:ext cx="2475274" cy="1485165"/>
      </dsp:txXfrm>
    </dsp:sp>
    <dsp:sp modelId="{B40666F4-D8C7-46FF-9E38-19450E5BE8DF}">
      <dsp:nvSpPr>
        <dsp:cNvPr id="0" name=""/>
        <dsp:cNvSpPr/>
      </dsp:nvSpPr>
      <dsp:spPr>
        <a:xfrm>
          <a:off x="1361401" y="3474386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Международный информационный обмен</a:t>
          </a:r>
          <a:endParaRPr lang="ru-RU" sz="2000" kern="1200" dirty="0"/>
        </a:p>
      </dsp:txBody>
      <dsp:txXfrm>
        <a:off x="1361401" y="3474386"/>
        <a:ext cx="2475274" cy="1485165"/>
      </dsp:txXfrm>
    </dsp:sp>
    <dsp:sp modelId="{06DD2A21-648A-45D3-9E86-EA14D10CAB88}">
      <dsp:nvSpPr>
        <dsp:cNvPr id="0" name=""/>
        <dsp:cNvSpPr/>
      </dsp:nvSpPr>
      <dsp:spPr>
        <a:xfrm>
          <a:off x="4084203" y="3474386"/>
          <a:ext cx="2475274" cy="1485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Международный туризм</a:t>
          </a:r>
          <a:endParaRPr lang="ru-RU" sz="2000" kern="1200" dirty="0"/>
        </a:p>
      </dsp:txBody>
      <dsp:txXfrm>
        <a:off x="4084203" y="3474386"/>
        <a:ext cx="2475274" cy="148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30. Мировое хозяйство и международные экономические отношения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232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600400" cy="4608512"/>
          </a:xfrm>
        </p:spPr>
        <p:txBody>
          <a:bodyPr>
            <a:noAutofit/>
          </a:bodyPr>
          <a:lstStyle/>
          <a:p>
            <a:r>
              <a:rPr lang="ru-RU" sz="2000" dirty="0"/>
              <a:t>Представляют систему связей между национальными хозяйствами отдельных стран, а также между международными экономическими </a:t>
            </a:r>
            <a:r>
              <a:rPr lang="ru-RU" sz="2000" dirty="0" smtClean="0"/>
              <a:t>организациями и финансовыми </a:t>
            </a:r>
            <a:r>
              <a:rPr lang="ru-RU" sz="2000" dirty="0"/>
              <a:t>центрами. Эти отношения основаны на международном географическом разделении труда.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712968" cy="1008112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Международные </a:t>
            </a:r>
            <a:r>
              <a:rPr lang="ru-RU" sz="3600" dirty="0"/>
              <a:t>экономические </a:t>
            </a:r>
            <a:r>
              <a:rPr lang="ru-RU" sz="3600" dirty="0" smtClean="0"/>
              <a:t>отношения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905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892" y="764704"/>
            <a:ext cx="2968228" cy="29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098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4752528" cy="561662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Факторы влияющие на развитие международных экономических отношений:</a:t>
            </a:r>
            <a:br>
              <a:rPr lang="ru-RU" sz="2000" dirty="0" smtClean="0"/>
            </a:br>
            <a:r>
              <a:rPr lang="ru-RU" sz="2000" dirty="0" smtClean="0"/>
              <a:t>- Развитие научно-технического прогресса;</a:t>
            </a:r>
            <a:br>
              <a:rPr lang="ru-RU" sz="2000" dirty="0" smtClean="0"/>
            </a:br>
            <a:r>
              <a:rPr lang="ru-RU" sz="2000" dirty="0" smtClean="0"/>
              <a:t>- Различия в уровне социально-экономического развития между странами;</a:t>
            </a:r>
            <a:br>
              <a:rPr lang="ru-RU" sz="2000" dirty="0" smtClean="0"/>
            </a:br>
            <a:r>
              <a:rPr lang="ru-RU" sz="2000" dirty="0" smtClean="0"/>
              <a:t>- Состояние политической обстановки в регионах мира;</a:t>
            </a:r>
            <a:br>
              <a:rPr lang="ru-RU" sz="2000" dirty="0" smtClean="0"/>
            </a:br>
            <a:r>
              <a:rPr lang="ru-RU" sz="2000" dirty="0" smtClean="0"/>
              <a:t>- Усиление влияния транснациональных компаний;</a:t>
            </a:r>
            <a:br>
              <a:rPr lang="ru-RU" sz="2000" dirty="0" smtClean="0"/>
            </a:br>
            <a:r>
              <a:rPr lang="ru-RU" sz="2000" dirty="0" smtClean="0"/>
              <a:t>- Укрепление международной экономической интеграции;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Глобализационные</a:t>
            </a:r>
            <a:r>
              <a:rPr lang="ru-RU" sz="2000" dirty="0" smtClean="0"/>
              <a:t> процессы.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929"/>
            <a:ext cx="8136904" cy="74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00" y="2492896"/>
            <a:ext cx="3600400" cy="24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07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40657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Основные формы международных экономических связей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43374441"/>
              </p:ext>
            </p:extLst>
          </p:nvPr>
        </p:nvGraphicFramePr>
        <p:xfrm>
          <a:off x="467544" y="1268760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5672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Международная торговля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144650" cy="583264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Международная торговля — система международных </a:t>
            </a:r>
            <a:r>
              <a:rPr lang="ru-RU" dirty="0" err="1"/>
              <a:t>товарно­денежных</a:t>
            </a:r>
            <a:r>
              <a:rPr lang="ru-RU" dirty="0"/>
              <a:t> отношений в области обмена товарами, сырьём и услугами, которая складывается из внешней торговли всех стран мира</a:t>
            </a:r>
            <a:r>
              <a:rPr lang="ru-RU" dirty="0" smtClean="0"/>
              <a:t>.</a:t>
            </a:r>
          </a:p>
          <a:p>
            <a:r>
              <a:rPr lang="ru-RU" dirty="0"/>
              <a:t>в отраслевой структуре международной торговли товарами преобладают готовые изделия — машины, оборудование, транспортные средства, химические продукты и пр. </a:t>
            </a:r>
            <a:endParaRPr lang="ru-RU" dirty="0" smtClean="0"/>
          </a:p>
          <a:p>
            <a:r>
              <a:rPr lang="ru-RU" dirty="0" smtClean="0"/>
              <a:t>ведущими </a:t>
            </a:r>
            <a:r>
              <a:rPr lang="ru-RU" dirty="0"/>
              <a:t>экспортёрами товаров в настоящее время являются Китай, США, ФРГ, Япония и Нидерланды, а импортёрами — США, Китай, ФРГ, Япония и Франция. </a:t>
            </a:r>
            <a:endParaRPr lang="ru-RU" dirty="0" smtClean="0"/>
          </a:p>
          <a:p>
            <a:r>
              <a:rPr lang="ru-RU" dirty="0"/>
              <a:t>в отраслевой структуре международной торговли услугами около 30 % приходится на туристические, 20 — на транспортные услуги, около 50 % — на финансовые, </a:t>
            </a:r>
            <a:r>
              <a:rPr lang="ru-RU" dirty="0" smtClean="0"/>
              <a:t>информационно-­</a:t>
            </a:r>
            <a:r>
              <a:rPr lang="ru-RU" dirty="0"/>
              <a:t>коммуникационные, образовательные услуги и пр</a:t>
            </a:r>
            <a:r>
              <a:rPr lang="ru-RU" dirty="0" smtClean="0"/>
              <a:t>.</a:t>
            </a:r>
          </a:p>
          <a:p>
            <a:r>
              <a:rPr lang="ru-RU" dirty="0"/>
              <a:t>По объёму экспорта услуг среди стран мира лидируют высокоразвитые государства — США, Великобритания, ФРГ, Франция, Китай. среди ведущих импортёров услуг наряду с США и Китаем выделяются ФРГ, Франция, Великобритания.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162" y="1484784"/>
            <a:ext cx="280480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701" y="4149080"/>
            <a:ext cx="2688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67185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Глобализация </a:t>
            </a:r>
            <a:r>
              <a:rPr lang="ru-RU" dirty="0"/>
              <a:t>мирового хозяйства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980728"/>
            <a:ext cx="4216896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Под глобализацией мирового хозяйства понимают процесс превращения мирового хозяйства в единый рынок товаров, услуг, капитала, рабочей силы и технологий, который представляет более высокую стадию интернационализации</a:t>
            </a:r>
            <a:r>
              <a:rPr lang="ru-RU" dirty="0" smtClean="0"/>
              <a:t>.</a:t>
            </a:r>
          </a:p>
          <a:p>
            <a:r>
              <a:rPr lang="ru-RU" dirty="0"/>
              <a:t>выделяют три основные формы глобализации — экономическую, политическую и культурную. </a:t>
            </a:r>
            <a:endParaRPr lang="ru-RU" dirty="0" smtClean="0"/>
          </a:p>
          <a:p>
            <a:r>
              <a:rPr lang="ru-RU" dirty="0"/>
              <a:t>в результате формирования глобального пространства в мировом хозяйстве получают новую функцию отдельные города мира.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608512" cy="401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45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Глобальный город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432048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Глобальный </a:t>
            </a:r>
            <a:r>
              <a:rPr lang="ru-RU" dirty="0" smtClean="0"/>
              <a:t>город— </a:t>
            </a:r>
            <a:r>
              <a:rPr lang="ru-RU" dirty="0"/>
              <a:t>постиндустриальный центр, интегрированный в мировое хозяйство и являющийся важным элементом мировой экономической системы. </a:t>
            </a:r>
            <a:endParaRPr lang="ru-RU" dirty="0" smtClean="0"/>
          </a:p>
          <a:p>
            <a:r>
              <a:rPr lang="ru-RU" dirty="0"/>
              <a:t>К ведущим относится 48 глобальных городов, среди которых историческими и современными лидерами являются Нью-Йорк, Лондон, Париж, Токио, Гонконг.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224" y="3356992"/>
            <a:ext cx="4012704" cy="22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047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Глобальный город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997152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dirty="0" smtClean="0"/>
              <a:t>Основными </a:t>
            </a:r>
            <a:r>
              <a:rPr lang="ru-RU" dirty="0"/>
              <a:t>признаками глобального города являются: </a:t>
            </a:r>
            <a:endParaRPr lang="ru-RU" dirty="0" smtClean="0"/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относительно </a:t>
            </a:r>
            <a:r>
              <a:rPr lang="ru-RU" dirty="0"/>
              <a:t>большая численность населения</a:t>
            </a:r>
            <a:r>
              <a:rPr lang="ru-RU" dirty="0" smtClean="0"/>
              <a:t>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наличие </a:t>
            </a:r>
            <a:r>
              <a:rPr lang="ru-RU" dirty="0" err="1"/>
              <a:t>штаб­квартир</a:t>
            </a:r>
            <a:r>
              <a:rPr lang="ru-RU" dirty="0"/>
              <a:t> крупнейших ТНК и международных </a:t>
            </a:r>
            <a:r>
              <a:rPr lang="ru-RU" dirty="0" smtClean="0"/>
              <a:t>эко­номических </a:t>
            </a:r>
            <a:r>
              <a:rPr lang="ru-RU" dirty="0"/>
              <a:t>организаций; </a:t>
            </a:r>
            <a:endParaRPr lang="ru-RU" dirty="0" smtClean="0"/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определённая </a:t>
            </a:r>
            <a:r>
              <a:rPr lang="ru-RU" dirty="0"/>
              <a:t>независимость от национального </a:t>
            </a:r>
            <a:r>
              <a:rPr lang="ru-RU" dirty="0" smtClean="0"/>
              <a:t>политическо­го руководства </a:t>
            </a:r>
            <a:r>
              <a:rPr lang="ru-RU" dirty="0"/>
              <a:t>и возможность активно действовать на международной арене; </a:t>
            </a:r>
            <a:endParaRPr lang="ru-RU" dirty="0" smtClean="0"/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город </a:t>
            </a:r>
            <a:r>
              <a:rPr lang="ru-RU" dirty="0"/>
              <a:t>должен быть мировым финансовым центром, центром </a:t>
            </a:r>
            <a:r>
              <a:rPr lang="ru-RU" dirty="0" err="1"/>
              <a:t>об­yy</a:t>
            </a:r>
            <a:r>
              <a:rPr lang="ru-RU" dirty="0"/>
              <a:t> </a:t>
            </a:r>
            <a:r>
              <a:rPr lang="ru-RU" dirty="0" err="1"/>
              <a:t>рабатывающей</a:t>
            </a:r>
            <a:r>
              <a:rPr lang="ru-RU" dirty="0"/>
              <a:t> промышленности, крупным транспортным и коммуникационным узлом международного значения</a:t>
            </a:r>
            <a:r>
              <a:rPr lang="ru-RU" dirty="0" smtClean="0"/>
              <a:t>;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наличие </a:t>
            </a:r>
            <a:r>
              <a:rPr lang="ru-RU" dirty="0"/>
              <a:t>высокоразвитой сферы услуг.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300536" cy="220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3476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413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30. Мировое хозяйство и международные экономические отношения </vt:lpstr>
      <vt:lpstr>Представляют систему связей между национальными хозяйствами отдельных стран, а также между международными экономическими организациями и финансовыми центрами. Эти отношения основаны на международном географическом разделении труда. </vt:lpstr>
      <vt:lpstr>Факторы влияющие на развитие международных экономических отношений: - Развитие научно-технического прогресса; - Различия в уровне социально-экономического развития между странами; - Состояние политической обстановки в регионах мира; - Усиление влияния транснациональных компаний; - Укрепление международной экономической интеграции; - Глобализационные процессы. </vt:lpstr>
      <vt:lpstr>Слайд 4</vt:lpstr>
      <vt:lpstr>3. Международная торговля</vt:lpstr>
      <vt:lpstr>4. Глобализация мирового хозяйства</vt:lpstr>
      <vt:lpstr>5. Глобальный город</vt:lpstr>
      <vt:lpstr>5. Глобальный город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экономические отношения и глобализация мирового хозяйства</dc:title>
  <dc:creator>Lenovo</dc:creator>
  <cp:lastModifiedBy>Света</cp:lastModifiedBy>
  <cp:revision>9</cp:revision>
  <dcterms:created xsi:type="dcterms:W3CDTF">2020-02-24T16:27:05Z</dcterms:created>
  <dcterms:modified xsi:type="dcterms:W3CDTF">2020-10-15T06:55:53Z</dcterms:modified>
</cp:coreProperties>
</file>