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2"/>
  </p:notesMasterIdLst>
  <p:sldIdLst>
    <p:sldId id="256" r:id="rId2"/>
    <p:sldId id="309" r:id="rId3"/>
    <p:sldId id="311" r:id="rId4"/>
    <p:sldId id="310" r:id="rId5"/>
    <p:sldId id="312" r:id="rId6"/>
    <p:sldId id="257" r:id="rId7"/>
    <p:sldId id="313" r:id="rId8"/>
    <p:sldId id="317" r:id="rId9"/>
    <p:sldId id="315" r:id="rId10"/>
    <p:sldId id="316" r:id="rId11"/>
  </p:sldIdLst>
  <p:sldSz cx="9144000" cy="5143500" type="screen16x9"/>
  <p:notesSz cx="6858000" cy="9144000"/>
  <p:embeddedFontLst>
    <p:embeddedFont>
      <p:font typeface="Montserrat" panose="020B0604020202020204" charset="-52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3B729B-2C85-4577-999C-8CDC96FFD812}">
  <a:tblStyle styleId="{203B729B-2C85-4577-999C-8CDC96FFD8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a9fa940987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a9fa940987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6552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a9fa940987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a9fa940987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6713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a9469d1f4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a9469d1f4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9269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a9fa940987_1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a9fa940987_1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4330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9fa940987_1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9fa940987_1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0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a9469d1f4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a9469d1f4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415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643858" y="1172225"/>
            <a:ext cx="67707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643852" y="3261775"/>
            <a:ext cx="6770700" cy="55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216200" cy="25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Barlow"/>
              <a:buChar char="●"/>
              <a:defRPr sz="12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Font typeface="Barlow"/>
              <a:buChar char="○"/>
              <a:defRPr sz="1200"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713225" y="384048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156525" y="1340400"/>
            <a:ext cx="42321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156525" y="2096100"/>
            <a:ext cx="4232100" cy="20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>
                <a:solidFill>
                  <a:schemeClr val="accent2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6732125" y="0"/>
            <a:ext cx="1216200" cy="25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7"/>
          <p:cNvSpPr/>
          <p:nvPr/>
        </p:nvSpPr>
        <p:spPr>
          <a:xfrm>
            <a:off x="7951325" y="2571750"/>
            <a:ext cx="1216200" cy="257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CUSTOM_3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717800" y="383175"/>
            <a:ext cx="7708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1878275" y="1251675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2"/>
          </p:nvPr>
        </p:nvSpPr>
        <p:spPr>
          <a:xfrm>
            <a:off x="1878275" y="1744345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ubTitle" idx="3"/>
          </p:nvPr>
        </p:nvSpPr>
        <p:spPr>
          <a:xfrm>
            <a:off x="5351497" y="1251675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4"/>
          </p:nvPr>
        </p:nvSpPr>
        <p:spPr>
          <a:xfrm>
            <a:off x="5351493" y="1744282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5"/>
          </p:nvPr>
        </p:nvSpPr>
        <p:spPr>
          <a:xfrm>
            <a:off x="1878275" y="2898148"/>
            <a:ext cx="2787600" cy="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6"/>
          </p:nvPr>
        </p:nvSpPr>
        <p:spPr>
          <a:xfrm>
            <a:off x="1878275" y="3390754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7"/>
          </p:nvPr>
        </p:nvSpPr>
        <p:spPr>
          <a:xfrm>
            <a:off x="5351425" y="2898156"/>
            <a:ext cx="2787600" cy="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8"/>
          </p:nvPr>
        </p:nvSpPr>
        <p:spPr>
          <a:xfrm>
            <a:off x="5351425" y="3390754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9"/>
          </p:nvPr>
        </p:nvSpPr>
        <p:spPr>
          <a:xfrm rot="-5400803">
            <a:off x="609009" y="1779468"/>
            <a:ext cx="12843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3"/>
          </p:nvPr>
        </p:nvSpPr>
        <p:spPr>
          <a:xfrm rot="-5400000">
            <a:off x="609075" y="3422400"/>
            <a:ext cx="12843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CUSTOM_6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984975" y="1495800"/>
            <a:ext cx="4055400" cy="72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3994375" y="2142600"/>
            <a:ext cx="4055400" cy="15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/>
          <p:nvPr/>
        </p:nvSpPr>
        <p:spPr>
          <a:xfrm rot="10800000" flipH="1">
            <a:off x="0" y="2571825"/>
            <a:ext cx="1216200" cy="257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0"/>
          <p:cNvSpPr/>
          <p:nvPr/>
        </p:nvSpPr>
        <p:spPr>
          <a:xfrm rot="10800000" flipH="1">
            <a:off x="1219200" y="1247175"/>
            <a:ext cx="1216200" cy="1324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717800" y="383175"/>
            <a:ext cx="7708200" cy="9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0" name="Google Shape;140;p23"/>
          <p:cNvSpPr/>
          <p:nvPr/>
        </p:nvSpPr>
        <p:spPr>
          <a:xfrm flipH="1">
            <a:off x="50" y="4834275"/>
            <a:ext cx="4572000" cy="30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3"/>
          <p:cNvSpPr/>
          <p:nvPr/>
        </p:nvSpPr>
        <p:spPr>
          <a:xfrm flipH="1">
            <a:off x="4572000" y="4834275"/>
            <a:ext cx="4572000" cy="30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8" r:id="rId4"/>
    <p:sldLayoutId id="2147483664" r:id="rId5"/>
    <p:sldLayoutId id="2147483666" r:id="rId6"/>
    <p:sldLayoutId id="214748366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ormativ.kontur.ru/document?moduleId=1&amp;documentId=44444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1670235" y="1647010"/>
            <a:ext cx="67707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accent1"/>
                </a:solidFill>
              </a:rPr>
              <a:t>Организация самостоятельной работы </a:t>
            </a:r>
            <a:r>
              <a:rPr lang="ru-RU" dirty="0" smtClean="0">
                <a:solidFill>
                  <a:srgbClr val="4A8CFF"/>
                </a:solidFill>
              </a:rPr>
              <a:t>обучающихся</a:t>
            </a:r>
            <a:endParaRPr dirty="0">
              <a:solidFill>
                <a:srgbClr val="4A8CFF"/>
              </a:solidFill>
            </a:endParaRP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1670229" y="3736560"/>
            <a:ext cx="6770700" cy="55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Лекция</a:t>
            </a:r>
            <a:endParaRPr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1156524" y="530100"/>
            <a:ext cx="5438239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Задачи преподавателя</a:t>
            </a:r>
            <a:br>
              <a:rPr lang="ru-RU" dirty="0" smtClean="0"/>
            </a:br>
            <a:r>
              <a:rPr lang="ru-RU" dirty="0" smtClean="0"/>
              <a:t>по организации СР</a:t>
            </a:r>
            <a:endParaRPr dirty="0"/>
          </a:p>
        </p:txBody>
      </p:sp>
      <p:sp>
        <p:nvSpPr>
          <p:cNvPr id="216" name="Google Shape;216;p33"/>
          <p:cNvSpPr/>
          <p:nvPr/>
        </p:nvSpPr>
        <p:spPr>
          <a:xfrm>
            <a:off x="6732125" y="0"/>
            <a:ext cx="1216200" cy="25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3"/>
          <p:cNvSpPr/>
          <p:nvPr/>
        </p:nvSpPr>
        <p:spPr>
          <a:xfrm>
            <a:off x="7951325" y="2571750"/>
            <a:ext cx="1216200" cy="257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3"/>
          <p:cNvSpPr txBox="1">
            <a:spLocks noGrp="1"/>
          </p:cNvSpPr>
          <p:nvPr>
            <p:ph type="body" idx="1"/>
          </p:nvPr>
        </p:nvSpPr>
        <p:spPr>
          <a:xfrm>
            <a:off x="1156524" y="1269273"/>
            <a:ext cx="6937532" cy="20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b="1" dirty="0" smtClean="0"/>
              <a:t>МОТИВАЦИЯ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dirty="0" smtClean="0"/>
              <a:t>составление </a:t>
            </a:r>
            <a:r>
              <a:rPr lang="ru-RU" sz="1700" dirty="0"/>
              <a:t>плана самостоятельной работы по </a:t>
            </a:r>
            <a:r>
              <a:rPr lang="ru-RU" sz="1700" dirty="0" smtClean="0"/>
              <a:t>дисциплине;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dirty="0" smtClean="0"/>
              <a:t>обеспечение </a:t>
            </a:r>
            <a:r>
              <a:rPr lang="ru-RU" sz="1700" dirty="0"/>
              <a:t>условий организации самостоятельной работы: наличие и доступность справочных, учебно-методических материалов; технических средств; </a:t>
            </a:r>
            <a:endParaRPr lang="ru-RU" sz="1700" dirty="0" smtClean="0"/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dirty="0" smtClean="0"/>
              <a:t>разработка </a:t>
            </a:r>
            <a:r>
              <a:rPr lang="ru-RU" sz="1700" dirty="0"/>
              <a:t>и выдача заданий для самостоятельной работы; </a:t>
            </a:r>
            <a:endParaRPr lang="ru-RU" sz="1700" dirty="0" smtClean="0"/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dirty="0" smtClean="0"/>
              <a:t>проведение </a:t>
            </a:r>
            <a:r>
              <a:rPr lang="ru-RU" sz="1700" dirty="0"/>
              <a:t>инструктажа по выполнению самостоятельной работы, организация консультаций по выполнению заданий (устный инструктаж, письменная </a:t>
            </a:r>
            <a:r>
              <a:rPr lang="ru-RU" sz="1700" dirty="0" smtClean="0"/>
              <a:t>инструкция;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700" dirty="0" smtClean="0"/>
              <a:t>контроль </a:t>
            </a:r>
            <a:r>
              <a:rPr lang="ru-RU" sz="1700" dirty="0"/>
              <a:t>за ходом выполнения и результатом самостоятельной работы обучающихся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132276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5"/>
          <p:cNvSpPr txBox="1">
            <a:spLocks noGrp="1"/>
          </p:cNvSpPr>
          <p:nvPr>
            <p:ph type="title"/>
          </p:nvPr>
        </p:nvSpPr>
        <p:spPr>
          <a:xfrm>
            <a:off x="2373921" y="1161692"/>
            <a:ext cx="6295293" cy="72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800" dirty="0" smtClean="0"/>
              <a:t>П. 28 </a:t>
            </a:r>
            <a:r>
              <a:rPr lang="ru-RU" sz="1800" b="0" dirty="0" smtClean="0">
                <a:hlinkClick r:id="rId3"/>
              </a:rPr>
              <a:t>ПОРЯДКА </a:t>
            </a:r>
            <a:r>
              <a:rPr lang="ru-RU" sz="1800" b="0" dirty="0">
                <a:hlinkClick r:id="rId3"/>
              </a:rPr>
              <a:t>ОРГАНИЗАЦИИ И ОСУЩЕСТВЛЕНИЯ ОБРАЗОВАТЕЛЬНОЙ ДЕЯТЕЛЬНОСТИ ПО ОБРАЗОВАТЕЛЬНЫМ ПРОГРАММАМ СРЕДНЕГО ПРОФЕССИОНАЛЬНОГО </a:t>
            </a:r>
            <a:r>
              <a:rPr lang="ru-RU" sz="1800" b="0" dirty="0" smtClean="0">
                <a:hlinkClick r:id="rId3"/>
              </a:rPr>
              <a:t>ОБРАЗОВАНИЯ</a:t>
            </a:r>
            <a:r>
              <a:rPr lang="ru-RU" sz="1800" b="0" dirty="0" smtClean="0"/>
              <a:t>:</a:t>
            </a:r>
            <a:r>
              <a:rPr lang="ru-RU" sz="1800" b="0" dirty="0"/>
              <a:t/>
            </a:r>
            <a:br>
              <a:rPr lang="ru-RU" sz="1800" b="0" dirty="0"/>
            </a:br>
            <a:endParaRPr sz="1800" dirty="0"/>
          </a:p>
        </p:txBody>
      </p:sp>
      <p:sp>
        <p:nvSpPr>
          <p:cNvPr id="230" name="Google Shape;230;p35"/>
          <p:cNvSpPr txBox="1">
            <a:spLocks noGrp="1"/>
          </p:cNvSpPr>
          <p:nvPr>
            <p:ph type="subTitle" idx="1"/>
          </p:nvPr>
        </p:nvSpPr>
        <p:spPr>
          <a:xfrm>
            <a:off x="2782347" y="2951491"/>
            <a:ext cx="5886867" cy="15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800" dirty="0" smtClean="0"/>
              <a:t>Самостоятельная работа – один из видов учебной деятельности обучающихся, определенный учебным планом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769938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5"/>
          <p:cNvSpPr txBox="1">
            <a:spLocks noGrp="1"/>
          </p:cNvSpPr>
          <p:nvPr>
            <p:ph type="title"/>
          </p:nvPr>
        </p:nvSpPr>
        <p:spPr>
          <a:xfrm>
            <a:off x="2373921" y="1115510"/>
            <a:ext cx="6295293" cy="72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800" dirty="0" smtClean="0"/>
              <a:t>Раздел 2 </a:t>
            </a:r>
            <a:r>
              <a:rPr lang="ru-RU" sz="1800" b="0" dirty="0" smtClean="0"/>
              <a:t>ФГОС СПО:</a:t>
            </a:r>
            <a:endParaRPr sz="1800" b="0" dirty="0"/>
          </a:p>
        </p:txBody>
      </p:sp>
      <p:sp>
        <p:nvSpPr>
          <p:cNvPr id="230" name="Google Shape;230;p35"/>
          <p:cNvSpPr txBox="1">
            <a:spLocks noGrp="1"/>
          </p:cNvSpPr>
          <p:nvPr>
            <p:ph type="subTitle" idx="1"/>
          </p:nvPr>
        </p:nvSpPr>
        <p:spPr>
          <a:xfrm>
            <a:off x="2041237" y="1612218"/>
            <a:ext cx="6627978" cy="15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ru-RU" sz="1800" dirty="0"/>
              <a:t>В общем гуманитарном и социально-экономическом, математическом и общем естественнонаучном, общепрофессиональном и профессиональном циклах (далее - учебные циклы) образовательной программы выделяется объем работы обучающихся во взаимодействии с преподавателем по видам учебных занятий (урок, практическое занятие, лабораторное занятие, консультация, лекция, семинар), практики (в профессиональном цикле) и самостоятельной работы обучающихся</a:t>
            </a:r>
            <a:endParaRPr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03989" y="4521245"/>
            <a:ext cx="2693287" cy="189300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08436" y="2854082"/>
            <a:ext cx="2288840" cy="184682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65455" y="4216383"/>
            <a:ext cx="2131821" cy="179743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43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256250" y="265217"/>
            <a:ext cx="1630608" cy="74672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578" y="302967"/>
            <a:ext cx="5350435" cy="2966706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2672862" y="2549769"/>
            <a:ext cx="4317023" cy="17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2604655" y="2872508"/>
            <a:ext cx="5135418" cy="110837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19382" y="4391890"/>
            <a:ext cx="7116618" cy="300183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71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1156525" y="1340400"/>
            <a:ext cx="42321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Самостоятельная работа</a:t>
            </a:r>
            <a:endParaRPr dirty="0"/>
          </a:p>
        </p:txBody>
      </p:sp>
      <p:sp>
        <p:nvSpPr>
          <p:cNvPr id="215" name="Google Shape;215;p33"/>
          <p:cNvSpPr txBox="1">
            <a:spLocks noGrp="1"/>
          </p:cNvSpPr>
          <p:nvPr>
            <p:ph type="body" idx="1"/>
          </p:nvPr>
        </p:nvSpPr>
        <p:spPr>
          <a:xfrm>
            <a:off x="1156525" y="2262355"/>
            <a:ext cx="6788800" cy="20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ru-RU" sz="1800" dirty="0"/>
              <a:t>Самостоятельная работа – это вид учебной деятельности, которую </a:t>
            </a:r>
            <a:r>
              <a:rPr lang="ru-RU" sz="1800" dirty="0" smtClean="0"/>
              <a:t>обучающийся </a:t>
            </a:r>
            <a:r>
              <a:rPr lang="ru-RU" sz="1800" dirty="0"/>
              <a:t>совершает в установленное время и в установленном объеме индивидуально или в группе, без непосредственной помощи преподавателя (но при его контроле), руководствуясь сформированными ранее представлениями о порядке и правильности выполнения действий</a:t>
            </a:r>
            <a:endParaRPr sz="1800" dirty="0"/>
          </a:p>
        </p:txBody>
      </p:sp>
      <p:sp>
        <p:nvSpPr>
          <p:cNvPr id="216" name="Google Shape;216;p33"/>
          <p:cNvSpPr/>
          <p:nvPr/>
        </p:nvSpPr>
        <p:spPr>
          <a:xfrm>
            <a:off x="6732125" y="0"/>
            <a:ext cx="1216200" cy="25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3"/>
          <p:cNvSpPr/>
          <p:nvPr/>
        </p:nvSpPr>
        <p:spPr>
          <a:xfrm>
            <a:off x="7951325" y="2571750"/>
            <a:ext cx="1216200" cy="257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869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713225" y="384048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Задачи самостоятельной работы</a:t>
            </a:r>
            <a:endParaRPr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8246048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систематизировать, закрепить полученные теоретические знания </a:t>
            </a:r>
            <a:r>
              <a:rPr lang="ru-RU" sz="1400" dirty="0">
                <a:solidFill>
                  <a:schemeClr val="dk1"/>
                </a:solidFill>
              </a:rPr>
              <a:t>и </a:t>
            </a:r>
            <a:r>
              <a:rPr lang="ru-RU" sz="1400" dirty="0" smtClean="0">
                <a:solidFill>
                  <a:schemeClr val="dk1"/>
                </a:solidFill>
              </a:rPr>
              <a:t>практические умения </a:t>
            </a:r>
            <a:r>
              <a:rPr lang="ru-RU" sz="1400" dirty="0">
                <a:solidFill>
                  <a:schemeClr val="dk1"/>
                </a:solidFill>
              </a:rPr>
              <a:t>обучающихся, </a:t>
            </a:r>
            <a:endParaRPr lang="ru-RU" sz="1400" dirty="0" smtClean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самостоятельно овладеть </a:t>
            </a:r>
            <a:r>
              <a:rPr lang="ru-RU" sz="1400" dirty="0">
                <a:solidFill>
                  <a:schemeClr val="dk1"/>
                </a:solidFill>
              </a:rPr>
              <a:t>новым учебным </a:t>
            </a:r>
            <a:r>
              <a:rPr lang="ru-RU" sz="1400" dirty="0" smtClean="0">
                <a:solidFill>
                  <a:schemeClr val="dk1"/>
                </a:solidFill>
              </a:rPr>
              <a:t>материалом;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формировать умения </a:t>
            </a:r>
            <a:r>
              <a:rPr lang="ru-RU" sz="1400" dirty="0">
                <a:solidFill>
                  <a:schemeClr val="dk1"/>
                </a:solidFill>
              </a:rPr>
              <a:t>учебно-профессиональной и профессиональной деятельности, </a:t>
            </a:r>
            <a:r>
              <a:rPr lang="ru-RU" sz="1400" dirty="0" smtClean="0">
                <a:solidFill>
                  <a:schemeClr val="dk1"/>
                </a:solidFill>
              </a:rPr>
              <a:t>профессиональные компетенции; </a:t>
            </a:r>
            <a:endParaRPr lang="ru-RU" sz="1400" dirty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>
                <a:solidFill>
                  <a:schemeClr val="dk1"/>
                </a:solidFill>
              </a:rPr>
              <a:t>ф</a:t>
            </a:r>
            <a:r>
              <a:rPr lang="ru-RU" sz="1400" dirty="0" smtClean="0">
                <a:solidFill>
                  <a:schemeClr val="dk1"/>
                </a:solidFill>
              </a:rPr>
              <a:t>ормировать культуру </a:t>
            </a:r>
            <a:r>
              <a:rPr lang="ru-RU" sz="1400" dirty="0">
                <a:solidFill>
                  <a:schemeClr val="dk1"/>
                </a:solidFill>
              </a:rPr>
              <a:t>умственного труда; </a:t>
            </a:r>
            <a:endParaRPr lang="ru-RU" sz="1400" dirty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развивать общие компетенции, включающие </a:t>
            </a:r>
            <a:r>
              <a:rPr lang="ru-RU" sz="1400" dirty="0">
                <a:solidFill>
                  <a:schemeClr val="dk1"/>
                </a:solidFill>
              </a:rPr>
              <a:t>в себя способность осуществлять поиск, анализ и оценку информации, необходимой для постановки и решения учебно-профессиональных задач, профессионального и личностного развития; </a:t>
            </a:r>
            <a:endParaRPr lang="ru-RU" sz="1400" dirty="0" smtClean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использовать информационно-коммуникационных </a:t>
            </a:r>
            <a:r>
              <a:rPr lang="ru-RU" sz="1400" dirty="0">
                <a:solidFill>
                  <a:schemeClr val="dk1"/>
                </a:solidFill>
              </a:rPr>
              <a:t>технологии для совершенствования учебно-профессиональной деятельности; </a:t>
            </a:r>
            <a:endParaRPr lang="ru-RU" sz="1400" dirty="0" smtClean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формировать самостоятельность </a:t>
            </a:r>
            <a:r>
              <a:rPr lang="ru-RU" sz="1400" dirty="0">
                <a:solidFill>
                  <a:schemeClr val="dk1"/>
                </a:solidFill>
              </a:rPr>
              <a:t>профессионального мышления: </a:t>
            </a:r>
            <a:r>
              <a:rPr lang="ru-RU" sz="1400" dirty="0" smtClean="0">
                <a:solidFill>
                  <a:schemeClr val="dk1"/>
                </a:solidFill>
              </a:rPr>
              <a:t>способность </a:t>
            </a:r>
            <a:r>
              <a:rPr lang="ru-RU" sz="1400" dirty="0">
                <a:solidFill>
                  <a:schemeClr val="dk1"/>
                </a:solidFill>
              </a:rPr>
              <a:t>к профессиональному саморазвитию, самосовершенствованию, самореализации; </a:t>
            </a:r>
            <a:endParaRPr lang="ru-RU" sz="1400" dirty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овладеть </a:t>
            </a:r>
            <a:r>
              <a:rPr lang="ru-RU" sz="1400" dirty="0">
                <a:solidFill>
                  <a:schemeClr val="dk1"/>
                </a:solidFill>
              </a:rPr>
              <a:t>практическими навыками применения </a:t>
            </a:r>
            <a:r>
              <a:rPr lang="ru-RU" sz="1400" dirty="0" smtClean="0">
                <a:solidFill>
                  <a:schemeClr val="dk1"/>
                </a:solidFill>
              </a:rPr>
              <a:t>информационно-коммуникационных </a:t>
            </a:r>
            <a:r>
              <a:rPr lang="ru-RU" sz="1400" dirty="0">
                <a:solidFill>
                  <a:schemeClr val="dk1"/>
                </a:solidFill>
              </a:rPr>
              <a:t>технологий в профессиональной деятельности; </a:t>
            </a:r>
            <a:endParaRPr lang="ru-RU" sz="1400" dirty="0" smtClean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1400" dirty="0" smtClean="0">
                <a:solidFill>
                  <a:schemeClr val="dk1"/>
                </a:solidFill>
              </a:rPr>
              <a:t>развивать проектные, исследовательские умения</a:t>
            </a:r>
            <a:endParaRPr sz="1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0"/>
          <p:cNvSpPr/>
          <p:nvPr/>
        </p:nvSpPr>
        <p:spPr>
          <a:xfrm>
            <a:off x="5089900" y="3471150"/>
            <a:ext cx="2787600" cy="140617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0"/>
          <p:cNvSpPr/>
          <p:nvPr/>
        </p:nvSpPr>
        <p:spPr>
          <a:xfrm>
            <a:off x="5089900" y="1633725"/>
            <a:ext cx="2787600" cy="14327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0"/>
          <p:cNvSpPr/>
          <p:nvPr/>
        </p:nvSpPr>
        <p:spPr>
          <a:xfrm>
            <a:off x="1643775" y="3428927"/>
            <a:ext cx="2787600" cy="144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0"/>
          <p:cNvSpPr/>
          <p:nvPr/>
        </p:nvSpPr>
        <p:spPr>
          <a:xfrm>
            <a:off x="1643775" y="1633725"/>
            <a:ext cx="2787600" cy="14327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0"/>
          <p:cNvSpPr/>
          <p:nvPr/>
        </p:nvSpPr>
        <p:spPr>
          <a:xfrm>
            <a:off x="5089900" y="1293525"/>
            <a:ext cx="2787600" cy="34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40"/>
          <p:cNvSpPr/>
          <p:nvPr/>
        </p:nvSpPr>
        <p:spPr>
          <a:xfrm>
            <a:off x="1643775" y="1293525"/>
            <a:ext cx="2787600" cy="34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0"/>
          <p:cNvSpPr txBox="1">
            <a:spLocks noGrp="1"/>
          </p:cNvSpPr>
          <p:nvPr>
            <p:ph type="title"/>
          </p:nvPr>
        </p:nvSpPr>
        <p:spPr>
          <a:xfrm>
            <a:off x="717800" y="383175"/>
            <a:ext cx="7708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Виды самостоятельной работы</a:t>
            </a:r>
            <a:endParaRPr dirty="0"/>
          </a:p>
        </p:txBody>
      </p:sp>
      <p:sp>
        <p:nvSpPr>
          <p:cNvPr id="312" name="Google Shape;312;p40"/>
          <p:cNvSpPr txBox="1">
            <a:spLocks noGrp="1"/>
          </p:cNvSpPr>
          <p:nvPr>
            <p:ph type="subTitle" idx="1"/>
          </p:nvPr>
        </p:nvSpPr>
        <p:spPr>
          <a:xfrm>
            <a:off x="1878275" y="1251675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dirty="0" smtClean="0"/>
              <a:t>Аудиторная</a:t>
            </a:r>
            <a:endParaRPr dirty="0"/>
          </a:p>
        </p:txBody>
      </p:sp>
      <p:sp>
        <p:nvSpPr>
          <p:cNvPr id="313" name="Google Shape;313;p40"/>
          <p:cNvSpPr txBox="1">
            <a:spLocks noGrp="1"/>
          </p:cNvSpPr>
          <p:nvPr>
            <p:ph type="subTitle" idx="2"/>
          </p:nvPr>
        </p:nvSpPr>
        <p:spPr>
          <a:xfrm>
            <a:off x="1643775" y="1674227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ru-RU" dirty="0" smtClean="0"/>
              <a:t>На учебных занятиях под непосредственным контролем преподавателя</a:t>
            </a:r>
            <a:endParaRPr dirty="0"/>
          </a:p>
        </p:txBody>
      </p:sp>
      <p:sp>
        <p:nvSpPr>
          <p:cNvPr id="314" name="Google Shape;314;p40"/>
          <p:cNvSpPr txBox="1">
            <a:spLocks noGrp="1"/>
          </p:cNvSpPr>
          <p:nvPr>
            <p:ph type="subTitle" idx="3"/>
          </p:nvPr>
        </p:nvSpPr>
        <p:spPr>
          <a:xfrm>
            <a:off x="5351497" y="1251675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dirty="0" smtClean="0"/>
              <a:t>Внеаудиторная</a:t>
            </a:r>
            <a:endParaRPr dirty="0"/>
          </a:p>
        </p:txBody>
      </p:sp>
      <p:sp>
        <p:nvSpPr>
          <p:cNvPr id="315" name="Google Shape;315;p40"/>
          <p:cNvSpPr txBox="1">
            <a:spLocks noGrp="1"/>
          </p:cNvSpPr>
          <p:nvPr>
            <p:ph type="subTitle" idx="4"/>
          </p:nvPr>
        </p:nvSpPr>
        <p:spPr>
          <a:xfrm>
            <a:off x="5116997" y="1633725"/>
            <a:ext cx="2787600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ru-RU" dirty="0" smtClean="0"/>
              <a:t>Во внеаудиторное время по заданию и при методической поддержке преподавателя, но без его непосредственного участия</a:t>
            </a:r>
            <a:endParaRPr dirty="0"/>
          </a:p>
        </p:txBody>
      </p:sp>
      <p:sp>
        <p:nvSpPr>
          <p:cNvPr id="317" name="Google Shape;317;p40"/>
          <p:cNvSpPr txBox="1">
            <a:spLocks noGrp="1"/>
          </p:cNvSpPr>
          <p:nvPr>
            <p:ph type="subTitle" idx="6"/>
          </p:nvPr>
        </p:nvSpPr>
        <p:spPr>
          <a:xfrm>
            <a:off x="1581316" y="3471150"/>
            <a:ext cx="3084559" cy="12818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Конспектирование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Выполнение лабораторных работ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Разбор и решение задач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dirty="0"/>
          </a:p>
        </p:txBody>
      </p:sp>
      <p:sp>
        <p:nvSpPr>
          <p:cNvPr id="319" name="Google Shape;319;p40"/>
          <p:cNvSpPr txBox="1">
            <a:spLocks noGrp="1"/>
          </p:cNvSpPr>
          <p:nvPr>
            <p:ph type="subTitle" idx="8"/>
          </p:nvPr>
        </p:nvSpPr>
        <p:spPr>
          <a:xfrm>
            <a:off x="5006109" y="3516077"/>
            <a:ext cx="3132988" cy="12369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Написание рефератов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Подготовка докладов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Поиск информации 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 smtClean="0"/>
              <a:t>Подготовка в практическим занятиям</a:t>
            </a:r>
            <a:endParaRPr dirty="0"/>
          </a:p>
        </p:txBody>
      </p:sp>
      <p:sp>
        <p:nvSpPr>
          <p:cNvPr id="320" name="Google Shape;320;p40"/>
          <p:cNvSpPr/>
          <p:nvPr/>
        </p:nvSpPr>
        <p:spPr>
          <a:xfrm>
            <a:off x="1048050" y="1296475"/>
            <a:ext cx="406200" cy="17699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0"/>
          <p:cNvSpPr/>
          <p:nvPr/>
        </p:nvSpPr>
        <p:spPr>
          <a:xfrm>
            <a:off x="1048125" y="3428927"/>
            <a:ext cx="406200" cy="145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40"/>
          <p:cNvSpPr txBox="1">
            <a:spLocks noGrp="1"/>
          </p:cNvSpPr>
          <p:nvPr>
            <p:ph type="subTitle" idx="9"/>
          </p:nvPr>
        </p:nvSpPr>
        <p:spPr>
          <a:xfrm rot="-5400803">
            <a:off x="343786" y="1912766"/>
            <a:ext cx="1814797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sz="1700" dirty="0" smtClean="0"/>
              <a:t>выполняется</a:t>
            </a:r>
            <a:endParaRPr sz="1700" dirty="0"/>
          </a:p>
        </p:txBody>
      </p:sp>
      <p:sp>
        <p:nvSpPr>
          <p:cNvPr id="323" name="Google Shape;323;p40"/>
          <p:cNvSpPr txBox="1">
            <a:spLocks noGrp="1"/>
          </p:cNvSpPr>
          <p:nvPr>
            <p:ph type="subTitle" idx="13"/>
          </p:nvPr>
        </p:nvSpPr>
        <p:spPr>
          <a:xfrm rot="-5400000">
            <a:off x="609075" y="3911927"/>
            <a:ext cx="12843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sz="1700" dirty="0" smtClean="0"/>
              <a:t>примеры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231079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9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14" y="282196"/>
            <a:ext cx="5060950" cy="415847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814" y="4427873"/>
            <a:ext cx="5060950" cy="4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02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9"/>
          <p:cNvSpPr txBox="1">
            <a:spLocks noGrp="1"/>
          </p:cNvSpPr>
          <p:nvPr>
            <p:ph type="title"/>
          </p:nvPr>
        </p:nvSpPr>
        <p:spPr>
          <a:xfrm>
            <a:off x="717800" y="383175"/>
            <a:ext cx="7708200" cy="9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Этапы организации СР</a:t>
            </a:r>
            <a:endParaRPr dirty="0"/>
          </a:p>
        </p:txBody>
      </p:sp>
      <p:sp>
        <p:nvSpPr>
          <p:cNvPr id="286" name="Google Shape;286;p39"/>
          <p:cNvSpPr/>
          <p:nvPr/>
        </p:nvSpPr>
        <p:spPr>
          <a:xfrm>
            <a:off x="713225" y="2590875"/>
            <a:ext cx="2569500" cy="10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9"/>
          <p:cNvSpPr/>
          <p:nvPr/>
        </p:nvSpPr>
        <p:spPr>
          <a:xfrm>
            <a:off x="3282625" y="2279425"/>
            <a:ext cx="2569500" cy="10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9"/>
          <p:cNvSpPr/>
          <p:nvPr/>
        </p:nvSpPr>
        <p:spPr>
          <a:xfrm>
            <a:off x="5852025" y="1976450"/>
            <a:ext cx="2569500" cy="10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9"/>
          <p:cNvSpPr/>
          <p:nvPr/>
        </p:nvSpPr>
        <p:spPr>
          <a:xfrm rot="5400000">
            <a:off x="3029775" y="2435150"/>
            <a:ext cx="414600" cy="10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9"/>
          <p:cNvSpPr/>
          <p:nvPr/>
        </p:nvSpPr>
        <p:spPr>
          <a:xfrm rot="5400000">
            <a:off x="5600575" y="2127200"/>
            <a:ext cx="404700" cy="10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9"/>
          <p:cNvSpPr txBox="1">
            <a:spLocks noGrp="1"/>
          </p:cNvSpPr>
          <p:nvPr>
            <p:ph type="subTitle" idx="4294967295"/>
          </p:nvPr>
        </p:nvSpPr>
        <p:spPr>
          <a:xfrm>
            <a:off x="618475" y="2079650"/>
            <a:ext cx="2599400" cy="4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Подготовительный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92" name="Google Shape;292;p39"/>
          <p:cNvSpPr txBox="1">
            <a:spLocks noGrp="1"/>
          </p:cNvSpPr>
          <p:nvPr>
            <p:ph type="subTitle" idx="4294967295"/>
          </p:nvPr>
        </p:nvSpPr>
        <p:spPr>
          <a:xfrm>
            <a:off x="3796825" y="1764100"/>
            <a:ext cx="1541100" cy="4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Основной 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93" name="Google Shape;293;p39"/>
          <p:cNvSpPr txBox="1">
            <a:spLocks noGrp="1"/>
          </p:cNvSpPr>
          <p:nvPr>
            <p:ph type="subTitle" idx="4294967295"/>
          </p:nvPr>
        </p:nvSpPr>
        <p:spPr>
          <a:xfrm>
            <a:off x="5751325" y="1471875"/>
            <a:ext cx="2670200" cy="4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Заключительный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94" name="Google Shape;294;p39"/>
          <p:cNvSpPr txBox="1">
            <a:spLocks noGrp="1"/>
          </p:cNvSpPr>
          <p:nvPr>
            <p:ph type="subTitle" idx="4294967295"/>
          </p:nvPr>
        </p:nvSpPr>
        <p:spPr>
          <a:xfrm>
            <a:off x="717800" y="2796700"/>
            <a:ext cx="2569500" cy="14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Формулирование цели, задач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Подготовка методического обеспечения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Подготовка оборудования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Ознакомление с критериями оценки</a:t>
            </a:r>
            <a:endParaRPr sz="1400" dirty="0">
              <a:solidFill>
                <a:schemeClr val="dk1"/>
              </a:solidFill>
            </a:endParaRPr>
          </a:p>
        </p:txBody>
      </p:sp>
      <p:sp>
        <p:nvSpPr>
          <p:cNvPr id="295" name="Google Shape;295;p39"/>
          <p:cNvSpPr txBox="1">
            <a:spLocks noGrp="1"/>
          </p:cNvSpPr>
          <p:nvPr>
            <p:ph type="subTitle" idx="4294967295"/>
          </p:nvPr>
        </p:nvSpPr>
        <p:spPr>
          <a:xfrm>
            <a:off x="3250200" y="2489350"/>
            <a:ext cx="2569500" cy="14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Реализация СР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Фиксация результатов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err="1" smtClean="0">
                <a:solidFill>
                  <a:schemeClr val="dk1"/>
                </a:solidFill>
              </a:rPr>
              <a:t>Самооценивание</a:t>
            </a:r>
            <a:r>
              <a:rPr lang="ru-RU" sz="1400" dirty="0" smtClean="0">
                <a:solidFill>
                  <a:schemeClr val="dk1"/>
                </a:solidFill>
              </a:rPr>
              <a:t> </a:t>
            </a:r>
            <a:endParaRPr sz="1400" dirty="0">
              <a:solidFill>
                <a:schemeClr val="dk1"/>
              </a:solidFill>
            </a:endParaRPr>
          </a:p>
        </p:txBody>
      </p:sp>
      <p:sp>
        <p:nvSpPr>
          <p:cNvPr id="296" name="Google Shape;296;p39"/>
          <p:cNvSpPr txBox="1">
            <a:spLocks noGrp="1"/>
          </p:cNvSpPr>
          <p:nvPr>
            <p:ph type="subTitle" idx="4294967295"/>
          </p:nvPr>
        </p:nvSpPr>
        <p:spPr>
          <a:xfrm>
            <a:off x="5852025" y="2175625"/>
            <a:ext cx="2569500" cy="14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Рефлексия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Педагогическое оценивание 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400" dirty="0" smtClean="0">
                <a:solidFill>
                  <a:schemeClr val="dk1"/>
                </a:solidFill>
              </a:rPr>
              <a:t>Коррекция результатов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 dirty="0">
              <a:solidFill>
                <a:schemeClr val="dk1"/>
              </a:solidFill>
            </a:endParaRPr>
          </a:p>
        </p:txBody>
      </p:sp>
      <p:sp>
        <p:nvSpPr>
          <p:cNvPr id="297" name="Google Shape;297;p39"/>
          <p:cNvSpPr/>
          <p:nvPr/>
        </p:nvSpPr>
        <p:spPr>
          <a:xfrm flipH="1">
            <a:off x="50" y="4834275"/>
            <a:ext cx="4572000" cy="30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9"/>
          <p:cNvSpPr/>
          <p:nvPr/>
        </p:nvSpPr>
        <p:spPr>
          <a:xfrm flipH="1">
            <a:off x="4572000" y="4834275"/>
            <a:ext cx="4572000" cy="30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0426182"/>
      </p:ext>
    </p:extLst>
  </p:cSld>
  <p:clrMapOvr>
    <a:masterClrMapping/>
  </p:clrMapOvr>
</p:sld>
</file>

<file path=ppt/theme/theme1.xml><?xml version="1.0" encoding="utf-8"?>
<a:theme xmlns:a="http://schemas.openxmlformats.org/drawingml/2006/main" name="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385</Words>
  <Application>Microsoft Office PowerPoint</Application>
  <PresentationFormat>Экран (16:9)</PresentationFormat>
  <Paragraphs>53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Montserrat</vt:lpstr>
      <vt:lpstr>Arial</vt:lpstr>
      <vt:lpstr>Barlow</vt:lpstr>
      <vt:lpstr>Management Consulting Toolkit by Slidesgo</vt:lpstr>
      <vt:lpstr>Организация самостоятельной работы обучающихся</vt:lpstr>
      <vt:lpstr>П. 28 ПОРЯДКА ОРГАНИЗАЦИИ И ОСУЩЕСТВЛЕНИЯ ОБРАЗОВАТЕЛЬНОЙ ДЕЯТЕЛЬНОСТИ ПО ОБРАЗОВАТЕЛЬНЫМ ПРОГРАММАМ СРЕДНЕГО ПРОФЕССИОНАЛЬНОГО ОБРАЗОВАНИЯ: </vt:lpstr>
      <vt:lpstr>Раздел 2 ФГОС СПО:</vt:lpstr>
      <vt:lpstr>Презентация PowerPoint</vt:lpstr>
      <vt:lpstr>Самостоятельная работа</vt:lpstr>
      <vt:lpstr>Задачи самостоятельной работы</vt:lpstr>
      <vt:lpstr>Виды самостоятельной работы</vt:lpstr>
      <vt:lpstr>Презентация PowerPoint</vt:lpstr>
      <vt:lpstr>Этапы организации СР</vt:lpstr>
      <vt:lpstr>Задачи преподавателя по организации СР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 Consulting Toolkit</dc:title>
  <dc:creator>Михаил</dc:creator>
  <cp:lastModifiedBy>Михаил</cp:lastModifiedBy>
  <cp:revision>14</cp:revision>
  <dcterms:modified xsi:type="dcterms:W3CDTF">2023-05-29T14:25:17Z</dcterms:modified>
</cp:coreProperties>
</file>