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6" r:id="rId16"/>
    <p:sldId id="272" r:id="rId17"/>
    <p:sldId id="270" r:id="rId18"/>
    <p:sldId id="271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4" autoAdjust="0"/>
    <p:restoredTop sz="94660"/>
  </p:normalViewPr>
  <p:slideViewPr>
    <p:cSldViewPr>
      <p:cViewPr varScale="1">
        <p:scale>
          <a:sx n="98" d="100"/>
          <a:sy n="98" d="100"/>
        </p:scale>
        <p:origin x="-3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40C545-FAFF-4D84-8C01-9ABCB09D7B7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454E124-6009-4B31-A917-C6D2FFCAC22F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43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44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45" name="Rectangle 13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4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A10CF8-024C-40D3-A9F5-FF153603E9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400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400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7950D6-5509-48E5-83D5-8D087B5EF3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1537E7-4A04-40F9-8F82-E370FB7BF68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C45B3E-3121-4746-8567-4962DD8D2C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89882A-3F74-4411-A6D6-AE7E575D2E3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DEAB93-950B-466C-99B6-53A974CB6C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611EEB-284A-4C85-AEF2-E37A2481E9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AB5A03-1032-43C7-8032-870FEDB968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7DB238-0000-4E9F-B320-2BFC851E8F3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F93579-B34E-4E43-9157-53FCF089B5C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20. Рынок капитала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971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Глава 3. Экономика фирмы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2133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B36436-5D23-4B63-B8CA-2FE5DAB73D0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536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536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37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7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n-US"/>
              <a:t>20. Рынок капитала</a:t>
            </a:r>
          </a:p>
        </p:txBody>
      </p:sp>
      <p:sp>
        <p:nvSpPr>
          <p:cNvPr id="153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lftoutlook.tudelft.nl/info/images/031003123957040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knowledgedrivenrevolution.com/Buttons/200601/Money_Fist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1stunited.com/lib/content/Image/j0399836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ukrainiancu.com/img/borrowing_pic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990600"/>
            <a:ext cx="6400800" cy="762000"/>
          </a:xfrm>
        </p:spPr>
        <p:txBody>
          <a:bodyPr/>
          <a:lstStyle/>
          <a:p>
            <a:r>
              <a:rPr lang="ru-RU" dirty="0"/>
              <a:t>Тема 8. Рынок капитала</a:t>
            </a:r>
            <a:endParaRPr lang="en-US" dirty="0"/>
          </a:p>
        </p:txBody>
      </p:sp>
      <p:pic>
        <p:nvPicPr>
          <p:cNvPr id="2054" name="Picture 6" descr="03100312395704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86000"/>
            <a:ext cx="31623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0B3963-957C-4F18-B51D-2EB8C310A4A6}" type="slidenum">
              <a:rPr lang="en-US"/>
              <a:pPr/>
              <a:t>10</a:t>
            </a:fld>
            <a:endParaRPr lang="en-US"/>
          </a:p>
        </p:txBody>
      </p:sp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акций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r>
              <a:rPr lang="ru-RU"/>
              <a:t>обыкновенные (</a:t>
            </a:r>
            <a:r>
              <a:rPr lang="ru-RU" i="1"/>
              <a:t>ordinary </a:t>
            </a:r>
            <a:r>
              <a:rPr lang="en-US" i="1"/>
              <a:t>stocks</a:t>
            </a:r>
            <a:r>
              <a:rPr lang="ru-RU"/>
              <a:t>), которые дают владельцу право голоса</a:t>
            </a:r>
            <a:br>
              <a:rPr lang="ru-RU"/>
            </a:br>
            <a:r>
              <a:rPr lang="ru-RU"/>
              <a:t>на собрании акционеров и </a:t>
            </a:r>
            <a:r>
              <a:rPr lang="ru-RU">
                <a:latin typeface="Arial" charset="0"/>
              </a:rPr>
              <a:t>право</a:t>
            </a:r>
            <a:br>
              <a:rPr lang="ru-RU">
                <a:latin typeface="Arial" charset="0"/>
              </a:rPr>
            </a:br>
            <a:r>
              <a:rPr lang="ru-RU">
                <a:latin typeface="Arial" charset="0"/>
              </a:rPr>
              <a:t>на</a:t>
            </a:r>
            <a:r>
              <a:rPr lang="ru-RU"/>
              <a:t> получение дивидендов</a:t>
            </a:r>
            <a:br>
              <a:rPr lang="ru-RU"/>
            </a:br>
            <a:r>
              <a:rPr lang="ru-RU"/>
              <a:t>в зависимости от прибыли общества</a:t>
            </a:r>
          </a:p>
          <a:p>
            <a:r>
              <a:rPr lang="ru-RU"/>
              <a:t>привилегированные (</a:t>
            </a:r>
            <a:r>
              <a:rPr lang="en-US" i="1"/>
              <a:t>preferred</a:t>
            </a:r>
            <a:r>
              <a:rPr lang="ru-RU" i="1"/>
              <a:t> </a:t>
            </a:r>
            <a:r>
              <a:rPr lang="en-US" i="1"/>
              <a:t>stocks</a:t>
            </a:r>
            <a:r>
              <a:rPr lang="ru-RU"/>
              <a:t>), которые не дают права голоса на собрании акционеров, но гарантируют владельцу приоритет в получении дивидендов  — части прибыли.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0200D7-0D87-407D-A416-0C82F8B2824D}" type="slidenum">
              <a:rPr lang="en-US"/>
              <a:pPr/>
              <a:t>11</a:t>
            </a:fld>
            <a:endParaRPr lang="en-US"/>
          </a:p>
        </p:txBody>
      </p:sp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Фондовый рынок</a:t>
            </a: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51816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i="1"/>
              <a:t>рынок капитала (</a:t>
            </a:r>
            <a:r>
              <a:rPr lang="en-US" b="1" i="1"/>
              <a:t>capital</a:t>
            </a:r>
            <a:r>
              <a:rPr lang="ru-RU" b="1" i="1"/>
              <a:t> </a:t>
            </a:r>
            <a:r>
              <a:rPr lang="en-US" b="1" i="1"/>
              <a:t>market</a:t>
            </a:r>
            <a:r>
              <a:rPr lang="ru-RU" b="1" i="1"/>
              <a:t>) </a:t>
            </a:r>
            <a:r>
              <a:rPr lang="ru-RU" b="1"/>
              <a:t>— рынок,</a:t>
            </a:r>
            <a:br>
              <a:rPr lang="ru-RU" b="1"/>
            </a:br>
            <a:r>
              <a:rPr lang="ru-RU" b="1"/>
              <a:t>на котором осуществляется купля и продажа ценных бумаг и других финансовых инструментов.</a:t>
            </a:r>
            <a:r>
              <a:rPr lang="en-US"/>
              <a:t> </a:t>
            </a:r>
          </a:p>
        </p:txBody>
      </p:sp>
      <p:pic>
        <p:nvPicPr>
          <p:cNvPr id="67589" name="Picture 5" descr="Money_Fis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752600"/>
            <a:ext cx="3408363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B694E7-2668-4821-92D2-91585C9F66F9}" type="slidenum">
              <a:rPr lang="en-US"/>
              <a:pPr/>
              <a:t>12</a:t>
            </a:fld>
            <a:endParaRPr lang="en-US"/>
          </a:p>
        </p:txBody>
      </p:sp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ru-RU"/>
              <a:t>Участники фондового рынка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Эмитенты (</a:t>
            </a:r>
            <a:r>
              <a:rPr lang="en-US" i="1"/>
              <a:t>issuers</a:t>
            </a:r>
            <a:r>
              <a:rPr lang="ru-RU"/>
              <a:t>) — фирмы и другие организации, нуждающиеся</a:t>
            </a:r>
            <a:br>
              <a:rPr lang="ru-RU"/>
            </a:br>
            <a:r>
              <a:rPr lang="ru-RU"/>
              <a:t>в финансировании и выпускающие ценные бумаги на продажу, и другие владельцы ценных бумаг, которые ранее их купили на рынке.</a:t>
            </a:r>
          </a:p>
          <a:p>
            <a:r>
              <a:rPr lang="ru-RU"/>
              <a:t>Инвесторы (</a:t>
            </a:r>
            <a:r>
              <a:rPr lang="en-US" i="1"/>
              <a:t>investors</a:t>
            </a:r>
            <a:r>
              <a:rPr lang="ru-RU"/>
              <a:t>) — покупатели</a:t>
            </a:r>
            <a:br>
              <a:rPr lang="ru-RU"/>
            </a:br>
            <a:r>
              <a:rPr lang="ru-RU"/>
              <a:t>на фондовом рынке. Покупая ценные бумаги, они превращают свои сбережения в инвестиции. 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97F4E-695C-4673-9044-A84839DAED61}" type="slidenum">
              <a:rPr lang="en-US"/>
              <a:pPr/>
              <a:t>13</a:t>
            </a:fld>
            <a:endParaRPr lang="en-US"/>
          </a:p>
        </p:txBody>
      </p:sp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Профессиональные участники фондового рынка</a:t>
            </a:r>
            <a:endParaRPr lang="en-US" sz="400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486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Брокер (</a:t>
            </a:r>
            <a:r>
              <a:rPr lang="en-US" sz="2400" i="1"/>
              <a:t>broker</a:t>
            </a:r>
            <a:r>
              <a:rPr lang="ru-RU" sz="2400" i="1"/>
              <a:t>) </a:t>
            </a:r>
            <a:r>
              <a:rPr lang="ru-RU" sz="2400"/>
              <a:t>— юридическое или физическое лицо, совершающее сделки с ценными бумагами от имени и за счет клиента или от своего имени и за счет клиента.</a:t>
            </a: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Дилер (</a:t>
            </a:r>
            <a:r>
              <a:rPr lang="en-US" sz="2400" i="1"/>
              <a:t>dealer</a:t>
            </a:r>
            <a:r>
              <a:rPr lang="ru-RU" sz="2400" i="1"/>
              <a:t>) </a:t>
            </a:r>
            <a:r>
              <a:rPr lang="ru-RU" sz="2400"/>
              <a:t>— юридическое лицо, являющееся коммерческой организацией, торгующее ценными бумагами от своего имени и за свой счет.</a:t>
            </a: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Управляющий (</a:t>
            </a:r>
            <a:r>
              <a:rPr lang="en-US" sz="2400" i="1"/>
              <a:t>manager</a:t>
            </a:r>
            <a:r>
              <a:rPr lang="ru-RU" sz="2400" i="1"/>
              <a:t>) </a:t>
            </a:r>
            <a:r>
              <a:rPr lang="ru-RU" sz="2400"/>
              <a:t>— фирма, которая от своего имени за вознаграждение управляет принадлежащими третьим лицам ценными бумагами.</a:t>
            </a: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Клиринговая организация (</a:t>
            </a:r>
            <a:r>
              <a:rPr lang="en-US" sz="2400" i="1"/>
              <a:t>clearing</a:t>
            </a:r>
            <a:r>
              <a:rPr lang="ru-RU" sz="2400" i="1"/>
              <a:t> </a:t>
            </a:r>
            <a:r>
              <a:rPr lang="en-US" sz="2400" i="1"/>
              <a:t>house</a:t>
            </a:r>
            <a:r>
              <a:rPr lang="ru-RU" sz="2400" i="1"/>
              <a:t>) </a:t>
            </a:r>
            <a:r>
              <a:rPr lang="ru-RU" sz="2400"/>
              <a:t>— фирма, занимающаяся расчетами по сделкам с ценными бумагами.</a:t>
            </a: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Депозитарий (</a:t>
            </a:r>
            <a:r>
              <a:rPr lang="en-US" sz="2400" i="1"/>
              <a:t>depository</a:t>
            </a:r>
            <a:r>
              <a:rPr lang="ru-RU" sz="2400" i="1"/>
              <a:t>) </a:t>
            </a:r>
            <a:r>
              <a:rPr lang="ru-RU" sz="2400"/>
              <a:t>— фирма, оказывающая услуги по хранению сертификатов ценных бумаг</a:t>
            </a:r>
            <a:br>
              <a:rPr lang="ru-RU" sz="2400"/>
            </a:br>
            <a:r>
              <a:rPr lang="ru-RU" sz="2400"/>
              <a:t>и учету перехода прав на них.</a:t>
            </a:r>
            <a:endParaRPr 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24EAE7-5716-4562-BFAD-564228374C51}" type="slidenum">
              <a:rPr lang="en-US"/>
              <a:pPr/>
              <a:t>14</a:t>
            </a:fld>
            <a:endParaRPr lang="en-US"/>
          </a:p>
        </p:txBody>
      </p:sp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Фондовая биржа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5105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i="1"/>
              <a:t>(</a:t>
            </a:r>
            <a:r>
              <a:rPr lang="en-US" b="1" i="1"/>
              <a:t>stock</a:t>
            </a:r>
            <a:r>
              <a:rPr lang="ru-RU" b="1" i="1"/>
              <a:t> </a:t>
            </a:r>
            <a:r>
              <a:rPr lang="en-US" b="1" i="1"/>
              <a:t>exchange</a:t>
            </a:r>
            <a:r>
              <a:rPr lang="ru-RU" b="1" i="1"/>
              <a:t>) </a:t>
            </a:r>
            <a:r>
              <a:rPr lang="ru-RU" b="1"/>
              <a:t>— фирма — организатор торговли на рынке ценных бумаг.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Сегменты фондовой биржи:</a:t>
            </a:r>
            <a:endParaRPr lang="ru-RU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u-RU"/>
              <a:t>фондов</a:t>
            </a:r>
            <a:r>
              <a:rPr lang="ru-RU">
                <a:latin typeface="Arial" charset="0"/>
              </a:rPr>
              <a:t>ы</a:t>
            </a:r>
            <a:r>
              <a:rPr lang="ru-RU"/>
              <a:t>й рынок — торговля частными  акциями и государственными облигациями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u-RU"/>
              <a:t>валютн</a:t>
            </a:r>
            <a:r>
              <a:rPr lang="ru-RU">
                <a:latin typeface="Arial" charset="0"/>
              </a:rPr>
              <a:t>ы</a:t>
            </a:r>
            <a:r>
              <a:rPr lang="ru-RU"/>
              <a:t>й рынок — торговля иностранной  валютой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u-RU"/>
              <a:t>срочный рынок — сделки  с исполнением в определенную дату в будущем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5809D-31EA-469F-9E26-DBF9175CB68B}" type="slidenum">
              <a:rPr lang="en-US"/>
              <a:pPr/>
              <a:t>15</a:t>
            </a:fld>
            <a:endParaRPr lang="en-US"/>
          </a:p>
        </p:txBody>
      </p:sp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Котировка</a:t>
            </a: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(quote)</a:t>
            </a:r>
            <a:r>
              <a:rPr lang="ru-RU"/>
              <a:t> цена ценно</a:t>
            </a:r>
            <a:r>
              <a:rPr lang="ru-RU">
                <a:latin typeface="Arial" charset="0"/>
              </a:rPr>
              <a:t>й</a:t>
            </a:r>
            <a:r>
              <a:rPr lang="ru-RU"/>
              <a:t> бумаги на бирже</a:t>
            </a:r>
            <a:endParaRPr lang="en-US"/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Листинг (</a:t>
            </a:r>
            <a:r>
              <a:rPr lang="en-US" i="1"/>
              <a:t>listing</a:t>
            </a:r>
            <a:r>
              <a:rPr lang="ru-RU"/>
              <a:t>) — регистрация ценной бумаги на бирже и включение ее</a:t>
            </a:r>
            <a:br>
              <a:rPr lang="ru-RU"/>
            </a:br>
            <a:r>
              <a:rPr lang="ru-RU"/>
              <a:t>в котировальный список.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Делистинг </a:t>
            </a:r>
            <a:r>
              <a:rPr lang="ru-RU" i="1"/>
              <a:t>(</a:t>
            </a:r>
            <a:r>
              <a:rPr lang="en-US" i="1"/>
              <a:t>delisting</a:t>
            </a:r>
            <a:r>
              <a:rPr lang="ru-RU" i="1"/>
              <a:t>) </a:t>
            </a:r>
            <a:r>
              <a:rPr lang="en-US" i="1"/>
              <a:t>—</a:t>
            </a:r>
            <a:r>
              <a:rPr lang="ru-RU" i="1"/>
              <a:t> исключение ценной бумаги из котировального списка.</a:t>
            </a:r>
            <a:endParaRPr lang="en-US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37BFCE-F436-42C3-B473-DB9EF0F77C59}" type="slidenum">
              <a:rPr lang="en-US"/>
              <a:pPr/>
              <a:t>16</a:t>
            </a:fld>
            <a:endParaRPr lang="en-US"/>
          </a:p>
        </p:txBody>
      </p:sp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Инвестиционные показатели</a:t>
            </a:r>
            <a:endParaRPr lang="en-US" sz="400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/>
              <a:t>Рыночная капитализация (</a:t>
            </a:r>
            <a:r>
              <a:rPr lang="en-US" sz="2800" i="1"/>
              <a:t>market</a:t>
            </a:r>
            <a:r>
              <a:rPr lang="ru-RU" sz="2800" i="1"/>
              <a:t> </a:t>
            </a:r>
            <a:r>
              <a:rPr lang="en-US" sz="2800" i="1"/>
              <a:t>capitalization</a:t>
            </a:r>
            <a:r>
              <a:rPr lang="ru-RU" sz="2800" i="1"/>
              <a:t>, </a:t>
            </a:r>
            <a:r>
              <a:rPr lang="en-US" sz="2800" i="1"/>
              <a:t>MCAP</a:t>
            </a:r>
            <a:r>
              <a:rPr lang="ru-RU" sz="2800" i="1"/>
              <a:t>)</a:t>
            </a:r>
            <a:r>
              <a:rPr lang="ru-RU" sz="2800"/>
              <a:t> — рыночная стоимость компании, количество размещенных обыкновенных акций, умноженное на текущую рыночную цену одной акции.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i="1"/>
          </a:p>
          <a:p>
            <a:pPr>
              <a:lnSpc>
                <a:spcPct val="90000"/>
              </a:lnSpc>
            </a:pPr>
            <a:r>
              <a:rPr lang="ru-RU" sz="2800" i="1"/>
              <a:t>Отношение цены акции компании к годовой выручке на акцию </a:t>
            </a:r>
            <a:r>
              <a:rPr lang="en-US" sz="2800" i="1"/>
              <a:t>(price per share/sales per share, P/S)</a:t>
            </a:r>
            <a:r>
              <a:rPr lang="en-US" sz="2800"/>
              <a:t>.</a:t>
            </a:r>
            <a:endParaRPr lang="ru-RU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i="1"/>
          </a:p>
          <a:p>
            <a:pPr>
              <a:lnSpc>
                <a:spcPct val="90000"/>
              </a:lnSpc>
            </a:pPr>
            <a:r>
              <a:rPr lang="ru-RU" sz="2800" i="1"/>
              <a:t>Отношение цены акции к годовому объему чистой прибыли </a:t>
            </a:r>
            <a:r>
              <a:rPr lang="ru-RU" sz="2800"/>
              <a:t>(</a:t>
            </a:r>
            <a:r>
              <a:rPr lang="en-US" sz="2800" i="1"/>
              <a:t>price</a:t>
            </a:r>
            <a:r>
              <a:rPr lang="ru-RU" sz="2800" i="1"/>
              <a:t> </a:t>
            </a:r>
            <a:r>
              <a:rPr lang="en-US" sz="2800" i="1"/>
              <a:t>per</a:t>
            </a:r>
            <a:r>
              <a:rPr lang="ru-RU" sz="2800" i="1"/>
              <a:t> </a:t>
            </a:r>
            <a:r>
              <a:rPr lang="en-US" sz="2800" i="1"/>
              <a:t>share</a:t>
            </a:r>
            <a:r>
              <a:rPr lang="ru-RU" sz="2800" i="1"/>
              <a:t>/</a:t>
            </a:r>
            <a:r>
              <a:rPr lang="en-US" sz="2800" i="1"/>
              <a:t>earning</a:t>
            </a:r>
            <a:r>
              <a:rPr lang="ru-RU" sz="2800" i="1"/>
              <a:t> </a:t>
            </a:r>
            <a:r>
              <a:rPr lang="en-US" sz="2800" i="1"/>
              <a:t>per</a:t>
            </a:r>
            <a:r>
              <a:rPr lang="ru-RU" sz="2800" i="1"/>
              <a:t> </a:t>
            </a:r>
            <a:r>
              <a:rPr lang="en-US" sz="2800" i="1"/>
              <a:t>share</a:t>
            </a:r>
            <a:r>
              <a:rPr lang="ru-RU" sz="2800" i="1"/>
              <a:t>, </a:t>
            </a:r>
            <a:r>
              <a:rPr lang="en-US" sz="2800" i="1"/>
              <a:t>P</a:t>
            </a:r>
            <a:r>
              <a:rPr lang="ru-RU" sz="2800" i="1"/>
              <a:t>/</a:t>
            </a:r>
            <a:r>
              <a:rPr lang="en-US" sz="2800" i="1"/>
              <a:t>E</a:t>
            </a:r>
            <a:r>
              <a:rPr lang="ru-RU" sz="2800"/>
              <a:t>).</a:t>
            </a:r>
            <a:endParaRPr 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0CF4E6-D820-465B-9104-F11A57F33332}" type="slidenum">
              <a:rPr lang="en-US"/>
              <a:pPr/>
              <a:t>17</a:t>
            </a:fld>
            <a:endParaRPr lang="en-US"/>
          </a:p>
        </p:txBody>
      </p:sp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Гарри Маркович</a:t>
            </a:r>
            <a:r>
              <a:rPr lang="en-US"/>
              <a:t> 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4876800" y="1219200"/>
            <a:ext cx="4267200" cy="490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(род. 1927),</a:t>
            </a:r>
            <a:r>
              <a:rPr lang="en-US" b="1"/>
              <a:t> </a:t>
            </a:r>
            <a:r>
              <a:rPr lang="ru-RU" b="1"/>
              <a:t>американский экономист и математик.</a:t>
            </a:r>
          </a:p>
          <a:p>
            <a:pPr>
              <a:spcBef>
                <a:spcPct val="50000"/>
              </a:spcBef>
            </a:pPr>
            <a:r>
              <a:rPr lang="ru-RU" b="1"/>
              <a:t>В статье “Выбор портфеля” (1952) предложил математическую модель составления набора ценных бумаг в портфеле инвестора для максимизации прибыли. </a:t>
            </a:r>
          </a:p>
          <a:p>
            <a:pPr>
              <a:spcBef>
                <a:spcPct val="50000"/>
              </a:spcBef>
            </a:pPr>
            <a:r>
              <a:rPr lang="ru-RU" b="1"/>
              <a:t>Один из родоначальников теории финансов и финансового управления фирмой. </a:t>
            </a:r>
          </a:p>
          <a:p>
            <a:pPr>
              <a:spcBef>
                <a:spcPct val="50000"/>
              </a:spcBef>
            </a:pPr>
            <a:r>
              <a:rPr lang="ru-RU" b="1"/>
              <a:t>Предложил способы сопоставления рисков</a:t>
            </a:r>
            <a:br>
              <a:rPr lang="ru-RU" b="1"/>
            </a:br>
            <a:r>
              <a:rPr lang="ru-RU" b="1"/>
              <a:t>и доходности ценных бумаг, методы анализа финансового положения фирмы. </a:t>
            </a:r>
            <a:endParaRPr lang="en-US" b="1"/>
          </a:p>
        </p:txBody>
      </p:sp>
      <p:pic>
        <p:nvPicPr>
          <p:cNvPr id="71688" name="Picture 8" descr="about_pic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3906838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F6BFB9-95D5-4142-A735-328F4D1CB4D9}" type="slidenum">
              <a:rPr lang="en-US"/>
              <a:pPr/>
              <a:t>18</a:t>
            </a:fld>
            <a:endParaRPr lang="en-US"/>
          </a:p>
        </p:txBody>
      </p:sp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Уильям Шарп</a:t>
            </a:r>
            <a:r>
              <a:rPr lang="en-US"/>
              <a:t> </a:t>
            </a:r>
          </a:p>
        </p:txBody>
      </p:sp>
      <p:pic>
        <p:nvPicPr>
          <p:cNvPr id="72708" name="Picture 4" descr="William Shar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362585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4876800" y="1676400"/>
            <a:ext cx="3886200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</a:t>
            </a:r>
            <a:r>
              <a:rPr lang="ru-RU" b="1"/>
              <a:t>род</a:t>
            </a:r>
            <a:r>
              <a:rPr lang="en-US" b="1"/>
              <a:t>.1934)</a:t>
            </a:r>
            <a:r>
              <a:rPr lang="ru-RU" b="1"/>
              <a:t>,</a:t>
            </a:r>
            <a:r>
              <a:rPr lang="en-US" b="1"/>
              <a:t> </a:t>
            </a:r>
            <a:r>
              <a:rPr lang="ru-RU" b="1"/>
              <a:t>американский экономист.</a:t>
            </a:r>
          </a:p>
          <a:p>
            <a:pPr>
              <a:spcBef>
                <a:spcPct val="50000"/>
              </a:spcBef>
            </a:pPr>
            <a:r>
              <a:rPr lang="ru-RU" b="1"/>
              <a:t>В статье “Цена акционерного капитала” (1964) опубликовал модель оценки капитальных активов (</a:t>
            </a:r>
            <a:r>
              <a:rPr lang="en-US" b="1"/>
              <a:t>Capital</a:t>
            </a:r>
            <a:r>
              <a:rPr lang="ru-RU" b="1"/>
              <a:t> </a:t>
            </a:r>
            <a:r>
              <a:rPr lang="en-US" b="1"/>
              <a:t>Asset</a:t>
            </a:r>
            <a:r>
              <a:rPr lang="ru-RU" b="1"/>
              <a:t> </a:t>
            </a:r>
            <a:r>
              <a:rPr lang="en-US" b="1"/>
              <a:t>Pricing</a:t>
            </a:r>
            <a:r>
              <a:rPr lang="ru-RU" b="1"/>
              <a:t> </a:t>
            </a:r>
            <a:r>
              <a:rPr lang="en-US" b="1"/>
              <a:t>Model</a:t>
            </a:r>
            <a:r>
              <a:rPr lang="ru-RU" b="1"/>
              <a:t>, </a:t>
            </a:r>
            <a:r>
              <a:rPr lang="en-US" b="1"/>
              <a:t>CAPM</a:t>
            </a:r>
            <a:r>
              <a:rPr lang="ru-RU" b="1"/>
              <a:t>) — прогнозирования цены акций на основе оценки риска</a:t>
            </a:r>
            <a:br>
              <a:rPr lang="ru-RU" b="1"/>
            </a:br>
            <a:r>
              <a:rPr lang="ru-RU" b="1"/>
              <a:t>и ожидаемого дохода. </a:t>
            </a:r>
          </a:p>
          <a:p>
            <a:pPr>
              <a:spcBef>
                <a:spcPct val="50000"/>
              </a:spcBef>
            </a:pPr>
            <a:r>
              <a:rPr lang="ru-RU" b="1"/>
              <a:t>Показал, что инвестор может снизить риск путем комбинации безрискового капитала</a:t>
            </a:r>
            <a:br>
              <a:rPr lang="ru-RU" b="1"/>
            </a:br>
            <a:r>
              <a:rPr lang="ru-RU" b="1"/>
              <a:t>и оптимального портфеля рискованных ценных бумаг. </a:t>
            </a:r>
            <a:endParaRPr lang="en-US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F818A5-229E-4708-8C88-ACFCF82FC518}" type="slidenum">
              <a:rPr lang="en-US"/>
              <a:pPr/>
              <a:t>19</a:t>
            </a:fld>
            <a:endParaRPr lang="en-US"/>
          </a:p>
        </p:txBody>
      </p:sp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Выводы (1)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>
                <a:latin typeface="Arial" charset="0"/>
              </a:rPr>
              <a:t>Фирма может финансировать свою деятельность путем:</a:t>
            </a:r>
          </a:p>
          <a:p>
            <a:pPr lvl="1"/>
            <a:r>
              <a:rPr lang="ru-RU" sz="2400">
                <a:latin typeface="Arial" charset="0"/>
              </a:rPr>
              <a:t>привлечения инвестиций,  </a:t>
            </a:r>
          </a:p>
          <a:p>
            <a:pPr lvl="1"/>
            <a:r>
              <a:rPr lang="ru-RU" sz="2400">
                <a:latin typeface="Arial" charset="0"/>
              </a:rPr>
              <a:t>реинвестирования прибыли, </a:t>
            </a:r>
          </a:p>
          <a:p>
            <a:pPr lvl="1"/>
            <a:r>
              <a:rPr lang="ru-RU" sz="2400">
                <a:latin typeface="Arial" charset="0"/>
              </a:rPr>
              <a:t>привлечения заемных средств, </a:t>
            </a:r>
          </a:p>
          <a:p>
            <a:pPr lvl="1"/>
            <a:r>
              <a:rPr lang="ru-RU" sz="2400">
                <a:latin typeface="Arial" charset="0"/>
              </a:rPr>
              <a:t>получения грантов.</a:t>
            </a:r>
          </a:p>
          <a:p>
            <a:r>
              <a:rPr lang="ru-RU" sz="2800">
                <a:latin typeface="Arial" charset="0"/>
              </a:rPr>
              <a:t>Инвестиции — увеличение капитала фирмы</a:t>
            </a:r>
            <a:br>
              <a:rPr lang="ru-RU" sz="2800">
                <a:latin typeface="Arial" charset="0"/>
              </a:rPr>
            </a:br>
            <a:r>
              <a:rPr lang="ru-RU" sz="2800">
                <a:latin typeface="Arial" charset="0"/>
              </a:rPr>
              <a:t>с целью извлечения дохода. </a:t>
            </a:r>
          </a:p>
          <a:p>
            <a:r>
              <a:rPr lang="ru-RU" sz="2800">
                <a:latin typeface="Arial" charset="0"/>
              </a:rPr>
              <a:t>Если инвестиции осуществляются за счет займа, фирма платит процент за право временного пользования капиталом банка.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30F7DE-55B4-4FE3-A02F-3CE9C2922624}" type="slidenum">
              <a:rPr lang="en-US"/>
              <a:pPr/>
              <a:t>2</a:t>
            </a:fld>
            <a:endParaRPr lang="en-US"/>
          </a:p>
        </p:txBody>
      </p:sp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ru-RU" sz="4000"/>
              <a:t> Источники финансирования фирмы</a:t>
            </a:r>
            <a:endParaRPr lang="en-US" sz="400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i="1"/>
              <a:t>Привлечение инвестиций (</a:t>
            </a:r>
            <a:r>
              <a:rPr lang="en-US" sz="2400" i="1"/>
              <a:t>attracting</a:t>
            </a:r>
            <a:r>
              <a:rPr lang="ru-RU" sz="2400" i="1"/>
              <a:t> </a:t>
            </a:r>
            <a:r>
              <a:rPr lang="en-US" sz="2400" i="1"/>
              <a:t>investment</a:t>
            </a:r>
            <a:r>
              <a:rPr lang="ru-RU" sz="2400" i="1"/>
              <a:t>) —</a:t>
            </a:r>
            <a:r>
              <a:rPr lang="ru-RU" sz="2400"/>
              <a:t>вложение фирмой или лицом средств в денежной</a:t>
            </a:r>
            <a:br>
              <a:rPr lang="ru-RU" sz="2400"/>
            </a:br>
            <a:r>
              <a:rPr lang="ru-RU" sz="2400"/>
              <a:t>или физической форме в данную фирму.</a:t>
            </a:r>
            <a:endParaRPr lang="ru-RU" sz="2400" i="1"/>
          </a:p>
          <a:p>
            <a:pPr>
              <a:lnSpc>
                <a:spcPct val="90000"/>
              </a:lnSpc>
            </a:pPr>
            <a:r>
              <a:rPr lang="ru-RU" sz="2400" i="1"/>
              <a:t>Реинвестирование прибыли (</a:t>
            </a:r>
            <a:r>
              <a:rPr lang="en-US" sz="2400" i="1"/>
              <a:t>reinvesting</a:t>
            </a:r>
            <a:r>
              <a:rPr lang="ru-RU" sz="2400" i="1"/>
              <a:t> </a:t>
            </a:r>
            <a:r>
              <a:rPr lang="en-US" sz="2400" i="1"/>
              <a:t>profit</a:t>
            </a:r>
            <a:r>
              <a:rPr lang="ru-RU" sz="2400" i="1"/>
              <a:t>) </a:t>
            </a:r>
            <a:r>
              <a:rPr lang="ru-RU" sz="2400"/>
              <a:t>— вложение в производство прибыли, оставшейся</a:t>
            </a:r>
            <a:br>
              <a:rPr lang="ru-RU" sz="2400"/>
            </a:br>
            <a:r>
              <a:rPr lang="ru-RU" sz="2400"/>
              <a:t>в распоряжении фирмы после уплаты налогов. </a:t>
            </a:r>
            <a:endParaRPr lang="ru-RU" sz="2400" i="1"/>
          </a:p>
          <a:p>
            <a:pPr>
              <a:lnSpc>
                <a:spcPct val="90000"/>
              </a:lnSpc>
            </a:pPr>
            <a:r>
              <a:rPr lang="ru-RU" sz="2400" i="1"/>
              <a:t>Заимствование (</a:t>
            </a:r>
            <a:r>
              <a:rPr lang="en-US" sz="2400" i="1"/>
              <a:t>borrowing</a:t>
            </a:r>
            <a:r>
              <a:rPr lang="ru-RU" sz="2400" i="1"/>
              <a:t>) </a:t>
            </a:r>
            <a:r>
              <a:rPr lang="ru-RU" sz="2400"/>
              <a:t>— получение средств в виде займа в банке или через продажу облигации</a:t>
            </a:r>
            <a:br>
              <a:rPr lang="ru-RU" sz="2400"/>
            </a:br>
            <a:r>
              <a:rPr lang="ru-RU" sz="2400"/>
              <a:t>на условия</a:t>
            </a:r>
            <a:r>
              <a:rPr lang="ru-RU" sz="2400">
                <a:latin typeface="Arial" charset="0"/>
              </a:rPr>
              <a:t>х</a:t>
            </a:r>
            <a:r>
              <a:rPr lang="ru-RU" sz="2400"/>
              <a:t> платности, срочности и возвратности. </a:t>
            </a:r>
            <a:endParaRPr lang="ru-RU" sz="2400" i="1"/>
          </a:p>
          <a:p>
            <a:pPr>
              <a:lnSpc>
                <a:spcPct val="90000"/>
              </a:lnSpc>
            </a:pPr>
            <a:r>
              <a:rPr lang="ru-RU" sz="2400" i="1"/>
              <a:t>Гранты (</a:t>
            </a:r>
            <a:r>
              <a:rPr lang="en-US" sz="2400" i="1"/>
              <a:t>grants</a:t>
            </a:r>
            <a:r>
              <a:rPr lang="ru-RU" sz="2400" i="1"/>
              <a:t>) </a:t>
            </a:r>
            <a:r>
              <a:rPr lang="ru-RU" sz="2400"/>
              <a:t>— получение взноса в денежной или физической форме, возврата которого не требуется.</a:t>
            </a:r>
            <a:endParaRPr lang="en-US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494AFF-A412-44B2-BB80-E9B1B2BEB009}" type="slidenum">
              <a:rPr lang="en-US"/>
              <a:pPr/>
              <a:t>20</a:t>
            </a:fld>
            <a:endParaRPr lang="en-US"/>
          </a:p>
        </p:txBody>
      </p:sp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Выводы (2)</a:t>
            </a: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Существует три основных вида ценных бумаг — документа, закрепляющего имущественные и неимущественные права владельца: </a:t>
            </a:r>
          </a:p>
          <a:p>
            <a:pPr lvl="1"/>
            <a:r>
              <a:rPr lang="ru-RU"/>
              <a:t>акции — удостоверение собственности, </a:t>
            </a:r>
          </a:p>
          <a:p>
            <a:pPr lvl="1"/>
            <a:r>
              <a:rPr lang="ru-RU"/>
              <a:t>облигации — удостоверение долга, </a:t>
            </a:r>
          </a:p>
          <a:p>
            <a:pPr lvl="1"/>
            <a:r>
              <a:rPr lang="ru-RU"/>
              <a:t>опцион — удостоверение права на покупку или продажу другой ценной бумаги</a:t>
            </a:r>
            <a:br>
              <a:rPr lang="ru-RU"/>
            </a:br>
            <a:r>
              <a:rPr lang="ru-RU"/>
              <a:t>в предусмотренный в ней срок</a:t>
            </a:r>
            <a:br>
              <a:rPr lang="ru-RU"/>
            </a:br>
            <a:r>
              <a:rPr lang="ru-RU"/>
              <a:t>по зафиксированной цене.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085D76-84C4-4758-BFEC-393C3A57FBA5}" type="slidenum">
              <a:rPr lang="en-US"/>
              <a:pPr/>
              <a:t>21</a:t>
            </a:fld>
            <a:endParaRPr lang="en-US"/>
          </a:p>
        </p:txBody>
      </p:sp>
      <p:sp>
        <p:nvSpPr>
          <p:cNvPr id="768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Выводы (3)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Фондовый рынок — механизм превращения свободных сбережений</a:t>
            </a:r>
            <a:br>
              <a:rPr lang="ru-RU"/>
            </a:br>
            <a:r>
              <a:rPr lang="ru-RU"/>
              <a:t>в инвестиции путем продажи ценных бумаг. </a:t>
            </a:r>
          </a:p>
          <a:p>
            <a:r>
              <a:rPr lang="ru-RU"/>
              <a:t>На этом рынке действуют дилеры, брокеры и другие профессиональные участники, многие из которых торгуют через фондовую биржу.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A40459-48A5-47FB-8CE4-8A0FD66F0664}" type="slidenum">
              <a:rPr lang="en-US"/>
              <a:pPr/>
              <a:t>3</a:t>
            </a:fld>
            <a:endParaRPr lang="en-US"/>
          </a:p>
        </p:txBody>
      </p:sp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Капитал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(</a:t>
            </a:r>
            <a:r>
              <a:rPr lang="en-US"/>
              <a:t>capital</a:t>
            </a:r>
            <a:r>
              <a:rPr lang="ru-RU"/>
              <a:t>) — это накопленные физические ресурсы (здания, оборудование, машины) и финансовые сбережения, используемые для производства</a:t>
            </a:r>
            <a:br>
              <a:rPr lang="ru-RU"/>
            </a:br>
            <a:r>
              <a:rPr lang="ru-RU"/>
              <a:t>и финансирования производства экономических благ.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В широком смысле капитал — это все,</a:t>
            </a:r>
            <a:br>
              <a:rPr lang="ru-RU"/>
            </a:br>
            <a:r>
              <a:rPr lang="ru-RU"/>
              <a:t>что приносит его владельцу доход.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F39A-80FC-4466-820A-5375FB20D096}" type="slidenum">
              <a:rPr lang="en-US"/>
              <a:pPr/>
              <a:t>4</a:t>
            </a:fld>
            <a:endParaRPr lang="en-US"/>
          </a:p>
        </p:txBody>
      </p:sp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Три вида капитала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i="1"/>
              <a:t>Физический капитал </a:t>
            </a:r>
            <a:r>
              <a:rPr lang="ru-RU"/>
              <a:t>— все, что создано трудом человека и используется для превращения ресурсов в экономические блага.</a:t>
            </a:r>
            <a:endParaRPr lang="ru-RU" i="1"/>
          </a:p>
          <a:p>
            <a:pPr>
              <a:lnSpc>
                <a:spcPct val="90000"/>
              </a:lnSpc>
            </a:pPr>
            <a:r>
              <a:rPr lang="ru-RU" i="1"/>
              <a:t>Финансовый капитал </a:t>
            </a:r>
            <a:r>
              <a:rPr lang="ru-RU"/>
              <a:t>— денежные средства, на которые фирма покупает физический капитал.</a:t>
            </a:r>
            <a:endParaRPr lang="ru-RU" i="1"/>
          </a:p>
          <a:p>
            <a:pPr>
              <a:lnSpc>
                <a:spcPct val="90000"/>
              </a:lnSpc>
            </a:pPr>
            <a:r>
              <a:rPr lang="ru-RU" i="1"/>
              <a:t>Человеческий капитал </a:t>
            </a:r>
            <a:r>
              <a:rPr lang="ru-RU"/>
              <a:t>— люди, которых нанимает фирма, поскольку они своим трудом создают добавленную стоимость и приносят фирме доход.</a:t>
            </a: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FBE787-A427-47BF-A48E-051A332070A7}" type="slidenum">
              <a:rPr lang="en-US"/>
              <a:pPr/>
              <a:t>5</a:t>
            </a:fld>
            <a:endParaRPr lang="en-US"/>
          </a:p>
        </p:txBody>
      </p:sp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Инвестиции</a:t>
            </a: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i="1"/>
              <a:t>(</a:t>
            </a:r>
            <a:r>
              <a:rPr lang="en-US" b="1" i="1"/>
              <a:t>investment</a:t>
            </a:r>
            <a:r>
              <a:rPr lang="ru-RU" b="1" i="1"/>
              <a:t>) </a:t>
            </a:r>
            <a:r>
              <a:rPr lang="ru-RU" b="1"/>
              <a:t>—</a:t>
            </a:r>
            <a:r>
              <a:rPr lang="ru-RU"/>
              <a:t> </a:t>
            </a:r>
            <a:r>
              <a:rPr lang="ru-RU" b="1"/>
              <a:t>увеличение капитала фирмы с целью извлечения дохода.</a:t>
            </a:r>
            <a:endParaRPr lang="en-US" b="1"/>
          </a:p>
        </p:txBody>
      </p:sp>
      <p:pic>
        <p:nvPicPr>
          <p:cNvPr id="61445" name="Picture 5" descr="j03998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514600"/>
            <a:ext cx="388620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33D8E7-E92C-4812-A6A0-7B93048ECBEF}" type="slidenum">
              <a:rPr lang="en-US"/>
              <a:pPr/>
              <a:t>6</a:t>
            </a:fld>
            <a:endParaRPr lang="en-US"/>
          </a:p>
        </p:txBody>
      </p:sp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Ставка процента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i="1"/>
              <a:t>(</a:t>
            </a:r>
            <a:r>
              <a:rPr lang="en-US" b="1" i="1"/>
              <a:t>interest</a:t>
            </a:r>
            <a:r>
              <a:rPr lang="ru-RU" b="1" i="1"/>
              <a:t> </a:t>
            </a:r>
            <a:r>
              <a:rPr lang="en-US" b="1" i="1"/>
              <a:t>rate</a:t>
            </a:r>
            <a:r>
              <a:rPr lang="ru-RU" b="1" i="1"/>
              <a:t>) </a:t>
            </a:r>
            <a:r>
              <a:rPr lang="ru-RU" b="1"/>
              <a:t>— отношение годовой суммы процента к сумме денег, взятой в кредит.</a:t>
            </a:r>
            <a:r>
              <a:rPr lang="ru-RU"/>
              <a:t> </a:t>
            </a:r>
            <a:endParaRPr lang="en-US"/>
          </a:p>
        </p:txBody>
      </p:sp>
      <p:pic>
        <p:nvPicPr>
          <p:cNvPr id="62470" name="Picture 6" descr="borrowing_pic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48000"/>
            <a:ext cx="3581400" cy="3324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A4E649-AEED-451B-A639-CE9DF8948C58}" type="slidenum">
              <a:rPr lang="en-US"/>
              <a:pPr/>
              <a:t>7</a:t>
            </a:fld>
            <a:endParaRPr lang="en-US"/>
          </a:p>
        </p:txBody>
      </p:sp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Ценная бумага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i="1"/>
              <a:t>(</a:t>
            </a:r>
            <a:r>
              <a:rPr lang="en-US" b="1" i="1"/>
              <a:t>security</a:t>
            </a:r>
            <a:r>
              <a:rPr lang="ru-RU" b="1" i="1"/>
              <a:t>) </a:t>
            </a:r>
            <a:r>
              <a:rPr lang="ru-RU" b="1"/>
              <a:t>— документ, который закрепляет имущественные и неимущественные права владельца.</a:t>
            </a: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Цена ценной бумаги называется курсом.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C5A366-87B1-4924-8EF8-B988E995219B}" type="slidenum">
              <a:rPr lang="en-US"/>
              <a:pPr/>
              <a:t>8</a:t>
            </a:fld>
            <a:endParaRPr lang="en-US"/>
          </a:p>
        </p:txBody>
      </p:sp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ценных бумаг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i="1"/>
              <a:t>Акция (</a:t>
            </a:r>
            <a:r>
              <a:rPr lang="en-US" i="1"/>
              <a:t>stock</a:t>
            </a:r>
            <a:r>
              <a:rPr lang="ru-RU" i="1"/>
              <a:t> — амер., share — англ.)</a:t>
            </a:r>
            <a:r>
              <a:rPr lang="ru-RU"/>
              <a:t> — удостоверение собственности. </a:t>
            </a:r>
            <a:endParaRPr lang="ru-RU" i="1"/>
          </a:p>
          <a:p>
            <a:r>
              <a:rPr lang="ru-RU" i="1"/>
              <a:t>Облигация (</a:t>
            </a:r>
            <a:r>
              <a:rPr lang="en-US" i="1"/>
              <a:t>bond</a:t>
            </a:r>
            <a:r>
              <a:rPr lang="ru-RU" i="1"/>
              <a:t>)</a:t>
            </a:r>
            <a:r>
              <a:rPr lang="ru-RU"/>
              <a:t> — удостоверение долга. </a:t>
            </a:r>
            <a:endParaRPr lang="ru-RU" i="1"/>
          </a:p>
          <a:p>
            <a:r>
              <a:rPr lang="ru-RU" i="1"/>
              <a:t>Опцион (</a:t>
            </a:r>
            <a:r>
              <a:rPr lang="en-US" i="1"/>
              <a:t>option</a:t>
            </a:r>
            <a:r>
              <a:rPr lang="ru-RU" i="1"/>
              <a:t>)</a:t>
            </a:r>
            <a:r>
              <a:rPr lang="ru-RU"/>
              <a:t> — удостоверение права владельца </a:t>
            </a:r>
            <a:r>
              <a:rPr lang="ru-RU">
                <a:latin typeface="Arial" charset="0"/>
              </a:rPr>
              <a:t>ценной бумаги</a:t>
            </a:r>
            <a:r>
              <a:rPr lang="ru-RU"/>
              <a:t> на покупку или продажу другой ценной бумаги</a:t>
            </a:r>
            <a:br>
              <a:rPr lang="ru-RU"/>
            </a:br>
            <a:r>
              <a:rPr lang="ru-RU"/>
              <a:t>в предусмотренный в ней срок</a:t>
            </a:r>
            <a:br>
              <a:rPr lang="ru-RU"/>
            </a:br>
            <a:r>
              <a:rPr lang="ru-RU"/>
              <a:t>по зафиксированной цене.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6E9BED-FEE3-454F-B90B-39953AC4B349}" type="slidenum">
              <a:rPr lang="en-US"/>
              <a:pPr/>
              <a:t>9</a:t>
            </a:fld>
            <a:endParaRPr lang="en-US"/>
          </a:p>
        </p:txBody>
      </p:sp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Другие виды ценных бумаг:</a:t>
            </a: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  <a:p>
            <a:r>
              <a:rPr lang="ru-RU">
                <a:latin typeface="Arial" charset="0"/>
              </a:rPr>
              <a:t>чек — указание чекодателя банку выплатить чекодержателю указанную</a:t>
            </a:r>
            <a:br>
              <a:rPr lang="ru-RU">
                <a:latin typeface="Arial" charset="0"/>
              </a:rPr>
            </a:br>
            <a:r>
              <a:rPr lang="ru-RU">
                <a:latin typeface="Arial" charset="0"/>
              </a:rPr>
              <a:t>в чеке сумму;</a:t>
            </a:r>
          </a:p>
          <a:p>
            <a:r>
              <a:rPr lang="ru-RU">
                <a:latin typeface="Arial" charset="0"/>
              </a:rPr>
              <a:t>вексель — долговое обязательство </a:t>
            </a:r>
          </a:p>
          <a:p>
            <a:r>
              <a:rPr lang="ru-RU">
                <a:latin typeface="Arial" charset="0"/>
              </a:rPr>
              <a:t>дериваты — производные ценные бумаги.</a:t>
            </a:r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682</Words>
  <Application>Microsoft Office PowerPoint</Application>
  <PresentationFormat>Экран (4:3)</PresentationFormat>
  <Paragraphs>109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Garamond</vt:lpstr>
      <vt:lpstr>Times New Roman</vt:lpstr>
      <vt:lpstr>Wingdings</vt:lpstr>
      <vt:lpstr>Stream</vt:lpstr>
      <vt:lpstr>Слайд 1</vt:lpstr>
      <vt:lpstr> Источники финансирования фирмы</vt:lpstr>
      <vt:lpstr>Капитал</vt:lpstr>
      <vt:lpstr>Три вида капитала</vt:lpstr>
      <vt:lpstr>Инвестиции</vt:lpstr>
      <vt:lpstr>Ставка процента</vt:lpstr>
      <vt:lpstr>Ценная бумага</vt:lpstr>
      <vt:lpstr>Виды ценных бумаг</vt:lpstr>
      <vt:lpstr>Другие виды ценных бумаг:</vt:lpstr>
      <vt:lpstr>Виды акций</vt:lpstr>
      <vt:lpstr>Фондовый рынок</vt:lpstr>
      <vt:lpstr>Участники фондового рынка</vt:lpstr>
      <vt:lpstr>Профессиональные участники фондового рынка</vt:lpstr>
      <vt:lpstr>Фондовая биржа</vt:lpstr>
      <vt:lpstr>Котировка</vt:lpstr>
      <vt:lpstr>Инвестиционные показатели</vt:lpstr>
      <vt:lpstr>Гарри Маркович </vt:lpstr>
      <vt:lpstr>Уильям Шарп </vt:lpstr>
      <vt:lpstr>Выводы (1)</vt:lpstr>
      <vt:lpstr>Выводы (2)</vt:lpstr>
      <vt:lpstr>Выводы (3)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Фирма на рынке</dc:title>
  <dc:creator>akireyev</dc:creator>
  <cp:lastModifiedBy>Света</cp:lastModifiedBy>
  <cp:revision>55</cp:revision>
  <dcterms:created xsi:type="dcterms:W3CDTF">2006-01-09T01:46:14Z</dcterms:created>
  <dcterms:modified xsi:type="dcterms:W3CDTF">2020-03-28T07:26:31Z</dcterms:modified>
</cp:coreProperties>
</file>