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2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43" autoAdjust="0"/>
    <p:restoredTop sz="94660"/>
  </p:normalViewPr>
  <p:slideViewPr>
    <p:cSldViewPr>
      <p:cViewPr>
        <p:scale>
          <a:sx n="70" d="100"/>
          <a:sy n="70" d="100"/>
        </p:scale>
        <p:origin x="-1128" y="-7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487E7F7-3476-4C2A-98EA-ECD6AC987D8E}" type="datetimeFigureOut">
              <a:rPr lang="ru-RU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603E1B3-65D6-4842-9946-74E2A17764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8231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8232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B9FF8E-6445-483A-B5D7-24BAFF4A78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8C9F48-33AE-4D7E-9870-49D92E27E8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C96A53-F34A-4C51-B6DC-54A430B4A4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F64494-9D3B-45DC-B44C-E81659509D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AADB1C-25AA-45B8-A3FD-9E784A06FC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558D7-02FC-4DB7-93C2-7F68EA4A05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5094B9-3C1D-40F7-8FBC-2907CFBD99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45DEE-D2D4-40C8-8ED2-A6E7848E1F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567DF-62C3-4ADB-A765-F518DCA8B7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D12F51-2D98-4B98-9C2F-708506D9D2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1307E6-4F19-46D9-B9B6-88103BEA6F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7171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72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73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7175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76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77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78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79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80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81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82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83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84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85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86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87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7188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89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90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91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92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93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94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95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96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97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98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7200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201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202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203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204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7205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06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7207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7208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209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210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3B9E4772-0CCD-4117-9945-DD84CC2F07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211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34" r:id="rId1"/>
    <p:sldLayoutId id="2147484224" r:id="rId2"/>
    <p:sldLayoutId id="2147484225" r:id="rId3"/>
    <p:sldLayoutId id="2147484226" r:id="rId4"/>
    <p:sldLayoutId id="2147484227" r:id="rId5"/>
    <p:sldLayoutId id="2147484228" r:id="rId6"/>
    <p:sldLayoutId id="2147484229" r:id="rId7"/>
    <p:sldLayoutId id="2147484230" r:id="rId8"/>
    <p:sldLayoutId id="2147484231" r:id="rId9"/>
    <p:sldLayoutId id="2147484232" r:id="rId10"/>
    <p:sldLayoutId id="2147484233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15"/>
          <p:cNvSpPr txBox="1">
            <a:spLocks noChangeArrowheads="1"/>
          </p:cNvSpPr>
          <p:nvPr/>
        </p:nvSpPr>
        <p:spPr bwMode="auto">
          <a:xfrm>
            <a:off x="285750" y="0"/>
            <a:ext cx="8143875" cy="75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ru-RU" sz="4300" b="1">
              <a:solidFill>
                <a:srgbClr val="FF0066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57290" y="121442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600" dirty="0"/>
              <a:t>Тема 14. Понятия инвестиций, потребления и сбережений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0"/>
            <a:ext cx="9001125" cy="928688"/>
          </a:xfrm>
        </p:spPr>
        <p:txBody>
          <a:bodyPr/>
          <a:lstStyle/>
          <a:p>
            <a:pPr>
              <a:defRPr/>
            </a:pP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Пояснения к графику функции сбережений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00125"/>
            <a:ext cx="9144000" cy="5857875"/>
          </a:xfrm>
        </p:spPr>
        <p:txBody>
          <a:bodyPr/>
          <a:lstStyle/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Линия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отражает величину сбережений при различных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уровнях национального дохода. Как следует из рис. 2, при национальном доходе 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, равном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, весь доход потребляется, т.е. сбережения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равны нулю</a:t>
            </a: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Если национальный доход 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500" i="1" dirty="0" err="1" smtClean="0">
                <a:latin typeface="Times New Roman" pitchFamily="18" charset="0"/>
                <a:cs typeface="Times New Roman" pitchFamily="18" charset="0"/>
              </a:rPr>
              <a:t>Y,Y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возрастает, то растут и сбережения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). Так, для величины национального дохода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величина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сбережений положительна и соответствует вертикальному расстоянию между вспомогательной линией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и линией потребления на рис.1 </a:t>
            </a:r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Если же величина национального дохода мала (например </a:t>
            </a: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), то сбережения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становятся отрицательными, т.е. страна живет в долг. В самом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неблагоприятном случае, когда национальный доход равен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нулю, страна вынуждена занимать сумму, равную величине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автономного потребления </a:t>
            </a:r>
            <a:br>
              <a:rPr lang="ru-RU" sz="2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313" y="0"/>
            <a:ext cx="8786812" cy="1143000"/>
          </a:xfrm>
        </p:spPr>
        <p:txBody>
          <a:bodyPr/>
          <a:lstStyle/>
          <a:p>
            <a:pPr>
              <a:defRPr/>
            </a:pPr>
            <a:r>
              <a:rPr lang="ru-RU" sz="3200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Средние  склонности  к потреблению  и  сбережениям</a:t>
            </a:r>
            <a:endParaRPr lang="ru-RU" sz="3200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5" y="1285875"/>
            <a:ext cx="8858250" cy="5572125"/>
          </a:xfrm>
        </p:spPr>
        <p:txBody>
          <a:bodyPr/>
          <a:lstStyle/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теории выделяют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среднюю склонность к потреблению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среднюю склонность к сбережению</a:t>
            </a: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Средняя склонность к потреблению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АРС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– это доля общего дохода, которая идет на потребление. Она рассчитывается как отношение суммы расходов на потребление к сумме дохода: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   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АРС  = С /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Y.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(4)</a:t>
            </a: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Например, если 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АРС = 0,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то это означает, что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0%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национального дохода потребляется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    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Средняя склонность к сбережению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АРS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это доля общего дохода, которая идет на сбережения. Она рассчитывается как отношение суммы сбережений к сумме дохода:                                                            </a:t>
            </a: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АРS  =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  S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/ Y.                                             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(5)</a:t>
            </a: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Если 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APS = 0,2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то это означает, что 20% национального дохода сберегается. Без участия государства и внешнего сектора сумма средних склонностей к потреблению и сбережению дает в сумме единицу: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</a:t>
            </a: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APC + APS = 1.                                                 (6)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75"/>
          </a:xfrm>
        </p:spPr>
        <p:txBody>
          <a:bodyPr/>
          <a:lstStyle/>
          <a:p>
            <a:pPr>
              <a:defRPr/>
            </a:pPr>
            <a:r>
              <a:rPr lang="ru-RU" sz="2400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Предельные склонности  к потреблению  и  сбережениям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85813"/>
            <a:ext cx="9144000" cy="6072187"/>
          </a:xfrm>
        </p:spPr>
        <p:txBody>
          <a:bodyPr/>
          <a:lstStyle/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Увеличение доходов вызывает как рост расходов на потребление, так и увеличение средств, идущих на сбережения. При этом общая закономерность такова: с ростом доходов экономические агенты больше сберегают, т.е. наблюдается увеличение склонности к сбережению</a:t>
            </a: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Изменение в потреблении к приросту (сокращению) величины национального дохода называется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предельной склонностью к потреблению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МРС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). Эта величина показывает насколько вырастет (сократится) потребление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если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национальный доход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вырастет (сократится)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1 денежную единицу. 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МРС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определяется по формуле (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МРС  =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ΔC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l-GR" sz="2400" i="1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                                      (7)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Так, например, если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МРС = 0,7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то это означает, что рост национального дохода 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1руб.  вызовет прирост потребления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 0,7 руб. </a:t>
            </a: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Изменение в сбережениях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 приросту (сокращению) дохода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называется предельной склонностью к сбережению (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МРS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). Эта величина показывает, насколько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вырастут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(сократятся) сбережения в денежных единицах, если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национальный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доход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вырастет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(сократится) на 1 денежную единицу.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MPS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определяется по формуле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000" dirty="0" smtClean="0"/>
              <a:t>                               </a:t>
            </a:r>
            <a:endParaRPr lang="ru-RU" sz="2000" dirty="0" smtClean="0"/>
          </a:p>
          <a:p>
            <a:pPr marL="0" indent="457200" algn="ctr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МРS =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ΔS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l-GR" sz="2400" i="1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                                      (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001125" cy="1143000"/>
          </a:xfrm>
        </p:spPr>
        <p:txBody>
          <a:bodyPr/>
          <a:lstStyle/>
          <a:p>
            <a:pPr>
              <a:defRPr/>
            </a:pPr>
            <a:r>
              <a:rPr lang="ru-RU" sz="2600" cap="sm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Предельные склонности к потреблению и сбережению – следствие основного психологического закона </a:t>
            </a:r>
            <a:r>
              <a:rPr lang="ru-RU" sz="2600" cap="small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Кейнса</a:t>
            </a:r>
            <a:endParaRPr lang="ru-RU" sz="2600" cap="sm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50"/>
            <a:ext cx="9144000" cy="5429250"/>
          </a:xfrm>
        </p:spPr>
        <p:txBody>
          <a:bodyPr/>
          <a:lstStyle/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Сумма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МРC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МРS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для любого изменения в доходах равняется единице, т.е.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МРC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МРS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= 1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общем случае предельная склонность к потреблению (и, соответственно, к сбережению) может меняться. Так, например, с ростом национального дохода все меньшая его часть потребляется и все большая часть уходит на сбережения, поскольку действует основной психологический закон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Кейнса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 же аргументы можно привести и при рассмотрении использования прироста дохода </a:t>
            </a: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богатых странах  по сравнению с бедными большая часть прироста национального располагаемого дохода (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НРД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будет уходить на сбережения, т.е. предельная склонность к потреблению может убывать с  ростом  национального дохода, а предельная склонность к сбережению, наоборот, возрастать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277813"/>
            <a:ext cx="9001125" cy="793750"/>
          </a:xfrm>
        </p:spPr>
        <p:txBody>
          <a:bodyPr/>
          <a:lstStyle/>
          <a:p>
            <a:pPr>
              <a:defRPr/>
            </a:pPr>
            <a:r>
              <a:rPr lang="ru-RU" sz="2800" cap="sm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Факторы, влияющие на изменения потребления и сбережений</a:t>
            </a:r>
            <a:endParaRPr lang="ru-RU" sz="2800" cap="sm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5" y="1143000"/>
            <a:ext cx="9001125" cy="5500688"/>
          </a:xfrm>
        </p:spPr>
        <p:txBody>
          <a:bodyPr/>
          <a:lstStyle/>
          <a:p>
            <a:pPr marL="0" lvl="3" indent="457200">
              <a:spcBef>
                <a:spcPts val="0"/>
              </a:spcBef>
              <a:buFontTx/>
              <a:buNone/>
              <a:defRPr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На изменение потребления и сбережений влияют следующие факторы: </a:t>
            </a:r>
          </a:p>
          <a:p>
            <a:pPr marL="0" lvl="3" indent="457200">
              <a:spcBef>
                <a:spcPts val="0"/>
              </a:spcBef>
              <a:buFontTx/>
              <a:buNone/>
              <a:defRPr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- стоимость накопленного богатства домашних хозяйств </a:t>
            </a:r>
          </a:p>
          <a:p>
            <a:pPr marL="0" lvl="3" indent="457200">
              <a:spcBef>
                <a:spcPts val="0"/>
              </a:spcBef>
              <a:buFontTx/>
              <a:buNone/>
              <a:defRPr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- уровень цен </a:t>
            </a:r>
          </a:p>
          <a:p>
            <a:pPr marL="0" lvl="3" indent="457200">
              <a:spcBef>
                <a:spcPts val="0"/>
              </a:spcBef>
              <a:buFontTx/>
              <a:buNone/>
              <a:defRPr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- ожидания будущих цен и доходов </a:t>
            </a:r>
          </a:p>
          <a:p>
            <a:pPr marL="0" lvl="3" indent="457200">
              <a:spcBef>
                <a:spcPts val="0"/>
              </a:spcBef>
              <a:buFontTx/>
              <a:buNone/>
              <a:defRPr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- потребительская задолженность</a:t>
            </a:r>
          </a:p>
          <a:p>
            <a:pPr marL="0" lvl="3" indent="457200">
              <a:spcBef>
                <a:spcPts val="0"/>
              </a:spcBef>
              <a:buFontTx/>
              <a:buNone/>
              <a:defRPr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- налогообложение и трансфертные платежи </a:t>
            </a:r>
          </a:p>
          <a:p>
            <a:pPr marL="0" lvl="3" indent="457200">
              <a:spcBef>
                <a:spcPts val="0"/>
              </a:spcBef>
              <a:buFontTx/>
              <a:buNone/>
              <a:defRPr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Изменения в расходах домашних хозяйств на </a:t>
            </a:r>
            <a:r>
              <a:rPr lang="ru-RU" sz="3000" i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3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отражается в смещениях графиков их функций, но не затрагивает график функции национального дохода 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313" y="0"/>
            <a:ext cx="8929687" cy="428625"/>
          </a:xfrm>
        </p:spPr>
        <p:txBody>
          <a:bodyPr/>
          <a:lstStyle/>
          <a:p>
            <a:pPr>
              <a:defRPr/>
            </a:pPr>
            <a:r>
              <a:rPr lang="ru-RU" sz="2800" cap="sm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Инвестиционные расходы и инвестиционный спрос</a:t>
            </a:r>
            <a:endParaRPr lang="ru-RU" sz="2800" cap="sm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00063"/>
            <a:ext cx="9144000" cy="6357937"/>
          </a:xfrm>
        </p:spPr>
        <p:txBody>
          <a:bodyPr/>
          <a:lstStyle/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Существует два подхода к достижению равновесия между совокупным предложением (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и совокупным спросом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классический 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кейнсианский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Представители классической школы исходят из того, что предложение создает свой собственный спрос. Та часть дохода, которая сберегается населением, передается предпринимателям на инвестиционные цели. Таким образом, отложенный спрос населения превращается в инвестиционный спрос со стороны предпринимателей.</a:t>
            </a: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Механизмом, который превращает сбережения в инвестиции, является денежный рынок, на котором при определенной реальной ставке ссудного (банковского) процента (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автоматически устанавливается равенство между сбережениями (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и инвестициями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Графически взаимосвязь между реальной ставкой ссудного процента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инвестициями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сбережениями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можно показать следующем слайде (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рис. 3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spcBef>
                <a:spcPts val="0"/>
              </a:spcBef>
              <a:defRPr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3200" cap="sm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Классическая модель равновесия</a:t>
            </a:r>
            <a:endParaRPr lang="ru-RU" sz="3200" cap="sm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defRPr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defRPr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defRPr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defRPr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defRPr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defRPr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defRPr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defRPr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defRPr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defRPr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defRPr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defRPr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defRPr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defRPr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defRPr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Рис. 3 Классическая модель равновесия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rot="5400000" flipH="1" flipV="1">
            <a:off x="-392112" y="3606800"/>
            <a:ext cx="3214688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1214438" y="5214938"/>
            <a:ext cx="6072187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9462" name="TextBox 11"/>
          <p:cNvSpPr txBox="1">
            <a:spLocks noChangeArrowheads="1"/>
          </p:cNvSpPr>
          <p:nvPr/>
        </p:nvSpPr>
        <p:spPr bwMode="auto">
          <a:xfrm>
            <a:off x="928688" y="5072063"/>
            <a:ext cx="4286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13" name="Дуга 12"/>
          <p:cNvSpPr/>
          <p:nvPr/>
        </p:nvSpPr>
        <p:spPr>
          <a:xfrm>
            <a:off x="2714625" y="-500063"/>
            <a:ext cx="4572000" cy="5286376"/>
          </a:xfrm>
          <a:prstGeom prst="arc">
            <a:avLst>
              <a:gd name="adj1" fmla="val 5418551"/>
              <a:gd name="adj2" fmla="val 10001230"/>
            </a:avLst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Дуга 13"/>
          <p:cNvSpPr/>
          <p:nvPr/>
        </p:nvSpPr>
        <p:spPr>
          <a:xfrm>
            <a:off x="1000125" y="928688"/>
            <a:ext cx="3571875" cy="3857625"/>
          </a:xfrm>
          <a:prstGeom prst="arc">
            <a:avLst>
              <a:gd name="adj1" fmla="val 20996359"/>
              <a:gd name="adj2" fmla="val 5464169"/>
            </a:avLst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465" name="TextBox 14"/>
          <p:cNvSpPr txBox="1">
            <a:spLocks noChangeArrowheads="1"/>
          </p:cNvSpPr>
          <p:nvPr/>
        </p:nvSpPr>
        <p:spPr bwMode="auto">
          <a:xfrm>
            <a:off x="857250" y="1928813"/>
            <a:ext cx="2857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r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1285875" y="4429125"/>
            <a:ext cx="2428875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3393281" y="4822032"/>
            <a:ext cx="785813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9468" name="TextBox 21"/>
          <p:cNvSpPr txBox="1">
            <a:spLocks noChangeArrowheads="1"/>
          </p:cNvSpPr>
          <p:nvPr/>
        </p:nvSpPr>
        <p:spPr bwMode="auto">
          <a:xfrm>
            <a:off x="6643688" y="5143500"/>
            <a:ext cx="12144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I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9" name="TextBox 22"/>
          <p:cNvSpPr txBox="1">
            <a:spLocks noChangeArrowheads="1"/>
          </p:cNvSpPr>
          <p:nvPr/>
        </p:nvSpPr>
        <p:spPr bwMode="auto">
          <a:xfrm>
            <a:off x="4929188" y="4429125"/>
            <a:ext cx="7143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I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70" name="TextBox 23"/>
          <p:cNvSpPr txBox="1">
            <a:spLocks noChangeArrowheads="1"/>
          </p:cNvSpPr>
          <p:nvPr/>
        </p:nvSpPr>
        <p:spPr bwMode="auto">
          <a:xfrm>
            <a:off x="4286250" y="2214563"/>
            <a:ext cx="4286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S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71" name="TextBox 24"/>
          <p:cNvSpPr txBox="1">
            <a:spLocks noChangeArrowheads="1"/>
          </p:cNvSpPr>
          <p:nvPr/>
        </p:nvSpPr>
        <p:spPr bwMode="auto">
          <a:xfrm>
            <a:off x="857250" y="4143375"/>
            <a:ext cx="571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1400">
                <a:latin typeface="Times New Roman" pitchFamily="18" charset="0"/>
                <a:cs typeface="Times New Roman" pitchFamily="18" charset="0"/>
              </a:rPr>
              <a:t>0</a:t>
            </a:r>
            <a:endParaRPr lang="ru-RU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72" name="TextBox 25"/>
          <p:cNvSpPr txBox="1">
            <a:spLocks noChangeArrowheads="1"/>
          </p:cNvSpPr>
          <p:nvPr/>
        </p:nvSpPr>
        <p:spPr bwMode="auto">
          <a:xfrm>
            <a:off x="3286125" y="5143500"/>
            <a:ext cx="12858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140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= I</a:t>
            </a:r>
            <a:r>
              <a:rPr lang="en-US" sz="1400">
                <a:latin typeface="Times New Roman" pitchFamily="18" charset="0"/>
                <a:cs typeface="Times New Roman" pitchFamily="18" charset="0"/>
              </a:rPr>
              <a:t>0</a:t>
            </a:r>
            <a:endParaRPr lang="ru-RU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73" name="TextBox 26"/>
          <p:cNvSpPr txBox="1">
            <a:spLocks noChangeArrowheads="1"/>
          </p:cNvSpPr>
          <p:nvPr/>
        </p:nvSpPr>
        <p:spPr bwMode="auto">
          <a:xfrm>
            <a:off x="3571875" y="3929063"/>
            <a:ext cx="6429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1400">
                <a:latin typeface="Times New Roman" pitchFamily="18" charset="0"/>
                <a:cs typeface="Times New Roman" pitchFamily="18" charset="0"/>
              </a:rPr>
              <a:t>0</a:t>
            </a:r>
            <a:endParaRPr lang="ru-RU" sz="1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38" y="0"/>
            <a:ext cx="8229600" cy="714375"/>
          </a:xfrm>
        </p:spPr>
        <p:txBody>
          <a:bodyPr/>
          <a:lstStyle/>
          <a:p>
            <a:pPr>
              <a:defRPr/>
            </a:pPr>
            <a:r>
              <a:rPr lang="ru-RU" sz="3600" cap="sm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Классическая модель равновесия</a:t>
            </a:r>
            <a:endParaRPr lang="ru-RU" sz="3600" cap="sm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57313"/>
            <a:ext cx="9144000" cy="4500562"/>
          </a:xfrm>
        </p:spPr>
        <p:txBody>
          <a:bodyPr/>
          <a:lstStyle/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По мере повышения ставки процента увеличиваются сбережения. Следовательно, сбережения есть возрастающая функция реальной ставки ссудного процента: S = S(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Рост инвестиций наблюдается при снижении реальной ставки ссудного (банковского) процента. Таким образом, инвестиции есть убывающая функция реальной ставки процента: I = I(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Равновесная реальная ставка банковского процента (r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) обеспечивает равенство сбережений и инвестиций (S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= I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) в масштабе всей экономики, а через это и равенство между совокупным спросом и совокупным предложением в условиях полной занятости</a:t>
            </a:r>
          </a:p>
          <a:p>
            <a:pPr marL="0" indent="0">
              <a:spcBef>
                <a:spcPts val="0"/>
              </a:spcBef>
              <a:defRPr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4375"/>
          </a:xfrm>
        </p:spPr>
        <p:txBody>
          <a:bodyPr/>
          <a:lstStyle/>
          <a:p>
            <a:pPr>
              <a:defRPr/>
            </a:pPr>
            <a:r>
              <a:rPr lang="ru-RU" sz="3200" cap="small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Кейнсианская</a:t>
            </a:r>
            <a:r>
              <a:rPr lang="ru-RU" sz="3200" cap="sm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модель равновесия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14375"/>
            <a:ext cx="9144000" cy="6357938"/>
          </a:xfrm>
        </p:spPr>
        <p:txBody>
          <a:bodyPr/>
          <a:lstStyle/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 мнению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Дж.М.Кейнса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его последователей предприниматели при инвестировании руководствуются, во-первых, ставкой банковского процента, которая выступает в качестве цены ссудного капитала </a:t>
            </a: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Во-вторых, ожидаемой нормой прибыли от инвестиций. Если прибыль незначительна, то какая бы ни была ставка ссудного процента, осуществлять инвестиции было бы не целесообразно </a:t>
            </a: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целом же инвестиции есть функция реальной ставки ссудного (банковского) процента: 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I(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Осуществляя сбережения, люди тоже ориентируются не только на реальную норму процента. Мотивы, которыми они руководствуются могут и не предполагать передачи денег от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сберегателей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 инвесторам за процент. </a:t>
            </a: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Кроме того люди начинают делать сбережения, когда доход достигает определенной величины. Поэтому сбережения, по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Дж.М.Кейнсу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есть функция дохода: S = S 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457200">
              <a:spcBef>
                <a:spcPts val="0"/>
              </a:spcBef>
              <a:defRPr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3600" cap="small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Кейнсианская</a:t>
            </a:r>
            <a:r>
              <a:rPr lang="ru-RU" sz="3600" cap="sm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модель  равновесия</a:t>
            </a:r>
            <a:endParaRPr lang="ru-RU" sz="3600" cap="sm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1357313"/>
            <a:ext cx="8929687" cy="5500687"/>
          </a:xfrm>
        </p:spPr>
        <p:txBody>
          <a:bodyPr/>
          <a:lstStyle/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Модель равновесия, когда инвестиции есть функция реального ссудного (банковского) процента, а сбережения - функция дохода, может быть представлена на рис. 4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endParaRPr lang="ru-RU" sz="2000" dirty="0" smtClean="0"/>
          </a:p>
          <a:p>
            <a:pPr marL="0" indent="0">
              <a:spcBef>
                <a:spcPts val="0"/>
              </a:spcBef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Рис. 4.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Кейнсианская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модель равновесия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без учета потребления (</a:t>
            </a:r>
            <a:r>
              <a:rPr lang="ru-RU" sz="2300" i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), государственных расходов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3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и чистого экспорта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300" i="1" dirty="0" smtClean="0">
                <a:latin typeface="Times New Roman" pitchFamily="18" charset="0"/>
                <a:cs typeface="Times New Roman" pitchFamily="18" charset="0"/>
              </a:rPr>
              <a:t>NX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3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rot="5400000" flipH="1" flipV="1">
            <a:off x="-392113" y="3963988"/>
            <a:ext cx="2500313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857250" y="5214938"/>
            <a:ext cx="4714875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857250" y="4143375"/>
            <a:ext cx="4071938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3" name="Дуга 12"/>
          <p:cNvSpPr/>
          <p:nvPr/>
        </p:nvSpPr>
        <p:spPr>
          <a:xfrm>
            <a:off x="-1428750" y="1857375"/>
            <a:ext cx="4643438" cy="2928938"/>
          </a:xfrm>
          <a:prstGeom prst="arc">
            <a:avLst>
              <a:gd name="adj1" fmla="val 67542"/>
              <a:gd name="adj2" fmla="val 444737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2536" name="TextBox 13"/>
          <p:cNvSpPr txBox="1">
            <a:spLocks noChangeArrowheads="1"/>
          </p:cNvSpPr>
          <p:nvPr/>
        </p:nvSpPr>
        <p:spPr bwMode="auto">
          <a:xfrm>
            <a:off x="285750" y="2643188"/>
            <a:ext cx="857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I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7" name="TextBox 14"/>
          <p:cNvSpPr txBox="1">
            <a:spLocks noChangeArrowheads="1"/>
          </p:cNvSpPr>
          <p:nvPr/>
        </p:nvSpPr>
        <p:spPr bwMode="auto">
          <a:xfrm>
            <a:off x="0" y="3929063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120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= I</a:t>
            </a:r>
            <a:r>
              <a:rPr lang="en-US" sz="1200">
                <a:latin typeface="Times New Roman" pitchFamily="18" charset="0"/>
                <a:cs typeface="Times New Roman" pitchFamily="18" charset="0"/>
              </a:rPr>
              <a:t>0</a:t>
            </a:r>
            <a:endParaRPr lang="ru-RU" sz="1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8" name="TextBox 15"/>
          <p:cNvSpPr txBox="1">
            <a:spLocks noChangeArrowheads="1"/>
          </p:cNvSpPr>
          <p:nvPr/>
        </p:nvSpPr>
        <p:spPr bwMode="auto">
          <a:xfrm>
            <a:off x="5143500" y="5214938"/>
            <a:ext cx="428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Y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9" name="TextBox 16"/>
          <p:cNvSpPr txBox="1">
            <a:spLocks noChangeArrowheads="1"/>
          </p:cNvSpPr>
          <p:nvPr/>
        </p:nvSpPr>
        <p:spPr bwMode="auto">
          <a:xfrm>
            <a:off x="3143250" y="3214688"/>
            <a:ext cx="571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 S</a:t>
            </a:r>
            <a:endParaRPr lang="ru-RU"/>
          </a:p>
        </p:txBody>
      </p:sp>
      <p:sp>
        <p:nvSpPr>
          <p:cNvPr id="22540" name="TextBox 17"/>
          <p:cNvSpPr txBox="1">
            <a:spLocks noChangeArrowheads="1"/>
          </p:cNvSpPr>
          <p:nvPr/>
        </p:nvSpPr>
        <p:spPr bwMode="auto">
          <a:xfrm>
            <a:off x="4929188" y="3857625"/>
            <a:ext cx="428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I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41" name="TextBox 18"/>
          <p:cNvSpPr txBox="1">
            <a:spLocks noChangeArrowheads="1"/>
          </p:cNvSpPr>
          <p:nvPr/>
        </p:nvSpPr>
        <p:spPr bwMode="auto">
          <a:xfrm>
            <a:off x="2571750" y="3786188"/>
            <a:ext cx="6429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1400">
                <a:latin typeface="Times New Roman" pitchFamily="18" charset="0"/>
                <a:cs typeface="Times New Roman" pitchFamily="18" charset="0"/>
              </a:rPr>
              <a:t>0</a:t>
            </a:r>
            <a:endParaRPr lang="ru-RU" sz="140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rot="16200000" flipH="1">
            <a:off x="2432050" y="4711700"/>
            <a:ext cx="885825" cy="34925"/>
          </a:xfrm>
          <a:prstGeom prst="line">
            <a:avLst/>
          </a:prstGeom>
          <a:ln>
            <a:prstDash val="dash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2543" name="TextBox 27"/>
          <p:cNvSpPr txBox="1">
            <a:spLocks noChangeArrowheads="1"/>
          </p:cNvSpPr>
          <p:nvPr/>
        </p:nvSpPr>
        <p:spPr bwMode="auto">
          <a:xfrm>
            <a:off x="2714625" y="5214938"/>
            <a:ext cx="7858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1400">
                <a:latin typeface="Times New Roman" pitchFamily="18" charset="0"/>
                <a:cs typeface="Times New Roman" pitchFamily="18" charset="0"/>
              </a:rPr>
              <a:t>0</a:t>
            </a:r>
            <a:endParaRPr lang="ru-RU" sz="1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3"/>
          </a:xfrm>
        </p:spPr>
        <p:txBody>
          <a:bodyPr/>
          <a:lstStyle/>
          <a:p>
            <a:pPr>
              <a:defRPr/>
            </a:pPr>
            <a:r>
              <a:rPr lang="ru-RU" sz="4000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Потребление</a:t>
            </a:r>
            <a:endParaRPr lang="ru-RU" sz="4000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5" y="928688"/>
            <a:ext cx="8786813" cy="5715000"/>
          </a:xfrm>
        </p:spPr>
        <p:txBody>
          <a:bodyPr/>
          <a:lstStyle/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Потребление (С) представляет собой совокупные расходы домашних хозяйств на приобретение товаров и услуг в течение рассматриваемого периода, как правило, 1 года</a:t>
            </a: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100" i="1" dirty="0" smtClean="0">
                <a:latin typeface="Times New Roman" pitchFamily="18" charset="0"/>
                <a:cs typeface="Times New Roman" pitchFamily="18" charset="0"/>
              </a:rPr>
              <a:t>Потребление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является первым компонентом совокупных расходов в экономических модели, и одновременно потребление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это показатель потока в экономическом кругообороте, т. е. он оценивается за определенный промежуток времени (за 1 год). </a:t>
            </a: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100" i="1" dirty="0" smtClean="0">
                <a:latin typeface="Times New Roman" pitchFamily="18" charset="0"/>
                <a:cs typeface="Times New Roman" pitchFamily="18" charset="0"/>
              </a:rPr>
              <a:t>Потребительские расходы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домашних хозяйств включают в себя расходы на товары длительного  пользования (автомобили, холодильники, телевизоры, мебель и т. п.), на товары текущего потребления (продукты питания, одежда, бензин и т. п.), а также на услуги (врачей, юристов, туроператоров, парикмахеров и т. п.). </a:t>
            </a: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Важно помнить, что </a:t>
            </a:r>
            <a:r>
              <a:rPr lang="ru-RU" sz="2100" i="1" dirty="0" smtClean="0">
                <a:latin typeface="Times New Roman" pitchFamily="18" charset="0"/>
                <a:cs typeface="Times New Roman" pitchFamily="18" charset="0"/>
              </a:rPr>
              <a:t>расходы на приобретение жилья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учитываются не в величине потребления, а в </a:t>
            </a:r>
            <a:r>
              <a:rPr lang="ru-RU" sz="2100" i="1" dirty="0" smtClean="0">
                <a:latin typeface="Times New Roman" pitchFamily="18" charset="0"/>
                <a:cs typeface="Times New Roman" pitchFamily="18" charset="0"/>
              </a:rPr>
              <a:t>величине инвестиционных расходов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при оценке ВВП</a:t>
            </a:r>
            <a:br>
              <a:rPr lang="ru-RU" sz="2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313" y="0"/>
            <a:ext cx="8929687" cy="785813"/>
          </a:xfrm>
        </p:spPr>
        <p:txBody>
          <a:bodyPr/>
          <a:lstStyle/>
          <a:p>
            <a:pPr>
              <a:defRPr/>
            </a:pPr>
            <a:r>
              <a:rPr lang="ru-RU" sz="2800" cap="sm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Эффект мультипликатора и принцип акселерации</a:t>
            </a:r>
            <a:endParaRPr lang="ru-RU" sz="2800" cap="sm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57250"/>
            <a:ext cx="9001125" cy="6357938"/>
          </a:xfrm>
        </p:spPr>
        <p:txBody>
          <a:bodyPr/>
          <a:lstStyle/>
          <a:p>
            <a:pPr marL="0" indent="457200">
              <a:spcBef>
                <a:spcPts val="0"/>
              </a:spcBef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Мультипликативный эффект зависит от количества превращений начальной суммы в расход разных экономических агентов в определенный период времени. Его можно рассчитать, исходя из склонности экономических агентов к сбережению или потреблению, на основе формулы (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):</a:t>
            </a:r>
            <a:endParaRPr lang="ru-RU" sz="2000" dirty="0" smtClean="0"/>
          </a:p>
          <a:p>
            <a:pPr marL="0" indent="0" algn="ctr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                     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m = 1 /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1 – MPC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 = 1 / MPS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(9)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2000" i="1" dirty="0" smtClean="0"/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мультипликатор </a:t>
            </a: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экономике наблюдается и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обратная реакция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величины инвестиционных расходов экономических агентов в ответ на изменение объема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Y (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ВВП , ВНД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Она получила название принципа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акселерации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согласно которому каждый прирост или сокращение объема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(ВВП, ВНД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 приводит к большему приросту или сокращению вызванных этим фактором инвестиций , т.е.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a = 1 / m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Количественным выражением принципа акселерации служит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акселератор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имеющий следующий вид:</a:t>
            </a:r>
          </a:p>
          <a:p>
            <a:pPr marL="0" indent="457200" algn="ctr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                                    а =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i="1" baseline="-25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i="1" baseline="-25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t-1</a:t>
            </a:r>
            <a:r>
              <a:rPr lang="ru-RU" sz="2400" i="1" baseline="-25000" dirty="0" smtClean="0">
                <a:latin typeface="Times New Roman" pitchFamily="18" charset="0"/>
                <a:cs typeface="Times New Roman" pitchFamily="18" charset="0"/>
              </a:rPr>
              <a:t> ,                                   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(10)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где 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а –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акселератор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год, текущий период, когда были осуществлены инвестиции  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313" y="0"/>
            <a:ext cx="8929687" cy="857250"/>
          </a:xfrm>
        </p:spPr>
        <p:txBody>
          <a:bodyPr/>
          <a:lstStyle/>
          <a:p>
            <a:pPr>
              <a:defRPr/>
            </a:pPr>
            <a:r>
              <a:rPr lang="ru-RU" sz="3200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Структура  потребления  групп  населения</a:t>
            </a:r>
            <a:endParaRPr lang="ru-RU" sz="3200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28688"/>
            <a:ext cx="9144000" cy="5929312"/>
          </a:xfrm>
        </p:spPr>
        <p:txBody>
          <a:bodyPr/>
          <a:lstStyle/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Структура расходов групп населения различна: удельный вес затрат на питание больше у малоимущих (от 50 до 100%) и меньше у богатых (20%). В реальной жизни нет ни отдельных людей, ни семей, которые тратили бы свои деньги одинаковым образом, поэтому в экономической теории используется так называемая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качественная модель поведения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это усредненная модель расходов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людей с различными уровнями доходов, построенная на основе исследований бюджетов семей. Эти модели называются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законами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Энгеля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по имени немецкого статистика Эрнста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Энгеля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(1821 – 1896). По мере роста доходов расходы на питание в абсолютной величине увеличиваются, но уменьшается их удельный вес. Богатые люди лучше питаются и более дорогой и качественной пищей. Основным фактором, определяющим величину потребления, является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национальный доход (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, НД).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Простую функцию потребления (С) можно представить следующим образом:</a:t>
            </a:r>
          </a:p>
          <a:p>
            <a:pPr marL="0" indent="457200" algn="ctr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C  =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cY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,                                              (1)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где 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–национальный  располагаемый  доход,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НРД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( = чистый национальный доход  (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ЧНД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 после уплаты налогов и получения трансфертов)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–  автономное потребление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–  предельная склонность к потреблению (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МРС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|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о &lt;  с  &lt;  1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 </a:t>
            </a:r>
            <a:br>
              <a:rPr lang="ru-RU" sz="1800" dirty="0" smtClean="0"/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25"/>
          </a:xfrm>
        </p:spPr>
        <p:txBody>
          <a:bodyPr/>
          <a:lstStyle/>
          <a:p>
            <a:pPr>
              <a:defRPr/>
            </a:pPr>
            <a:r>
              <a:rPr lang="ru-RU" sz="3200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Автономное потребление  и национальный доход</a:t>
            </a:r>
            <a:endParaRPr lang="ru-RU" sz="3200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71563"/>
            <a:ext cx="9144000" cy="5643562"/>
          </a:xfrm>
        </p:spPr>
        <p:txBody>
          <a:bodyPr/>
          <a:lstStyle/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Автономное потребление представляет собой минимальный уровень потребительских расходов на товары первой необходимости. Величина автономного потребления не зависит от размеров национального дохода </a:t>
            </a: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Если величина потребления превышает размер национального дохода, то это означает, что домохозяйства занимают недостающие средства за границей или используют сделанные ранее накопления </a:t>
            </a: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Если говорить о стране в целом, то необходимость оплачивать автономное потребление при низких уровнях национального дохода приводит к росту государственного внешнего долга</a:t>
            </a: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Как следует из формулы функции потребления, располагаемый национальный доход является определяющим для величины потребления. Его увеличение означает рост факторных доходов и увеличение средств, которые домашние хозяйства могут направить на потребление 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63"/>
          </a:xfrm>
        </p:spPr>
        <p:txBody>
          <a:bodyPr/>
          <a:lstStyle/>
          <a:p>
            <a:pPr>
              <a:defRPr/>
            </a:pPr>
            <a:r>
              <a:rPr lang="ru-RU" sz="2800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Графическое  выражение  функции потребления</a:t>
            </a:r>
            <a:endParaRPr lang="ru-RU" sz="2800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5" y="1071563"/>
            <a:ext cx="8858250" cy="5643562"/>
          </a:xfrm>
        </p:spPr>
        <p:txBody>
          <a:bodyPr/>
          <a:lstStyle/>
          <a:p>
            <a:pPr>
              <a:defRPr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Font typeface="Wingdings" pitchFamily="2" charset="2"/>
              <a:buNone/>
              <a:defRPr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Font typeface="Wingdings" pitchFamily="2" charset="2"/>
              <a:buNone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Рис. 1. График функции потребления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1000125" y="5500688"/>
            <a:ext cx="7286625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 flipH="1" flipV="1">
            <a:off x="-1035050" y="3463925"/>
            <a:ext cx="407193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8198" name="TextBox 13"/>
          <p:cNvSpPr txBox="1">
            <a:spLocks noChangeArrowheads="1"/>
          </p:cNvSpPr>
          <p:nvPr/>
        </p:nvSpPr>
        <p:spPr bwMode="auto">
          <a:xfrm>
            <a:off x="7858125" y="5500688"/>
            <a:ext cx="6429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Y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9" name="TextBox 14"/>
          <p:cNvSpPr txBox="1">
            <a:spLocks noChangeArrowheads="1"/>
          </p:cNvSpPr>
          <p:nvPr/>
        </p:nvSpPr>
        <p:spPr bwMode="auto">
          <a:xfrm>
            <a:off x="642938" y="1285875"/>
            <a:ext cx="214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C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flipV="1">
            <a:off x="1000125" y="1643063"/>
            <a:ext cx="5214938" cy="3857625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8" name="Дуга 17"/>
          <p:cNvSpPr/>
          <p:nvPr/>
        </p:nvSpPr>
        <p:spPr>
          <a:xfrm>
            <a:off x="1428750" y="5214938"/>
            <a:ext cx="71438" cy="428625"/>
          </a:xfrm>
          <a:prstGeom prst="arc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202" name="TextBox 18"/>
          <p:cNvSpPr txBox="1">
            <a:spLocks noChangeArrowheads="1"/>
          </p:cNvSpPr>
          <p:nvPr/>
        </p:nvSpPr>
        <p:spPr bwMode="auto">
          <a:xfrm>
            <a:off x="1500188" y="5143500"/>
            <a:ext cx="7143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45°</a:t>
            </a:r>
            <a:endParaRPr lang="ru-RU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flipV="1">
            <a:off x="1000125" y="2643188"/>
            <a:ext cx="6072188" cy="1285875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8204" name="TextBox 21"/>
          <p:cNvSpPr txBox="1">
            <a:spLocks noChangeArrowheads="1"/>
          </p:cNvSpPr>
          <p:nvPr/>
        </p:nvSpPr>
        <p:spPr bwMode="auto">
          <a:xfrm>
            <a:off x="6786563" y="2571750"/>
            <a:ext cx="7143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С</a:t>
            </a: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1000125" y="3571875"/>
            <a:ext cx="1785938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>
            <a:off x="1857375" y="4500563"/>
            <a:ext cx="1857375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1000125" y="3286125"/>
            <a:ext cx="2928938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>
            <a:off x="2857500" y="4357688"/>
            <a:ext cx="2143125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35" name="Полилиния 34"/>
          <p:cNvSpPr/>
          <p:nvPr/>
        </p:nvSpPr>
        <p:spPr>
          <a:xfrm>
            <a:off x="1071563" y="3357563"/>
            <a:ext cx="2728912" cy="1624012"/>
          </a:xfrm>
          <a:custGeom>
            <a:avLst/>
            <a:gdLst>
              <a:gd name="connsiteX0" fmla="*/ 0 w 2729552"/>
              <a:gd name="connsiteY0" fmla="*/ 559558 h 1624083"/>
              <a:gd name="connsiteX1" fmla="*/ 13648 w 2729552"/>
              <a:gd name="connsiteY1" fmla="*/ 641444 h 1624083"/>
              <a:gd name="connsiteX2" fmla="*/ 40943 w 2729552"/>
              <a:gd name="connsiteY2" fmla="*/ 750626 h 1624083"/>
              <a:gd name="connsiteX3" fmla="*/ 54591 w 2729552"/>
              <a:gd name="connsiteY3" fmla="*/ 968991 h 1624083"/>
              <a:gd name="connsiteX4" fmla="*/ 68239 w 2729552"/>
              <a:gd name="connsiteY4" fmla="*/ 1009934 h 1624083"/>
              <a:gd name="connsiteX5" fmla="*/ 81886 w 2729552"/>
              <a:gd name="connsiteY5" fmla="*/ 1105468 h 1624083"/>
              <a:gd name="connsiteX6" fmla="*/ 109182 w 2729552"/>
              <a:gd name="connsiteY6" fmla="*/ 1282889 h 1624083"/>
              <a:gd name="connsiteX7" fmla="*/ 122830 w 2729552"/>
              <a:gd name="connsiteY7" fmla="*/ 1323832 h 1624083"/>
              <a:gd name="connsiteX8" fmla="*/ 150125 w 2729552"/>
              <a:gd name="connsiteY8" fmla="*/ 1501253 h 1624083"/>
              <a:gd name="connsiteX9" fmla="*/ 177421 w 2729552"/>
              <a:gd name="connsiteY9" fmla="*/ 1542197 h 1624083"/>
              <a:gd name="connsiteX10" fmla="*/ 232012 w 2729552"/>
              <a:gd name="connsiteY10" fmla="*/ 1624083 h 1624083"/>
              <a:gd name="connsiteX11" fmla="*/ 327546 w 2729552"/>
              <a:gd name="connsiteY11" fmla="*/ 1514901 h 1624083"/>
              <a:gd name="connsiteX12" fmla="*/ 382137 w 2729552"/>
              <a:gd name="connsiteY12" fmla="*/ 1392071 h 1624083"/>
              <a:gd name="connsiteX13" fmla="*/ 423080 w 2729552"/>
              <a:gd name="connsiteY13" fmla="*/ 1255594 h 1624083"/>
              <a:gd name="connsiteX14" fmla="*/ 450376 w 2729552"/>
              <a:gd name="connsiteY14" fmla="*/ 1187355 h 1624083"/>
              <a:gd name="connsiteX15" fmla="*/ 477671 w 2729552"/>
              <a:gd name="connsiteY15" fmla="*/ 1091820 h 1624083"/>
              <a:gd name="connsiteX16" fmla="*/ 518615 w 2729552"/>
              <a:gd name="connsiteY16" fmla="*/ 1009934 h 1624083"/>
              <a:gd name="connsiteX17" fmla="*/ 532263 w 2729552"/>
              <a:gd name="connsiteY17" fmla="*/ 832513 h 1624083"/>
              <a:gd name="connsiteX18" fmla="*/ 559558 w 2729552"/>
              <a:gd name="connsiteY18" fmla="*/ 777922 h 1624083"/>
              <a:gd name="connsiteX19" fmla="*/ 573206 w 2729552"/>
              <a:gd name="connsiteY19" fmla="*/ 709683 h 1624083"/>
              <a:gd name="connsiteX20" fmla="*/ 600501 w 2729552"/>
              <a:gd name="connsiteY20" fmla="*/ 559558 h 1624083"/>
              <a:gd name="connsiteX21" fmla="*/ 614149 w 2729552"/>
              <a:gd name="connsiteY21" fmla="*/ 518615 h 1624083"/>
              <a:gd name="connsiteX22" fmla="*/ 682388 w 2729552"/>
              <a:gd name="connsiteY22" fmla="*/ 736979 h 1624083"/>
              <a:gd name="connsiteX23" fmla="*/ 723331 w 2729552"/>
              <a:gd name="connsiteY23" fmla="*/ 982638 h 1624083"/>
              <a:gd name="connsiteX24" fmla="*/ 736979 w 2729552"/>
              <a:gd name="connsiteY24" fmla="*/ 1078173 h 1624083"/>
              <a:gd name="connsiteX25" fmla="*/ 750627 w 2729552"/>
              <a:gd name="connsiteY25" fmla="*/ 1241946 h 1624083"/>
              <a:gd name="connsiteX26" fmla="*/ 818866 w 2729552"/>
              <a:gd name="connsiteY26" fmla="*/ 1132764 h 1624083"/>
              <a:gd name="connsiteX27" fmla="*/ 832513 w 2729552"/>
              <a:gd name="connsiteY27" fmla="*/ 1037229 h 1624083"/>
              <a:gd name="connsiteX28" fmla="*/ 859809 w 2729552"/>
              <a:gd name="connsiteY28" fmla="*/ 941695 h 1624083"/>
              <a:gd name="connsiteX29" fmla="*/ 887104 w 2729552"/>
              <a:gd name="connsiteY29" fmla="*/ 709683 h 1624083"/>
              <a:gd name="connsiteX30" fmla="*/ 914400 w 2729552"/>
              <a:gd name="connsiteY30" fmla="*/ 559558 h 1624083"/>
              <a:gd name="connsiteX31" fmla="*/ 928048 w 2729552"/>
              <a:gd name="connsiteY31" fmla="*/ 477671 h 1624083"/>
              <a:gd name="connsiteX32" fmla="*/ 996286 w 2729552"/>
              <a:gd name="connsiteY32" fmla="*/ 395785 h 1624083"/>
              <a:gd name="connsiteX33" fmla="*/ 1050877 w 2729552"/>
              <a:gd name="connsiteY33" fmla="*/ 477671 h 1624083"/>
              <a:gd name="connsiteX34" fmla="*/ 1064525 w 2729552"/>
              <a:gd name="connsiteY34" fmla="*/ 532262 h 1624083"/>
              <a:gd name="connsiteX35" fmla="*/ 1105469 w 2729552"/>
              <a:gd name="connsiteY35" fmla="*/ 600501 h 1624083"/>
              <a:gd name="connsiteX36" fmla="*/ 1173707 w 2729552"/>
              <a:gd name="connsiteY36" fmla="*/ 764274 h 1624083"/>
              <a:gd name="connsiteX37" fmla="*/ 1201003 w 2729552"/>
              <a:gd name="connsiteY37" fmla="*/ 846161 h 1624083"/>
              <a:gd name="connsiteX38" fmla="*/ 1255594 w 2729552"/>
              <a:gd name="connsiteY38" fmla="*/ 996286 h 1624083"/>
              <a:gd name="connsiteX39" fmla="*/ 1282889 w 2729552"/>
              <a:gd name="connsiteY39" fmla="*/ 928047 h 1624083"/>
              <a:gd name="connsiteX40" fmla="*/ 1296537 w 2729552"/>
              <a:gd name="connsiteY40" fmla="*/ 887104 h 1624083"/>
              <a:gd name="connsiteX41" fmla="*/ 1364776 w 2729552"/>
              <a:gd name="connsiteY41" fmla="*/ 464023 h 1624083"/>
              <a:gd name="connsiteX42" fmla="*/ 1392071 w 2729552"/>
              <a:gd name="connsiteY42" fmla="*/ 409432 h 1624083"/>
              <a:gd name="connsiteX43" fmla="*/ 1433015 w 2729552"/>
              <a:gd name="connsiteY43" fmla="*/ 382137 h 1624083"/>
              <a:gd name="connsiteX44" fmla="*/ 1473958 w 2729552"/>
              <a:gd name="connsiteY44" fmla="*/ 395785 h 1624083"/>
              <a:gd name="connsiteX45" fmla="*/ 1487606 w 2729552"/>
              <a:gd name="connsiteY45" fmla="*/ 436728 h 1624083"/>
              <a:gd name="connsiteX46" fmla="*/ 1528549 w 2729552"/>
              <a:gd name="connsiteY46" fmla="*/ 491319 h 1624083"/>
              <a:gd name="connsiteX47" fmla="*/ 1583140 w 2729552"/>
              <a:gd name="connsiteY47" fmla="*/ 600501 h 1624083"/>
              <a:gd name="connsiteX48" fmla="*/ 1610436 w 2729552"/>
              <a:gd name="connsiteY48" fmla="*/ 655092 h 1624083"/>
              <a:gd name="connsiteX49" fmla="*/ 1624083 w 2729552"/>
              <a:gd name="connsiteY49" fmla="*/ 709683 h 1624083"/>
              <a:gd name="connsiteX50" fmla="*/ 1637731 w 2729552"/>
              <a:gd name="connsiteY50" fmla="*/ 750626 h 1624083"/>
              <a:gd name="connsiteX51" fmla="*/ 1678674 w 2729552"/>
              <a:gd name="connsiteY51" fmla="*/ 668740 h 1624083"/>
              <a:gd name="connsiteX52" fmla="*/ 1692322 w 2729552"/>
              <a:gd name="connsiteY52" fmla="*/ 559558 h 1624083"/>
              <a:gd name="connsiteX53" fmla="*/ 1705970 w 2729552"/>
              <a:gd name="connsiteY53" fmla="*/ 518615 h 1624083"/>
              <a:gd name="connsiteX54" fmla="*/ 1719618 w 2729552"/>
              <a:gd name="connsiteY54" fmla="*/ 464023 h 1624083"/>
              <a:gd name="connsiteX55" fmla="*/ 1733266 w 2729552"/>
              <a:gd name="connsiteY55" fmla="*/ 423080 h 1624083"/>
              <a:gd name="connsiteX56" fmla="*/ 1760561 w 2729552"/>
              <a:gd name="connsiteY56" fmla="*/ 327546 h 1624083"/>
              <a:gd name="connsiteX57" fmla="*/ 1801504 w 2729552"/>
              <a:gd name="connsiteY57" fmla="*/ 300250 h 1624083"/>
              <a:gd name="connsiteX58" fmla="*/ 1856095 w 2729552"/>
              <a:gd name="connsiteY58" fmla="*/ 409432 h 1624083"/>
              <a:gd name="connsiteX59" fmla="*/ 1897039 w 2729552"/>
              <a:gd name="connsiteY59" fmla="*/ 464023 h 1624083"/>
              <a:gd name="connsiteX60" fmla="*/ 1924334 w 2729552"/>
              <a:gd name="connsiteY60" fmla="*/ 504967 h 1624083"/>
              <a:gd name="connsiteX61" fmla="*/ 1937982 w 2729552"/>
              <a:gd name="connsiteY61" fmla="*/ 545910 h 1624083"/>
              <a:gd name="connsiteX62" fmla="*/ 2006221 w 2729552"/>
              <a:gd name="connsiteY62" fmla="*/ 450376 h 1624083"/>
              <a:gd name="connsiteX63" fmla="*/ 2033516 w 2729552"/>
              <a:gd name="connsiteY63" fmla="*/ 368489 h 1624083"/>
              <a:gd name="connsiteX64" fmla="*/ 2047164 w 2729552"/>
              <a:gd name="connsiteY64" fmla="*/ 327546 h 1624083"/>
              <a:gd name="connsiteX65" fmla="*/ 2060812 w 2729552"/>
              <a:gd name="connsiteY65" fmla="*/ 272955 h 1624083"/>
              <a:gd name="connsiteX66" fmla="*/ 2088107 w 2729552"/>
              <a:gd name="connsiteY66" fmla="*/ 177420 h 1624083"/>
              <a:gd name="connsiteX67" fmla="*/ 2142698 w 2729552"/>
              <a:gd name="connsiteY67" fmla="*/ 191068 h 1624083"/>
              <a:gd name="connsiteX68" fmla="*/ 2169994 w 2729552"/>
              <a:gd name="connsiteY68" fmla="*/ 245659 h 1624083"/>
              <a:gd name="connsiteX69" fmla="*/ 2197289 w 2729552"/>
              <a:gd name="connsiteY69" fmla="*/ 286603 h 1624083"/>
              <a:gd name="connsiteX70" fmla="*/ 2251880 w 2729552"/>
              <a:gd name="connsiteY70" fmla="*/ 259307 h 1624083"/>
              <a:gd name="connsiteX71" fmla="*/ 2279176 w 2729552"/>
              <a:gd name="connsiteY71" fmla="*/ 218364 h 1624083"/>
              <a:gd name="connsiteX72" fmla="*/ 2361063 w 2729552"/>
              <a:gd name="connsiteY72" fmla="*/ 136477 h 1624083"/>
              <a:gd name="connsiteX73" fmla="*/ 2470245 w 2729552"/>
              <a:gd name="connsiteY73" fmla="*/ 150125 h 1624083"/>
              <a:gd name="connsiteX74" fmla="*/ 2511188 w 2729552"/>
              <a:gd name="connsiteY74" fmla="*/ 163773 h 1624083"/>
              <a:gd name="connsiteX75" fmla="*/ 2524836 w 2729552"/>
              <a:gd name="connsiteY75" fmla="*/ 109182 h 1624083"/>
              <a:gd name="connsiteX76" fmla="*/ 2552131 w 2729552"/>
              <a:gd name="connsiteY76" fmla="*/ 68238 h 1624083"/>
              <a:gd name="connsiteX77" fmla="*/ 2593074 w 2729552"/>
              <a:gd name="connsiteY77" fmla="*/ 81886 h 1624083"/>
              <a:gd name="connsiteX78" fmla="*/ 2688609 w 2729552"/>
              <a:gd name="connsiteY78" fmla="*/ 27295 h 1624083"/>
              <a:gd name="connsiteX79" fmla="*/ 2729552 w 2729552"/>
              <a:gd name="connsiteY79" fmla="*/ 0 h 1624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2729552" h="1624083">
                <a:moveTo>
                  <a:pt x="0" y="559558"/>
                </a:moveTo>
                <a:cubicBezTo>
                  <a:pt x="4549" y="586853"/>
                  <a:pt x="7850" y="614386"/>
                  <a:pt x="13648" y="641444"/>
                </a:cubicBezTo>
                <a:cubicBezTo>
                  <a:pt x="21508" y="678125"/>
                  <a:pt x="40943" y="750626"/>
                  <a:pt x="40943" y="750626"/>
                </a:cubicBezTo>
                <a:cubicBezTo>
                  <a:pt x="45492" y="823414"/>
                  <a:pt x="46956" y="896461"/>
                  <a:pt x="54591" y="968991"/>
                </a:cubicBezTo>
                <a:cubicBezTo>
                  <a:pt x="56097" y="983298"/>
                  <a:pt x="65418" y="995827"/>
                  <a:pt x="68239" y="1009934"/>
                </a:cubicBezTo>
                <a:cubicBezTo>
                  <a:pt x="74548" y="1041477"/>
                  <a:pt x="77635" y="1073582"/>
                  <a:pt x="81886" y="1105468"/>
                </a:cubicBezTo>
                <a:cubicBezTo>
                  <a:pt x="91356" y="1176495"/>
                  <a:pt x="92803" y="1217374"/>
                  <a:pt x="109182" y="1282889"/>
                </a:cubicBezTo>
                <a:cubicBezTo>
                  <a:pt x="112671" y="1296845"/>
                  <a:pt x="118281" y="1310184"/>
                  <a:pt x="122830" y="1323832"/>
                </a:cubicBezTo>
                <a:cubicBezTo>
                  <a:pt x="124939" y="1340705"/>
                  <a:pt x="138400" y="1469988"/>
                  <a:pt x="150125" y="1501253"/>
                </a:cubicBezTo>
                <a:cubicBezTo>
                  <a:pt x="155885" y="1516611"/>
                  <a:pt x="170085" y="1527526"/>
                  <a:pt x="177421" y="1542197"/>
                </a:cubicBezTo>
                <a:cubicBezTo>
                  <a:pt x="216924" y="1621201"/>
                  <a:pt x="154398" y="1546469"/>
                  <a:pt x="232012" y="1624083"/>
                </a:cubicBezTo>
                <a:cubicBezTo>
                  <a:pt x="260433" y="1595662"/>
                  <a:pt x="310884" y="1548226"/>
                  <a:pt x="327546" y="1514901"/>
                </a:cubicBezTo>
                <a:cubicBezTo>
                  <a:pt x="427144" y="1315704"/>
                  <a:pt x="247370" y="1571762"/>
                  <a:pt x="382137" y="1392071"/>
                </a:cubicBezTo>
                <a:cubicBezTo>
                  <a:pt x="391163" y="1360481"/>
                  <a:pt x="408613" y="1294173"/>
                  <a:pt x="423080" y="1255594"/>
                </a:cubicBezTo>
                <a:cubicBezTo>
                  <a:pt x="431682" y="1232655"/>
                  <a:pt x="442629" y="1210596"/>
                  <a:pt x="450376" y="1187355"/>
                </a:cubicBezTo>
                <a:cubicBezTo>
                  <a:pt x="459118" y="1161130"/>
                  <a:pt x="464532" y="1118099"/>
                  <a:pt x="477671" y="1091820"/>
                </a:cubicBezTo>
                <a:cubicBezTo>
                  <a:pt x="530589" y="985983"/>
                  <a:pt x="484307" y="1112855"/>
                  <a:pt x="518615" y="1009934"/>
                </a:cubicBezTo>
                <a:cubicBezTo>
                  <a:pt x="523164" y="950794"/>
                  <a:pt x="521955" y="890926"/>
                  <a:pt x="532263" y="832513"/>
                </a:cubicBezTo>
                <a:cubicBezTo>
                  <a:pt x="535799" y="812478"/>
                  <a:pt x="553124" y="797223"/>
                  <a:pt x="559558" y="777922"/>
                </a:cubicBezTo>
                <a:cubicBezTo>
                  <a:pt x="566893" y="755916"/>
                  <a:pt x="569056" y="732506"/>
                  <a:pt x="573206" y="709683"/>
                </a:cubicBezTo>
                <a:cubicBezTo>
                  <a:pt x="581314" y="665088"/>
                  <a:pt x="589268" y="604491"/>
                  <a:pt x="600501" y="559558"/>
                </a:cubicBezTo>
                <a:cubicBezTo>
                  <a:pt x="603990" y="545602"/>
                  <a:pt x="609600" y="532263"/>
                  <a:pt x="614149" y="518615"/>
                </a:cubicBezTo>
                <a:cubicBezTo>
                  <a:pt x="670366" y="631050"/>
                  <a:pt x="657428" y="587219"/>
                  <a:pt x="682388" y="736979"/>
                </a:cubicBezTo>
                <a:cubicBezTo>
                  <a:pt x="696036" y="818865"/>
                  <a:pt x="711591" y="900457"/>
                  <a:pt x="723331" y="982638"/>
                </a:cubicBezTo>
                <a:cubicBezTo>
                  <a:pt x="727880" y="1014483"/>
                  <a:pt x="733611" y="1046181"/>
                  <a:pt x="736979" y="1078173"/>
                </a:cubicBezTo>
                <a:cubicBezTo>
                  <a:pt x="742714" y="1132652"/>
                  <a:pt x="746078" y="1187355"/>
                  <a:pt x="750627" y="1241946"/>
                </a:cubicBezTo>
                <a:cubicBezTo>
                  <a:pt x="765493" y="1219647"/>
                  <a:pt x="813380" y="1149221"/>
                  <a:pt x="818866" y="1132764"/>
                </a:cubicBezTo>
                <a:cubicBezTo>
                  <a:pt x="829038" y="1102246"/>
                  <a:pt x="825773" y="1068683"/>
                  <a:pt x="832513" y="1037229"/>
                </a:cubicBezTo>
                <a:cubicBezTo>
                  <a:pt x="839452" y="1004845"/>
                  <a:pt x="850710" y="973540"/>
                  <a:pt x="859809" y="941695"/>
                </a:cubicBezTo>
                <a:cubicBezTo>
                  <a:pt x="866969" y="877255"/>
                  <a:pt x="877730" y="775301"/>
                  <a:pt x="887104" y="709683"/>
                </a:cubicBezTo>
                <a:cubicBezTo>
                  <a:pt x="900507" y="615861"/>
                  <a:pt x="898727" y="645757"/>
                  <a:pt x="914400" y="559558"/>
                </a:cubicBezTo>
                <a:cubicBezTo>
                  <a:pt x="919350" y="532332"/>
                  <a:pt x="919297" y="503923"/>
                  <a:pt x="928048" y="477671"/>
                </a:cubicBezTo>
                <a:cubicBezTo>
                  <a:pt x="937548" y="449169"/>
                  <a:pt x="977281" y="414790"/>
                  <a:pt x="996286" y="395785"/>
                </a:cubicBezTo>
                <a:cubicBezTo>
                  <a:pt x="1014483" y="423080"/>
                  <a:pt x="1036206" y="448329"/>
                  <a:pt x="1050877" y="477671"/>
                </a:cubicBezTo>
                <a:cubicBezTo>
                  <a:pt x="1059265" y="494448"/>
                  <a:pt x="1056907" y="515122"/>
                  <a:pt x="1064525" y="532262"/>
                </a:cubicBezTo>
                <a:cubicBezTo>
                  <a:pt x="1075299" y="556502"/>
                  <a:pt x="1091821" y="577755"/>
                  <a:pt x="1105469" y="600501"/>
                </a:cubicBezTo>
                <a:cubicBezTo>
                  <a:pt x="1169749" y="825484"/>
                  <a:pt x="1091938" y="584383"/>
                  <a:pt x="1173707" y="764274"/>
                </a:cubicBezTo>
                <a:cubicBezTo>
                  <a:pt x="1185613" y="790467"/>
                  <a:pt x="1191326" y="819065"/>
                  <a:pt x="1201003" y="846161"/>
                </a:cubicBezTo>
                <a:cubicBezTo>
                  <a:pt x="1277666" y="1060818"/>
                  <a:pt x="1218303" y="884416"/>
                  <a:pt x="1255594" y="996286"/>
                </a:cubicBezTo>
                <a:cubicBezTo>
                  <a:pt x="1264692" y="973540"/>
                  <a:pt x="1274287" y="950986"/>
                  <a:pt x="1282889" y="928047"/>
                </a:cubicBezTo>
                <a:cubicBezTo>
                  <a:pt x="1287940" y="914577"/>
                  <a:pt x="1294856" y="901391"/>
                  <a:pt x="1296537" y="887104"/>
                </a:cubicBezTo>
                <a:cubicBezTo>
                  <a:pt x="1312928" y="747782"/>
                  <a:pt x="1299191" y="595196"/>
                  <a:pt x="1364776" y="464023"/>
                </a:cubicBezTo>
                <a:cubicBezTo>
                  <a:pt x="1373874" y="445826"/>
                  <a:pt x="1379047" y="425061"/>
                  <a:pt x="1392071" y="409432"/>
                </a:cubicBezTo>
                <a:cubicBezTo>
                  <a:pt x="1402572" y="396831"/>
                  <a:pt x="1419367" y="391235"/>
                  <a:pt x="1433015" y="382137"/>
                </a:cubicBezTo>
                <a:cubicBezTo>
                  <a:pt x="1446663" y="386686"/>
                  <a:pt x="1463786" y="385613"/>
                  <a:pt x="1473958" y="395785"/>
                </a:cubicBezTo>
                <a:cubicBezTo>
                  <a:pt x="1484130" y="405957"/>
                  <a:pt x="1480469" y="424238"/>
                  <a:pt x="1487606" y="436728"/>
                </a:cubicBezTo>
                <a:cubicBezTo>
                  <a:pt x="1498891" y="456477"/>
                  <a:pt x="1517088" y="471671"/>
                  <a:pt x="1528549" y="491319"/>
                </a:cubicBezTo>
                <a:cubicBezTo>
                  <a:pt x="1549051" y="526466"/>
                  <a:pt x="1564943" y="564107"/>
                  <a:pt x="1583140" y="600501"/>
                </a:cubicBezTo>
                <a:lnTo>
                  <a:pt x="1610436" y="655092"/>
                </a:lnTo>
                <a:cubicBezTo>
                  <a:pt x="1614985" y="673289"/>
                  <a:pt x="1618930" y="691648"/>
                  <a:pt x="1624083" y="709683"/>
                </a:cubicBezTo>
                <a:cubicBezTo>
                  <a:pt x="1628035" y="723515"/>
                  <a:pt x="1626222" y="759258"/>
                  <a:pt x="1637731" y="750626"/>
                </a:cubicBezTo>
                <a:cubicBezTo>
                  <a:pt x="1662145" y="732316"/>
                  <a:pt x="1665026" y="696035"/>
                  <a:pt x="1678674" y="668740"/>
                </a:cubicBezTo>
                <a:cubicBezTo>
                  <a:pt x="1683223" y="632346"/>
                  <a:pt x="1685761" y="595644"/>
                  <a:pt x="1692322" y="559558"/>
                </a:cubicBezTo>
                <a:cubicBezTo>
                  <a:pt x="1694895" y="545404"/>
                  <a:pt x="1702018" y="532447"/>
                  <a:pt x="1705970" y="518615"/>
                </a:cubicBezTo>
                <a:cubicBezTo>
                  <a:pt x="1711123" y="500579"/>
                  <a:pt x="1714465" y="482059"/>
                  <a:pt x="1719618" y="464023"/>
                </a:cubicBezTo>
                <a:cubicBezTo>
                  <a:pt x="1723570" y="450191"/>
                  <a:pt x="1729314" y="436912"/>
                  <a:pt x="1733266" y="423080"/>
                </a:cubicBezTo>
                <a:cubicBezTo>
                  <a:pt x="1734357" y="419262"/>
                  <a:pt x="1753287" y="336638"/>
                  <a:pt x="1760561" y="327546"/>
                </a:cubicBezTo>
                <a:cubicBezTo>
                  <a:pt x="1770808" y="314738"/>
                  <a:pt x="1787856" y="309349"/>
                  <a:pt x="1801504" y="300250"/>
                </a:cubicBezTo>
                <a:cubicBezTo>
                  <a:pt x="1923426" y="462809"/>
                  <a:pt x="1779437" y="256115"/>
                  <a:pt x="1856095" y="409432"/>
                </a:cubicBezTo>
                <a:cubicBezTo>
                  <a:pt x="1866267" y="429777"/>
                  <a:pt x="1883818" y="445513"/>
                  <a:pt x="1897039" y="464023"/>
                </a:cubicBezTo>
                <a:cubicBezTo>
                  <a:pt x="1906573" y="477370"/>
                  <a:pt x="1916999" y="490296"/>
                  <a:pt x="1924334" y="504967"/>
                </a:cubicBezTo>
                <a:cubicBezTo>
                  <a:pt x="1930768" y="517834"/>
                  <a:pt x="1933433" y="532262"/>
                  <a:pt x="1937982" y="545910"/>
                </a:cubicBezTo>
                <a:cubicBezTo>
                  <a:pt x="2006220" y="523163"/>
                  <a:pt x="1974376" y="545910"/>
                  <a:pt x="2006221" y="450376"/>
                </a:cubicBezTo>
                <a:lnTo>
                  <a:pt x="2033516" y="368489"/>
                </a:lnTo>
                <a:cubicBezTo>
                  <a:pt x="2038065" y="354841"/>
                  <a:pt x="2043675" y="341502"/>
                  <a:pt x="2047164" y="327546"/>
                </a:cubicBezTo>
                <a:cubicBezTo>
                  <a:pt x="2051713" y="309349"/>
                  <a:pt x="2055659" y="290990"/>
                  <a:pt x="2060812" y="272955"/>
                </a:cubicBezTo>
                <a:cubicBezTo>
                  <a:pt x="2099957" y="135950"/>
                  <a:pt x="2045461" y="348018"/>
                  <a:pt x="2088107" y="177420"/>
                </a:cubicBezTo>
                <a:cubicBezTo>
                  <a:pt x="2106304" y="181969"/>
                  <a:pt x="2128288" y="179060"/>
                  <a:pt x="2142698" y="191068"/>
                </a:cubicBezTo>
                <a:cubicBezTo>
                  <a:pt x="2158327" y="204092"/>
                  <a:pt x="2159900" y="227995"/>
                  <a:pt x="2169994" y="245659"/>
                </a:cubicBezTo>
                <a:cubicBezTo>
                  <a:pt x="2178132" y="259901"/>
                  <a:pt x="2188191" y="272955"/>
                  <a:pt x="2197289" y="286603"/>
                </a:cubicBezTo>
                <a:cubicBezTo>
                  <a:pt x="2215486" y="277504"/>
                  <a:pt x="2236251" y="272331"/>
                  <a:pt x="2251880" y="259307"/>
                </a:cubicBezTo>
                <a:cubicBezTo>
                  <a:pt x="2264481" y="248806"/>
                  <a:pt x="2269642" y="231711"/>
                  <a:pt x="2279176" y="218364"/>
                </a:cubicBezTo>
                <a:cubicBezTo>
                  <a:pt x="2325345" y="153728"/>
                  <a:pt x="2304521" y="174171"/>
                  <a:pt x="2361063" y="136477"/>
                </a:cubicBezTo>
                <a:cubicBezTo>
                  <a:pt x="2397457" y="141026"/>
                  <a:pt x="2434159" y="143564"/>
                  <a:pt x="2470245" y="150125"/>
                </a:cubicBezTo>
                <a:cubicBezTo>
                  <a:pt x="2484399" y="152698"/>
                  <a:pt x="2499679" y="172405"/>
                  <a:pt x="2511188" y="163773"/>
                </a:cubicBezTo>
                <a:cubicBezTo>
                  <a:pt x="2526194" y="152519"/>
                  <a:pt x="2517447" y="126422"/>
                  <a:pt x="2524836" y="109182"/>
                </a:cubicBezTo>
                <a:cubicBezTo>
                  <a:pt x="2531297" y="94106"/>
                  <a:pt x="2543033" y="81886"/>
                  <a:pt x="2552131" y="68238"/>
                </a:cubicBezTo>
                <a:cubicBezTo>
                  <a:pt x="2565779" y="72787"/>
                  <a:pt x="2578688" y="81886"/>
                  <a:pt x="2593074" y="81886"/>
                </a:cubicBezTo>
                <a:cubicBezTo>
                  <a:pt x="2628510" y="81886"/>
                  <a:pt x="2665337" y="43918"/>
                  <a:pt x="2688609" y="27295"/>
                </a:cubicBezTo>
                <a:cubicBezTo>
                  <a:pt x="2701956" y="17761"/>
                  <a:pt x="2729552" y="0"/>
                  <a:pt x="2729552" y="0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210" name="TextBox 36"/>
          <p:cNvSpPr txBox="1">
            <a:spLocks noChangeArrowheads="1"/>
          </p:cNvSpPr>
          <p:nvPr/>
        </p:nvSpPr>
        <p:spPr bwMode="auto">
          <a:xfrm>
            <a:off x="928688" y="3143250"/>
            <a:ext cx="2000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Жизнь в долг</a:t>
            </a:r>
          </a:p>
        </p:txBody>
      </p:sp>
      <p:cxnSp>
        <p:nvCxnSpPr>
          <p:cNvPr id="39" name="Прямая со стрелкой 38"/>
          <p:cNvCxnSpPr/>
          <p:nvPr/>
        </p:nvCxnSpPr>
        <p:spPr>
          <a:xfrm rot="16200000" flipH="1">
            <a:off x="1428751" y="3643312"/>
            <a:ext cx="857250" cy="7143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43" name="Полилиния 42"/>
          <p:cNvSpPr/>
          <p:nvPr/>
        </p:nvSpPr>
        <p:spPr>
          <a:xfrm>
            <a:off x="4171950" y="1706563"/>
            <a:ext cx="2162175" cy="1514475"/>
          </a:xfrm>
          <a:custGeom>
            <a:avLst/>
            <a:gdLst>
              <a:gd name="connsiteX0" fmla="*/ 2065128 w 2162496"/>
              <a:gd name="connsiteY0" fmla="*/ 0 h 1514902"/>
              <a:gd name="connsiteX1" fmla="*/ 2092423 w 2162496"/>
              <a:gd name="connsiteY1" fmla="*/ 40943 h 1514902"/>
              <a:gd name="connsiteX2" fmla="*/ 2106071 w 2162496"/>
              <a:gd name="connsiteY2" fmla="*/ 95534 h 1514902"/>
              <a:gd name="connsiteX3" fmla="*/ 2119719 w 2162496"/>
              <a:gd name="connsiteY3" fmla="*/ 313899 h 1514902"/>
              <a:gd name="connsiteX4" fmla="*/ 2147014 w 2162496"/>
              <a:gd name="connsiteY4" fmla="*/ 818866 h 1514902"/>
              <a:gd name="connsiteX5" fmla="*/ 2133367 w 2162496"/>
              <a:gd name="connsiteY5" fmla="*/ 941696 h 1514902"/>
              <a:gd name="connsiteX6" fmla="*/ 2119719 w 2162496"/>
              <a:gd name="connsiteY6" fmla="*/ 791570 h 1514902"/>
              <a:gd name="connsiteX7" fmla="*/ 2092423 w 2162496"/>
              <a:gd name="connsiteY7" fmla="*/ 627797 h 1514902"/>
              <a:gd name="connsiteX8" fmla="*/ 2065128 w 2162496"/>
              <a:gd name="connsiteY8" fmla="*/ 504967 h 1514902"/>
              <a:gd name="connsiteX9" fmla="*/ 2051480 w 2162496"/>
              <a:gd name="connsiteY9" fmla="*/ 464024 h 1514902"/>
              <a:gd name="connsiteX10" fmla="*/ 2024185 w 2162496"/>
              <a:gd name="connsiteY10" fmla="*/ 423081 h 1514902"/>
              <a:gd name="connsiteX11" fmla="*/ 1969594 w 2162496"/>
              <a:gd name="connsiteY11" fmla="*/ 204717 h 1514902"/>
              <a:gd name="connsiteX12" fmla="*/ 1942298 w 2162496"/>
              <a:gd name="connsiteY12" fmla="*/ 163773 h 1514902"/>
              <a:gd name="connsiteX13" fmla="*/ 1955946 w 2162496"/>
              <a:gd name="connsiteY13" fmla="*/ 313899 h 1514902"/>
              <a:gd name="connsiteX14" fmla="*/ 1983241 w 2162496"/>
              <a:gd name="connsiteY14" fmla="*/ 996287 h 1514902"/>
              <a:gd name="connsiteX15" fmla="*/ 1928650 w 2162496"/>
              <a:gd name="connsiteY15" fmla="*/ 1009934 h 1514902"/>
              <a:gd name="connsiteX16" fmla="*/ 1846764 w 2162496"/>
              <a:gd name="connsiteY16" fmla="*/ 791570 h 1514902"/>
              <a:gd name="connsiteX17" fmla="*/ 1833116 w 2162496"/>
              <a:gd name="connsiteY17" fmla="*/ 736979 h 1514902"/>
              <a:gd name="connsiteX18" fmla="*/ 1792173 w 2162496"/>
              <a:gd name="connsiteY18" fmla="*/ 682388 h 1514902"/>
              <a:gd name="connsiteX19" fmla="*/ 1751229 w 2162496"/>
              <a:gd name="connsiteY19" fmla="*/ 518615 h 1514902"/>
              <a:gd name="connsiteX20" fmla="*/ 1723934 w 2162496"/>
              <a:gd name="connsiteY20" fmla="*/ 327546 h 1514902"/>
              <a:gd name="connsiteX21" fmla="*/ 1710286 w 2162496"/>
              <a:gd name="connsiteY21" fmla="*/ 286603 h 1514902"/>
              <a:gd name="connsiteX22" fmla="*/ 1696638 w 2162496"/>
              <a:gd name="connsiteY22" fmla="*/ 682388 h 1514902"/>
              <a:gd name="connsiteX23" fmla="*/ 1655695 w 2162496"/>
              <a:gd name="connsiteY23" fmla="*/ 859809 h 1514902"/>
              <a:gd name="connsiteX24" fmla="*/ 1642047 w 2162496"/>
              <a:gd name="connsiteY24" fmla="*/ 996287 h 1514902"/>
              <a:gd name="connsiteX25" fmla="*/ 1628400 w 2162496"/>
              <a:gd name="connsiteY25" fmla="*/ 1037230 h 1514902"/>
              <a:gd name="connsiteX26" fmla="*/ 1614752 w 2162496"/>
              <a:gd name="connsiteY26" fmla="*/ 1132764 h 1514902"/>
              <a:gd name="connsiteX27" fmla="*/ 1587456 w 2162496"/>
              <a:gd name="connsiteY27" fmla="*/ 1078173 h 1514902"/>
              <a:gd name="connsiteX28" fmla="*/ 1573808 w 2162496"/>
              <a:gd name="connsiteY28" fmla="*/ 1037230 h 1514902"/>
              <a:gd name="connsiteX29" fmla="*/ 1546513 w 2162496"/>
              <a:gd name="connsiteY29" fmla="*/ 996287 h 1514902"/>
              <a:gd name="connsiteX30" fmla="*/ 1519217 w 2162496"/>
              <a:gd name="connsiteY30" fmla="*/ 887105 h 1514902"/>
              <a:gd name="connsiteX31" fmla="*/ 1491922 w 2162496"/>
              <a:gd name="connsiteY31" fmla="*/ 818866 h 1514902"/>
              <a:gd name="connsiteX32" fmla="*/ 1450979 w 2162496"/>
              <a:gd name="connsiteY32" fmla="*/ 655093 h 1514902"/>
              <a:gd name="connsiteX33" fmla="*/ 1437331 w 2162496"/>
              <a:gd name="connsiteY33" fmla="*/ 600502 h 1514902"/>
              <a:gd name="connsiteX34" fmla="*/ 1423683 w 2162496"/>
              <a:gd name="connsiteY34" fmla="*/ 532263 h 1514902"/>
              <a:gd name="connsiteX35" fmla="*/ 1410035 w 2162496"/>
              <a:gd name="connsiteY35" fmla="*/ 491320 h 1514902"/>
              <a:gd name="connsiteX36" fmla="*/ 1341797 w 2162496"/>
              <a:gd name="connsiteY36" fmla="*/ 887105 h 1514902"/>
              <a:gd name="connsiteX37" fmla="*/ 1300853 w 2162496"/>
              <a:gd name="connsiteY37" fmla="*/ 1023582 h 1514902"/>
              <a:gd name="connsiteX38" fmla="*/ 1287205 w 2162496"/>
              <a:gd name="connsiteY38" fmla="*/ 1091821 h 1514902"/>
              <a:gd name="connsiteX39" fmla="*/ 1259910 w 2162496"/>
              <a:gd name="connsiteY39" fmla="*/ 1173708 h 1514902"/>
              <a:gd name="connsiteX40" fmla="*/ 1191671 w 2162496"/>
              <a:gd name="connsiteY40" fmla="*/ 1078173 h 1514902"/>
              <a:gd name="connsiteX41" fmla="*/ 1137080 w 2162496"/>
              <a:gd name="connsiteY41" fmla="*/ 955343 h 1514902"/>
              <a:gd name="connsiteX42" fmla="*/ 1109785 w 2162496"/>
              <a:gd name="connsiteY42" fmla="*/ 873457 h 1514902"/>
              <a:gd name="connsiteX43" fmla="*/ 1096137 w 2162496"/>
              <a:gd name="connsiteY43" fmla="*/ 832514 h 1514902"/>
              <a:gd name="connsiteX44" fmla="*/ 1082489 w 2162496"/>
              <a:gd name="connsiteY44" fmla="*/ 777923 h 1514902"/>
              <a:gd name="connsiteX45" fmla="*/ 1068841 w 2162496"/>
              <a:gd name="connsiteY45" fmla="*/ 818866 h 1514902"/>
              <a:gd name="connsiteX46" fmla="*/ 1041546 w 2162496"/>
              <a:gd name="connsiteY46" fmla="*/ 955343 h 1514902"/>
              <a:gd name="connsiteX47" fmla="*/ 1027898 w 2162496"/>
              <a:gd name="connsiteY47" fmla="*/ 1078173 h 1514902"/>
              <a:gd name="connsiteX48" fmla="*/ 1000602 w 2162496"/>
              <a:gd name="connsiteY48" fmla="*/ 1214651 h 1514902"/>
              <a:gd name="connsiteX49" fmla="*/ 959659 w 2162496"/>
              <a:gd name="connsiteY49" fmla="*/ 1132764 h 1514902"/>
              <a:gd name="connsiteX50" fmla="*/ 932364 w 2162496"/>
              <a:gd name="connsiteY50" fmla="*/ 1091821 h 1514902"/>
              <a:gd name="connsiteX51" fmla="*/ 891420 w 2162496"/>
              <a:gd name="connsiteY51" fmla="*/ 1009934 h 1514902"/>
              <a:gd name="connsiteX52" fmla="*/ 864125 w 2162496"/>
              <a:gd name="connsiteY52" fmla="*/ 928048 h 1514902"/>
              <a:gd name="connsiteX53" fmla="*/ 850477 w 2162496"/>
              <a:gd name="connsiteY53" fmla="*/ 887105 h 1514902"/>
              <a:gd name="connsiteX54" fmla="*/ 809534 w 2162496"/>
              <a:gd name="connsiteY54" fmla="*/ 1023582 h 1514902"/>
              <a:gd name="connsiteX55" fmla="*/ 795886 w 2162496"/>
              <a:gd name="connsiteY55" fmla="*/ 1064526 h 1514902"/>
              <a:gd name="connsiteX56" fmla="*/ 782238 w 2162496"/>
              <a:gd name="connsiteY56" fmla="*/ 1146412 h 1514902"/>
              <a:gd name="connsiteX57" fmla="*/ 741295 w 2162496"/>
              <a:gd name="connsiteY57" fmla="*/ 1269242 h 1514902"/>
              <a:gd name="connsiteX58" fmla="*/ 727647 w 2162496"/>
              <a:gd name="connsiteY58" fmla="*/ 1310185 h 1514902"/>
              <a:gd name="connsiteX59" fmla="*/ 686704 w 2162496"/>
              <a:gd name="connsiteY59" fmla="*/ 1269242 h 1514902"/>
              <a:gd name="connsiteX60" fmla="*/ 659408 w 2162496"/>
              <a:gd name="connsiteY60" fmla="*/ 1187355 h 1514902"/>
              <a:gd name="connsiteX61" fmla="*/ 632113 w 2162496"/>
              <a:gd name="connsiteY61" fmla="*/ 1105469 h 1514902"/>
              <a:gd name="connsiteX62" fmla="*/ 618465 w 2162496"/>
              <a:gd name="connsiteY62" fmla="*/ 1064526 h 1514902"/>
              <a:gd name="connsiteX63" fmla="*/ 591170 w 2162496"/>
              <a:gd name="connsiteY63" fmla="*/ 1023582 h 1514902"/>
              <a:gd name="connsiteX64" fmla="*/ 577522 w 2162496"/>
              <a:gd name="connsiteY64" fmla="*/ 1064526 h 1514902"/>
              <a:gd name="connsiteX65" fmla="*/ 550226 w 2162496"/>
              <a:gd name="connsiteY65" fmla="*/ 1269242 h 1514902"/>
              <a:gd name="connsiteX66" fmla="*/ 522931 w 2162496"/>
              <a:gd name="connsiteY66" fmla="*/ 1310185 h 1514902"/>
              <a:gd name="connsiteX67" fmla="*/ 495635 w 2162496"/>
              <a:gd name="connsiteY67" fmla="*/ 1392072 h 1514902"/>
              <a:gd name="connsiteX68" fmla="*/ 454692 w 2162496"/>
              <a:gd name="connsiteY68" fmla="*/ 1364776 h 1514902"/>
              <a:gd name="connsiteX69" fmla="*/ 413749 w 2162496"/>
              <a:gd name="connsiteY69" fmla="*/ 1282890 h 1514902"/>
              <a:gd name="connsiteX70" fmla="*/ 386453 w 2162496"/>
              <a:gd name="connsiteY70" fmla="*/ 1241946 h 1514902"/>
              <a:gd name="connsiteX71" fmla="*/ 345510 w 2162496"/>
              <a:gd name="connsiteY71" fmla="*/ 1323833 h 1514902"/>
              <a:gd name="connsiteX72" fmla="*/ 318214 w 2162496"/>
              <a:gd name="connsiteY72" fmla="*/ 1364776 h 1514902"/>
              <a:gd name="connsiteX73" fmla="*/ 249976 w 2162496"/>
              <a:gd name="connsiteY73" fmla="*/ 1433015 h 1514902"/>
              <a:gd name="connsiteX74" fmla="*/ 168089 w 2162496"/>
              <a:gd name="connsiteY74" fmla="*/ 1364776 h 1514902"/>
              <a:gd name="connsiteX75" fmla="*/ 127146 w 2162496"/>
              <a:gd name="connsiteY75" fmla="*/ 1378424 h 1514902"/>
              <a:gd name="connsiteX76" fmla="*/ 99850 w 2162496"/>
              <a:gd name="connsiteY76" fmla="*/ 1419367 h 1514902"/>
              <a:gd name="connsiteX77" fmla="*/ 86202 w 2162496"/>
              <a:gd name="connsiteY77" fmla="*/ 1460311 h 1514902"/>
              <a:gd name="connsiteX78" fmla="*/ 45259 w 2162496"/>
              <a:gd name="connsiteY78" fmla="*/ 1487606 h 1514902"/>
              <a:gd name="connsiteX79" fmla="*/ 4316 w 2162496"/>
              <a:gd name="connsiteY79" fmla="*/ 1514902 h 1514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2162496" h="1514902">
                <a:moveTo>
                  <a:pt x="2065128" y="0"/>
                </a:moveTo>
                <a:cubicBezTo>
                  <a:pt x="2074226" y="13648"/>
                  <a:pt x="2085962" y="25867"/>
                  <a:pt x="2092423" y="40943"/>
                </a:cubicBezTo>
                <a:cubicBezTo>
                  <a:pt x="2099812" y="58183"/>
                  <a:pt x="2104205" y="76870"/>
                  <a:pt x="2106071" y="95534"/>
                </a:cubicBezTo>
                <a:cubicBezTo>
                  <a:pt x="2113328" y="168102"/>
                  <a:pt x="2116683" y="241032"/>
                  <a:pt x="2119719" y="313899"/>
                </a:cubicBezTo>
                <a:cubicBezTo>
                  <a:pt x="2140143" y="804073"/>
                  <a:pt x="2103841" y="602989"/>
                  <a:pt x="2147014" y="818866"/>
                </a:cubicBezTo>
                <a:cubicBezTo>
                  <a:pt x="2142465" y="859809"/>
                  <a:pt x="2162496" y="970826"/>
                  <a:pt x="2133367" y="941696"/>
                </a:cubicBezTo>
                <a:cubicBezTo>
                  <a:pt x="2097837" y="906164"/>
                  <a:pt x="2126218" y="841396"/>
                  <a:pt x="2119719" y="791570"/>
                </a:cubicBezTo>
                <a:cubicBezTo>
                  <a:pt x="2112561" y="736691"/>
                  <a:pt x="2103276" y="682066"/>
                  <a:pt x="2092423" y="627797"/>
                </a:cubicBezTo>
                <a:cubicBezTo>
                  <a:pt x="2083041" y="580885"/>
                  <a:pt x="2077979" y="549945"/>
                  <a:pt x="2065128" y="504967"/>
                </a:cubicBezTo>
                <a:cubicBezTo>
                  <a:pt x="2061176" y="491135"/>
                  <a:pt x="2057914" y="476891"/>
                  <a:pt x="2051480" y="464024"/>
                </a:cubicBezTo>
                <a:cubicBezTo>
                  <a:pt x="2044145" y="449353"/>
                  <a:pt x="2033283" y="436729"/>
                  <a:pt x="2024185" y="423081"/>
                </a:cubicBezTo>
                <a:cubicBezTo>
                  <a:pt x="2020248" y="403399"/>
                  <a:pt x="1993574" y="240686"/>
                  <a:pt x="1969594" y="204717"/>
                </a:cubicBezTo>
                <a:lnTo>
                  <a:pt x="1942298" y="163773"/>
                </a:lnTo>
                <a:cubicBezTo>
                  <a:pt x="1946847" y="213815"/>
                  <a:pt x="1954214" y="263680"/>
                  <a:pt x="1955946" y="313899"/>
                </a:cubicBezTo>
                <a:cubicBezTo>
                  <a:pt x="1979561" y="998710"/>
                  <a:pt x="1901319" y="750504"/>
                  <a:pt x="1983241" y="996287"/>
                </a:cubicBezTo>
                <a:cubicBezTo>
                  <a:pt x="1974719" y="1021853"/>
                  <a:pt x="1969806" y="1080486"/>
                  <a:pt x="1928650" y="1009934"/>
                </a:cubicBezTo>
                <a:cubicBezTo>
                  <a:pt x="1910051" y="978050"/>
                  <a:pt x="1862143" y="842833"/>
                  <a:pt x="1846764" y="791570"/>
                </a:cubicBezTo>
                <a:cubicBezTo>
                  <a:pt x="1841374" y="773604"/>
                  <a:pt x="1841504" y="753756"/>
                  <a:pt x="1833116" y="736979"/>
                </a:cubicBezTo>
                <a:cubicBezTo>
                  <a:pt x="1822944" y="716634"/>
                  <a:pt x="1805821" y="700585"/>
                  <a:pt x="1792173" y="682388"/>
                </a:cubicBezTo>
                <a:cubicBezTo>
                  <a:pt x="1757024" y="436348"/>
                  <a:pt x="1804208" y="712874"/>
                  <a:pt x="1751229" y="518615"/>
                </a:cubicBezTo>
                <a:cubicBezTo>
                  <a:pt x="1739026" y="473871"/>
                  <a:pt x="1731108" y="367004"/>
                  <a:pt x="1723934" y="327546"/>
                </a:cubicBezTo>
                <a:cubicBezTo>
                  <a:pt x="1721361" y="313392"/>
                  <a:pt x="1714835" y="300251"/>
                  <a:pt x="1710286" y="286603"/>
                </a:cubicBezTo>
                <a:cubicBezTo>
                  <a:pt x="1705737" y="418531"/>
                  <a:pt x="1707027" y="550791"/>
                  <a:pt x="1696638" y="682388"/>
                </a:cubicBezTo>
                <a:cubicBezTo>
                  <a:pt x="1694828" y="705315"/>
                  <a:pt x="1666299" y="817395"/>
                  <a:pt x="1655695" y="859809"/>
                </a:cubicBezTo>
                <a:cubicBezTo>
                  <a:pt x="1651146" y="905302"/>
                  <a:pt x="1648999" y="951099"/>
                  <a:pt x="1642047" y="996287"/>
                </a:cubicBezTo>
                <a:cubicBezTo>
                  <a:pt x="1639860" y="1010506"/>
                  <a:pt x="1631221" y="1023124"/>
                  <a:pt x="1628400" y="1037230"/>
                </a:cubicBezTo>
                <a:cubicBezTo>
                  <a:pt x="1622091" y="1068773"/>
                  <a:pt x="1619301" y="1100919"/>
                  <a:pt x="1614752" y="1132764"/>
                </a:cubicBezTo>
                <a:cubicBezTo>
                  <a:pt x="1605653" y="1114567"/>
                  <a:pt x="1595470" y="1096873"/>
                  <a:pt x="1587456" y="1078173"/>
                </a:cubicBezTo>
                <a:cubicBezTo>
                  <a:pt x="1581789" y="1064950"/>
                  <a:pt x="1580242" y="1050097"/>
                  <a:pt x="1573808" y="1037230"/>
                </a:cubicBezTo>
                <a:cubicBezTo>
                  <a:pt x="1566473" y="1022559"/>
                  <a:pt x="1553848" y="1010958"/>
                  <a:pt x="1546513" y="996287"/>
                </a:cubicBezTo>
                <a:cubicBezTo>
                  <a:pt x="1528500" y="960261"/>
                  <a:pt x="1530897" y="926037"/>
                  <a:pt x="1519217" y="887105"/>
                </a:cubicBezTo>
                <a:cubicBezTo>
                  <a:pt x="1512177" y="863640"/>
                  <a:pt x="1501020" y="841612"/>
                  <a:pt x="1491922" y="818866"/>
                </a:cubicBezTo>
                <a:cubicBezTo>
                  <a:pt x="1456212" y="604607"/>
                  <a:pt x="1505045" y="871355"/>
                  <a:pt x="1450979" y="655093"/>
                </a:cubicBezTo>
                <a:cubicBezTo>
                  <a:pt x="1446430" y="636896"/>
                  <a:pt x="1441400" y="618812"/>
                  <a:pt x="1437331" y="600502"/>
                </a:cubicBezTo>
                <a:cubicBezTo>
                  <a:pt x="1432299" y="577858"/>
                  <a:pt x="1429309" y="554767"/>
                  <a:pt x="1423683" y="532263"/>
                </a:cubicBezTo>
                <a:cubicBezTo>
                  <a:pt x="1420194" y="518307"/>
                  <a:pt x="1414584" y="504968"/>
                  <a:pt x="1410035" y="491320"/>
                </a:cubicBezTo>
                <a:cubicBezTo>
                  <a:pt x="1329459" y="652474"/>
                  <a:pt x="1396731" y="502577"/>
                  <a:pt x="1341797" y="887105"/>
                </a:cubicBezTo>
                <a:cubicBezTo>
                  <a:pt x="1325829" y="998877"/>
                  <a:pt x="1345993" y="955874"/>
                  <a:pt x="1300853" y="1023582"/>
                </a:cubicBezTo>
                <a:cubicBezTo>
                  <a:pt x="1296304" y="1046328"/>
                  <a:pt x="1293308" y="1069442"/>
                  <a:pt x="1287205" y="1091821"/>
                </a:cubicBezTo>
                <a:cubicBezTo>
                  <a:pt x="1279635" y="1119579"/>
                  <a:pt x="1259910" y="1173708"/>
                  <a:pt x="1259910" y="1173708"/>
                </a:cubicBezTo>
                <a:cubicBezTo>
                  <a:pt x="1171201" y="1144137"/>
                  <a:pt x="1264458" y="1187355"/>
                  <a:pt x="1191671" y="1078173"/>
                </a:cubicBezTo>
                <a:cubicBezTo>
                  <a:pt x="1148416" y="1013290"/>
                  <a:pt x="1169563" y="1052791"/>
                  <a:pt x="1137080" y="955343"/>
                </a:cubicBezTo>
                <a:lnTo>
                  <a:pt x="1109785" y="873457"/>
                </a:lnTo>
                <a:cubicBezTo>
                  <a:pt x="1105236" y="859809"/>
                  <a:pt x="1099626" y="846470"/>
                  <a:pt x="1096137" y="832514"/>
                </a:cubicBezTo>
                <a:lnTo>
                  <a:pt x="1082489" y="777923"/>
                </a:lnTo>
                <a:cubicBezTo>
                  <a:pt x="1077940" y="791571"/>
                  <a:pt x="1072793" y="805034"/>
                  <a:pt x="1068841" y="818866"/>
                </a:cubicBezTo>
                <a:cubicBezTo>
                  <a:pt x="1055282" y="866324"/>
                  <a:pt x="1048247" y="905084"/>
                  <a:pt x="1041546" y="955343"/>
                </a:cubicBezTo>
                <a:cubicBezTo>
                  <a:pt x="1036101" y="996177"/>
                  <a:pt x="1034323" y="1037482"/>
                  <a:pt x="1027898" y="1078173"/>
                </a:cubicBezTo>
                <a:cubicBezTo>
                  <a:pt x="1020662" y="1123999"/>
                  <a:pt x="1000602" y="1214651"/>
                  <a:pt x="1000602" y="1214651"/>
                </a:cubicBezTo>
                <a:cubicBezTo>
                  <a:pt x="922380" y="1097316"/>
                  <a:pt x="1016162" y="1245772"/>
                  <a:pt x="959659" y="1132764"/>
                </a:cubicBezTo>
                <a:cubicBezTo>
                  <a:pt x="952324" y="1118093"/>
                  <a:pt x="939699" y="1106492"/>
                  <a:pt x="932364" y="1091821"/>
                </a:cubicBezTo>
                <a:cubicBezTo>
                  <a:pt x="875861" y="978816"/>
                  <a:pt x="969644" y="1127271"/>
                  <a:pt x="891420" y="1009934"/>
                </a:cubicBezTo>
                <a:lnTo>
                  <a:pt x="864125" y="928048"/>
                </a:lnTo>
                <a:lnTo>
                  <a:pt x="850477" y="887105"/>
                </a:lnTo>
                <a:cubicBezTo>
                  <a:pt x="785609" y="1081711"/>
                  <a:pt x="850788" y="879194"/>
                  <a:pt x="809534" y="1023582"/>
                </a:cubicBezTo>
                <a:cubicBezTo>
                  <a:pt x="805582" y="1037415"/>
                  <a:pt x="799007" y="1050482"/>
                  <a:pt x="795886" y="1064526"/>
                </a:cubicBezTo>
                <a:cubicBezTo>
                  <a:pt x="789883" y="1091539"/>
                  <a:pt x="788949" y="1119566"/>
                  <a:pt x="782238" y="1146412"/>
                </a:cubicBezTo>
                <a:cubicBezTo>
                  <a:pt x="782233" y="1146431"/>
                  <a:pt x="748122" y="1248761"/>
                  <a:pt x="741295" y="1269242"/>
                </a:cubicBezTo>
                <a:lnTo>
                  <a:pt x="727647" y="1310185"/>
                </a:lnTo>
                <a:cubicBezTo>
                  <a:pt x="713999" y="1296537"/>
                  <a:pt x="696077" y="1286114"/>
                  <a:pt x="686704" y="1269242"/>
                </a:cubicBezTo>
                <a:cubicBezTo>
                  <a:pt x="672731" y="1244091"/>
                  <a:pt x="668506" y="1214651"/>
                  <a:pt x="659408" y="1187355"/>
                </a:cubicBezTo>
                <a:lnTo>
                  <a:pt x="632113" y="1105469"/>
                </a:lnTo>
                <a:cubicBezTo>
                  <a:pt x="627564" y="1091821"/>
                  <a:pt x="626445" y="1076496"/>
                  <a:pt x="618465" y="1064526"/>
                </a:cubicBezTo>
                <a:lnTo>
                  <a:pt x="591170" y="1023582"/>
                </a:lnTo>
                <a:cubicBezTo>
                  <a:pt x="586621" y="1037230"/>
                  <a:pt x="579423" y="1050266"/>
                  <a:pt x="577522" y="1064526"/>
                </a:cubicBezTo>
                <a:cubicBezTo>
                  <a:pt x="571977" y="1106112"/>
                  <a:pt x="578756" y="1212183"/>
                  <a:pt x="550226" y="1269242"/>
                </a:cubicBezTo>
                <a:cubicBezTo>
                  <a:pt x="542891" y="1283913"/>
                  <a:pt x="529593" y="1295196"/>
                  <a:pt x="522931" y="1310185"/>
                </a:cubicBezTo>
                <a:cubicBezTo>
                  <a:pt x="511246" y="1336477"/>
                  <a:pt x="495635" y="1392072"/>
                  <a:pt x="495635" y="1392072"/>
                </a:cubicBezTo>
                <a:cubicBezTo>
                  <a:pt x="481987" y="1382973"/>
                  <a:pt x="466290" y="1376374"/>
                  <a:pt x="454692" y="1364776"/>
                </a:cubicBezTo>
                <a:cubicBezTo>
                  <a:pt x="415581" y="1325664"/>
                  <a:pt x="435949" y="1327289"/>
                  <a:pt x="413749" y="1282890"/>
                </a:cubicBezTo>
                <a:cubicBezTo>
                  <a:pt x="406413" y="1268219"/>
                  <a:pt x="395552" y="1255594"/>
                  <a:pt x="386453" y="1241946"/>
                </a:cubicBezTo>
                <a:cubicBezTo>
                  <a:pt x="308219" y="1359301"/>
                  <a:pt x="402022" y="1210811"/>
                  <a:pt x="345510" y="1323833"/>
                </a:cubicBezTo>
                <a:cubicBezTo>
                  <a:pt x="338174" y="1338504"/>
                  <a:pt x="327313" y="1351128"/>
                  <a:pt x="318214" y="1364776"/>
                </a:cubicBezTo>
                <a:cubicBezTo>
                  <a:pt x="286370" y="1460311"/>
                  <a:pt x="318215" y="1455762"/>
                  <a:pt x="249976" y="1433015"/>
                </a:cubicBezTo>
                <a:cubicBezTo>
                  <a:pt x="237681" y="1420720"/>
                  <a:pt x="190888" y="1368576"/>
                  <a:pt x="168089" y="1364776"/>
                </a:cubicBezTo>
                <a:cubicBezTo>
                  <a:pt x="153899" y="1362411"/>
                  <a:pt x="140794" y="1373875"/>
                  <a:pt x="127146" y="1378424"/>
                </a:cubicBezTo>
                <a:cubicBezTo>
                  <a:pt x="118047" y="1392072"/>
                  <a:pt x="107186" y="1404696"/>
                  <a:pt x="99850" y="1419367"/>
                </a:cubicBezTo>
                <a:cubicBezTo>
                  <a:pt x="93416" y="1432234"/>
                  <a:pt x="95189" y="1449077"/>
                  <a:pt x="86202" y="1460311"/>
                </a:cubicBezTo>
                <a:cubicBezTo>
                  <a:pt x="75956" y="1473119"/>
                  <a:pt x="59930" y="1480271"/>
                  <a:pt x="45259" y="1487606"/>
                </a:cubicBezTo>
                <a:cubicBezTo>
                  <a:pt x="0" y="1510235"/>
                  <a:pt x="4316" y="1484483"/>
                  <a:pt x="4316" y="1514902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>
            <a:off x="1000125" y="2500313"/>
            <a:ext cx="4071938" cy="0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H="1">
            <a:off x="5000625" y="2500313"/>
            <a:ext cx="22225" cy="2979737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8215" name="TextBox 47"/>
          <p:cNvSpPr txBox="1">
            <a:spLocks noChangeArrowheads="1"/>
          </p:cNvSpPr>
          <p:nvPr/>
        </p:nvSpPr>
        <p:spPr bwMode="auto">
          <a:xfrm>
            <a:off x="6643688" y="2071688"/>
            <a:ext cx="18573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Сбережения</a:t>
            </a:r>
          </a:p>
        </p:txBody>
      </p:sp>
      <p:cxnSp>
        <p:nvCxnSpPr>
          <p:cNvPr id="50" name="Прямая со стрелкой 49"/>
          <p:cNvCxnSpPr>
            <a:stCxn id="8215" idx="1"/>
          </p:cNvCxnSpPr>
          <p:nvPr/>
        </p:nvCxnSpPr>
        <p:spPr>
          <a:xfrm rot="10800000" flipV="1">
            <a:off x="5643563" y="2301875"/>
            <a:ext cx="1000125" cy="4127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8217" name="TextBox 50"/>
          <p:cNvSpPr txBox="1">
            <a:spLocks noChangeArrowheads="1"/>
          </p:cNvSpPr>
          <p:nvPr/>
        </p:nvSpPr>
        <p:spPr bwMode="auto">
          <a:xfrm>
            <a:off x="3571875" y="2857500"/>
            <a:ext cx="5000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1200"/>
              <a:t>0</a:t>
            </a:r>
          </a:p>
        </p:txBody>
      </p:sp>
      <p:sp>
        <p:nvSpPr>
          <p:cNvPr id="8218" name="TextBox 51"/>
          <p:cNvSpPr txBox="1">
            <a:spLocks noChangeArrowheads="1"/>
          </p:cNvSpPr>
          <p:nvPr/>
        </p:nvSpPr>
        <p:spPr bwMode="auto">
          <a:xfrm>
            <a:off x="500063" y="2928938"/>
            <a:ext cx="5715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 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600"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8219" name="TextBox 52"/>
          <p:cNvSpPr txBox="1">
            <a:spLocks noChangeArrowheads="1"/>
          </p:cNvSpPr>
          <p:nvPr/>
        </p:nvSpPr>
        <p:spPr bwMode="auto">
          <a:xfrm>
            <a:off x="214313" y="3571875"/>
            <a:ext cx="1000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     С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8220" name="TextBox 53"/>
          <p:cNvSpPr txBox="1">
            <a:spLocks noChangeArrowheads="1"/>
          </p:cNvSpPr>
          <p:nvPr/>
        </p:nvSpPr>
        <p:spPr bwMode="auto">
          <a:xfrm>
            <a:off x="500063" y="3214688"/>
            <a:ext cx="6429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 С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8221" name="TextBox 54"/>
          <p:cNvSpPr txBox="1">
            <a:spLocks noChangeArrowheads="1"/>
          </p:cNvSpPr>
          <p:nvPr/>
        </p:nvSpPr>
        <p:spPr bwMode="auto">
          <a:xfrm>
            <a:off x="571500" y="1785938"/>
            <a:ext cx="500063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  С</a:t>
            </a:r>
            <a:r>
              <a:rPr lang="ru-RU" sz="160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8222" name="TextBox 55"/>
          <p:cNvSpPr txBox="1">
            <a:spLocks noChangeArrowheads="1"/>
          </p:cNvSpPr>
          <p:nvPr/>
        </p:nvSpPr>
        <p:spPr bwMode="auto">
          <a:xfrm>
            <a:off x="2500313" y="5429250"/>
            <a:ext cx="7858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1400">
                <a:latin typeface="Times New Roman" pitchFamily="18" charset="0"/>
                <a:cs typeface="Times New Roman" pitchFamily="18" charset="0"/>
              </a:rPr>
              <a:t>1</a:t>
            </a:r>
            <a:endParaRPr lang="ru-RU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23" name="TextBox 56"/>
          <p:cNvSpPr txBox="1">
            <a:spLocks noChangeArrowheads="1"/>
          </p:cNvSpPr>
          <p:nvPr/>
        </p:nvSpPr>
        <p:spPr bwMode="auto">
          <a:xfrm>
            <a:off x="3714750" y="5429250"/>
            <a:ext cx="571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1600">
                <a:latin typeface="Times New Roman" pitchFamily="18" charset="0"/>
                <a:cs typeface="Times New Roman" pitchFamily="18" charset="0"/>
              </a:rPr>
              <a:t>0</a:t>
            </a:r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24" name="TextBox 57"/>
          <p:cNvSpPr txBox="1">
            <a:spLocks noChangeArrowheads="1"/>
          </p:cNvSpPr>
          <p:nvPr/>
        </p:nvSpPr>
        <p:spPr bwMode="auto">
          <a:xfrm>
            <a:off x="4643438" y="5429250"/>
            <a:ext cx="7143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Y</a:t>
            </a:r>
            <a:r>
              <a:rPr lang="en-US" sz="1600">
                <a:latin typeface="Times New Roman" pitchFamily="18" charset="0"/>
                <a:cs typeface="Times New Roman" pitchFamily="18" charset="0"/>
              </a:rPr>
              <a:t>2</a:t>
            </a:r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25" name="TextBox 58"/>
          <p:cNvSpPr txBox="1">
            <a:spLocks noChangeArrowheads="1"/>
          </p:cNvSpPr>
          <p:nvPr/>
        </p:nvSpPr>
        <p:spPr bwMode="auto">
          <a:xfrm>
            <a:off x="714375" y="5429250"/>
            <a:ext cx="3571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71563"/>
          </a:xfrm>
        </p:spPr>
        <p:txBody>
          <a:bodyPr/>
          <a:lstStyle/>
          <a:p>
            <a:pPr>
              <a:defRPr/>
            </a:pPr>
            <a:r>
              <a:rPr lang="ru-RU" sz="3200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Пояснения  к  графику функции потребления</a:t>
            </a:r>
            <a:endParaRPr lang="ru-RU" sz="3200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00125"/>
            <a:ext cx="9144000" cy="5857875"/>
          </a:xfrm>
        </p:spPr>
        <p:txBody>
          <a:bodyPr/>
          <a:lstStyle/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Наряду с основным графиком функции потребления, проводится вспомогательная линия под углом 45° (введено Дж. М.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Кейнсом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Все точки на данной линии отражают равенство параметров, откладываемых по горизонтали и по вертикали. </a:t>
            </a: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Все точки, лежащие на линии под углом 45°, означают равенство значения национального дохода величине потребления в стране. Но это лишь вспомогательная линия. Реальная линия потребления более пологая (на графике она обозначена как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Поэтому только при одном значении национального дохода (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), где линия потребления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пересекается со вспомогательной линией, весь располагаемый доход страны потребляется. Величину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называют пороговым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национальным доходом.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Пороговый доход – величина национального дохода, при которой сбережения отсутствуют и весь национальный доход потребляется. Если величина национального дохода меньше, то страна вынуждена жить в долг, так как своего дохода ей не хватает для оплаты желаемого уровня потребления. </a:t>
            </a: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Если  же доход больше, например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то его неиспользованная часть идет на сбережения в банковский сектор, которые используются  предприятиями на инвестиции, а домашние хозяйства на кредиты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ru-RU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Сбережения </a:t>
            </a:r>
            <a:endParaRPr lang="ru-RU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5" y="1214438"/>
            <a:ext cx="9001125" cy="5643562"/>
          </a:xfrm>
        </p:spPr>
        <p:txBody>
          <a:bodyPr/>
          <a:lstStyle/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Сбережения 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(S)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представляют собой часть национального располагаемого дохода (НРД), которая не была использована домашними хозяйствами на потребление и является приращением их богатства</a:t>
            </a: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Величина сбережений также является показателем 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потока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а не запаса, поскольку рассчитывается за определенный период времени (за 1 год)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8688"/>
          </a:xfrm>
        </p:spPr>
        <p:txBody>
          <a:bodyPr/>
          <a:lstStyle/>
          <a:p>
            <a:pPr>
              <a:defRPr/>
            </a:pP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Функция сбережений </a:t>
            </a:r>
            <a:endParaRPr lang="ru-RU" sz="4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71563"/>
            <a:ext cx="9144000" cy="5500687"/>
          </a:xfrm>
        </p:spPr>
        <p:txBody>
          <a:bodyPr/>
          <a:lstStyle/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Если домохозяйства берут в долг денежные средства в банковском секторе, то величина сбережений будет отрицательной. Таким образом, общее значение величины сбережений в экономике будет зависеть от того, каковы суммарные сбережения (учитываются с плюсом) и суммарные</a:t>
            </a:r>
            <a:br>
              <a:rPr lang="ru-RU" sz="2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заимствования (учитываются с минусом) домашних хозяйств</a:t>
            </a: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Поскольку </a:t>
            </a:r>
            <a:r>
              <a:rPr lang="ru-RU" sz="2100" i="1" dirty="0" smtClean="0">
                <a:latin typeface="Times New Roman" pitchFamily="18" charset="0"/>
                <a:cs typeface="Times New Roman" pitchFamily="18" charset="0"/>
              </a:rPr>
              <a:t>национальный  располагаемый  доход (НРД, 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100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может быть либо потреблен, либо сохранен, то функцию сбережений (</a:t>
            </a:r>
            <a:r>
              <a:rPr lang="ru-RU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) можно получить вычитанием величины потребления (</a:t>
            </a:r>
            <a:r>
              <a:rPr lang="ru-RU" sz="2100" i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) из располагаемого дохода:</a:t>
            </a:r>
            <a:br>
              <a:rPr lang="ru-RU" sz="2100" dirty="0" smtClean="0">
                <a:latin typeface="Times New Roman" pitchFamily="18" charset="0"/>
                <a:cs typeface="Times New Roman" pitchFamily="18" charset="0"/>
              </a:rPr>
            </a:br>
            <a:endParaRPr lang="ru-RU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 algn="ctr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100" i="1" dirty="0" smtClean="0">
                <a:latin typeface="Times New Roman" pitchFamily="18" charset="0"/>
                <a:cs typeface="Times New Roman" pitchFamily="18" charset="0"/>
              </a:rPr>
              <a:t>                                       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i="1" dirty="0" smtClean="0">
                <a:latin typeface="Times New Roman" pitchFamily="18" charset="0"/>
                <a:cs typeface="Times New Roman" pitchFamily="18" charset="0"/>
              </a:rPr>
              <a:t>    S = </a:t>
            </a:r>
            <a:r>
              <a:rPr lang="ru-RU" sz="2100" i="1" dirty="0" err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1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100" i="1" dirty="0" smtClean="0">
                <a:latin typeface="Times New Roman" pitchFamily="18" charset="0"/>
                <a:cs typeface="Times New Roman" pitchFamily="18" charset="0"/>
              </a:rPr>
              <a:t> C ,                                                (2)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100" dirty="0" smtClean="0">
                <a:latin typeface="Times New Roman" pitchFamily="18" charset="0"/>
                <a:cs typeface="Times New Roman" pitchFamily="18" charset="0"/>
              </a:rPr>
            </a:br>
            <a:endParaRPr lang="ru-RU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то есть функцию сбережений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можно представить следующим образом: </a:t>
            </a:r>
          </a:p>
          <a:p>
            <a:pPr marL="0" indent="457200" algn="ctr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100" i="1" dirty="0" smtClean="0">
                <a:latin typeface="Times New Roman" pitchFamily="18" charset="0"/>
                <a:cs typeface="Times New Roman" pitchFamily="18" charset="0"/>
              </a:rPr>
              <a:t>                                          </a:t>
            </a:r>
            <a:endParaRPr lang="en-US" sz="21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 algn="ctr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                                         </a:t>
            </a:r>
            <a:r>
              <a:rPr lang="ru-RU" sz="2100" i="1" dirty="0" smtClean="0">
                <a:latin typeface="Times New Roman" pitchFamily="18" charset="0"/>
                <a:cs typeface="Times New Roman" pitchFamily="18" charset="0"/>
              </a:rPr>
              <a:t>S =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100" i="1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100" i="1" dirty="0" err="1" smtClean="0">
                <a:latin typeface="Times New Roman" pitchFamily="18" charset="0"/>
                <a:cs typeface="Times New Roman" pitchFamily="18" charset="0"/>
              </a:rPr>
              <a:t>+sY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100" i="1" dirty="0" smtClean="0">
                <a:latin typeface="Times New Roman" pitchFamily="18" charset="0"/>
                <a:cs typeface="Times New Roman" pitchFamily="18" charset="0"/>
              </a:rPr>
              <a:t> ,                                           (3)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100" dirty="0" smtClean="0">
                <a:latin typeface="Times New Roman" pitchFamily="18" charset="0"/>
                <a:cs typeface="Times New Roman" pitchFamily="18" charset="0"/>
              </a:rPr>
            </a:br>
            <a:endParaRPr lang="ru-RU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100" i="1" dirty="0" err="1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1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– предельная склонность к сбережениям  (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MPS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10800000" flipV="1">
            <a:off x="5286375" y="3714750"/>
            <a:ext cx="500063" cy="21431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10800000" flipV="1">
            <a:off x="5572125" y="4929188"/>
            <a:ext cx="714375" cy="2857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0"/>
            <a:ext cx="8858250" cy="1000125"/>
          </a:xfrm>
        </p:spPr>
        <p:txBody>
          <a:bodyPr/>
          <a:lstStyle/>
          <a:p>
            <a:pPr>
              <a:defRPr/>
            </a:pPr>
            <a:r>
              <a:rPr lang="ru-RU" sz="4000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График функции сбережений</a:t>
            </a:r>
            <a:endParaRPr lang="ru-RU" sz="4000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1000125"/>
            <a:ext cx="8715375" cy="5715000"/>
          </a:xfrm>
        </p:spPr>
        <p:txBody>
          <a:bodyPr/>
          <a:lstStyle/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  <a:defRPr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Font typeface="Wingdings" pitchFamily="2" charset="2"/>
              <a:buNone/>
              <a:defRPr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Font typeface="Wingdings" pitchFamily="2" charset="2"/>
              <a:buNone/>
              <a:defRPr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Font typeface="Wingdings" pitchFamily="2" charset="2"/>
              <a:buNone/>
              <a:defRPr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Рис. 2. График функции  сбережений </a:t>
            </a:r>
          </a:p>
        </p:txBody>
      </p:sp>
      <p:cxnSp>
        <p:nvCxnSpPr>
          <p:cNvPr id="9" name="Прямая со стрелкой 8"/>
          <p:cNvCxnSpPr/>
          <p:nvPr/>
        </p:nvCxnSpPr>
        <p:spPr>
          <a:xfrm rot="5400000" flipH="1" flipV="1">
            <a:off x="-965993" y="3178969"/>
            <a:ext cx="4216400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1143000" y="3571875"/>
            <a:ext cx="664368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1143000" y="2214563"/>
            <a:ext cx="6072188" cy="2214562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2295" name="TextBox 13"/>
          <p:cNvSpPr txBox="1">
            <a:spLocks noChangeArrowheads="1"/>
          </p:cNvSpPr>
          <p:nvPr/>
        </p:nvSpPr>
        <p:spPr bwMode="auto">
          <a:xfrm>
            <a:off x="7429500" y="3643313"/>
            <a:ext cx="5000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Y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6" name="TextBox 14"/>
          <p:cNvSpPr txBox="1">
            <a:spLocks noChangeArrowheads="1"/>
          </p:cNvSpPr>
          <p:nvPr/>
        </p:nvSpPr>
        <p:spPr bwMode="auto">
          <a:xfrm>
            <a:off x="714375" y="1000125"/>
            <a:ext cx="5000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S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7" name="TextBox 15"/>
          <p:cNvSpPr txBox="1">
            <a:spLocks noChangeArrowheads="1"/>
          </p:cNvSpPr>
          <p:nvPr/>
        </p:nvSpPr>
        <p:spPr bwMode="auto">
          <a:xfrm>
            <a:off x="6858000" y="1857375"/>
            <a:ext cx="5000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S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8" name="TextBox 16"/>
          <p:cNvSpPr txBox="1">
            <a:spLocks noChangeArrowheads="1"/>
          </p:cNvSpPr>
          <p:nvPr/>
        </p:nvSpPr>
        <p:spPr bwMode="auto">
          <a:xfrm>
            <a:off x="357188" y="4214813"/>
            <a:ext cx="9286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Ca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rot="5400000">
            <a:off x="2500313" y="3714750"/>
            <a:ext cx="285750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4393406" y="3393282"/>
            <a:ext cx="357187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2301" name="TextBox 21"/>
          <p:cNvSpPr txBox="1">
            <a:spLocks noChangeArrowheads="1"/>
          </p:cNvSpPr>
          <p:nvPr/>
        </p:nvSpPr>
        <p:spPr bwMode="auto">
          <a:xfrm>
            <a:off x="2214563" y="3500438"/>
            <a:ext cx="571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1400">
                <a:latin typeface="Times New Roman" pitchFamily="18" charset="0"/>
                <a:cs typeface="Times New Roman" pitchFamily="18" charset="0"/>
              </a:rPr>
              <a:t>1</a:t>
            </a:r>
            <a:endParaRPr lang="ru-RU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2" name="TextBox 22"/>
          <p:cNvSpPr txBox="1">
            <a:spLocks noChangeArrowheads="1"/>
          </p:cNvSpPr>
          <p:nvPr/>
        </p:nvSpPr>
        <p:spPr bwMode="auto">
          <a:xfrm>
            <a:off x="3143250" y="3500438"/>
            <a:ext cx="857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 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Y</a:t>
            </a:r>
            <a:r>
              <a:rPr lang="en-US" sz="1600">
                <a:latin typeface="Times New Roman" pitchFamily="18" charset="0"/>
                <a:cs typeface="Times New Roman" pitchFamily="18" charset="0"/>
              </a:rPr>
              <a:t>0</a:t>
            </a:r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3" name="TextBox 23"/>
          <p:cNvSpPr txBox="1">
            <a:spLocks noChangeArrowheads="1"/>
          </p:cNvSpPr>
          <p:nvPr/>
        </p:nvSpPr>
        <p:spPr bwMode="auto">
          <a:xfrm>
            <a:off x="4286250" y="3500438"/>
            <a:ext cx="6429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1600">
                <a:latin typeface="Times New Roman" pitchFamily="18" charset="0"/>
                <a:cs typeface="Times New Roman" pitchFamily="18" charset="0"/>
              </a:rPr>
              <a:t>2</a:t>
            </a:r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4" name="TextBox 24"/>
          <p:cNvSpPr txBox="1">
            <a:spLocks noChangeArrowheads="1"/>
          </p:cNvSpPr>
          <p:nvPr/>
        </p:nvSpPr>
        <p:spPr bwMode="auto">
          <a:xfrm>
            <a:off x="857250" y="3357563"/>
            <a:ext cx="3571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Глобус">
  <a:themeElements>
    <a:clrScheme name="Глобус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Глобус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Глобус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2105</TotalTime>
  <Words>1941</Words>
  <Application>Microsoft Office PowerPoint</Application>
  <PresentationFormat>Экран (4:3)</PresentationFormat>
  <Paragraphs>197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Verdana</vt:lpstr>
      <vt:lpstr>Arial</vt:lpstr>
      <vt:lpstr>Wingdings</vt:lpstr>
      <vt:lpstr>Calibri</vt:lpstr>
      <vt:lpstr>Times New Roman</vt:lpstr>
      <vt:lpstr>Глобус</vt:lpstr>
      <vt:lpstr>Слайд 1</vt:lpstr>
      <vt:lpstr>Потребление</vt:lpstr>
      <vt:lpstr>Структура  потребления  групп  населения</vt:lpstr>
      <vt:lpstr>Автономное потребление  и национальный доход</vt:lpstr>
      <vt:lpstr>Графическое  выражение  функции потребления</vt:lpstr>
      <vt:lpstr>Пояснения  к  графику функции потребления</vt:lpstr>
      <vt:lpstr>Сбережения </vt:lpstr>
      <vt:lpstr>Функция сбережений </vt:lpstr>
      <vt:lpstr>График функции сбережений</vt:lpstr>
      <vt:lpstr>Пояснения к графику функции сбережений</vt:lpstr>
      <vt:lpstr>Средние  склонности  к потреблению  и  сбережениям</vt:lpstr>
      <vt:lpstr>Предельные склонности  к потреблению  и  сбережениям</vt:lpstr>
      <vt:lpstr>Предельные склонности к потреблению и сбережению – следствие основного психологического закона Кейнса</vt:lpstr>
      <vt:lpstr>Факторы, влияющие на изменения потребления и сбережений</vt:lpstr>
      <vt:lpstr>Инвестиционные расходы и инвестиционный спрос</vt:lpstr>
      <vt:lpstr>Классическая модель равновесия</vt:lpstr>
      <vt:lpstr>Классическая модель равновесия</vt:lpstr>
      <vt:lpstr>Кейнсианская модель равновесия</vt:lpstr>
      <vt:lpstr>Кейнсианская  модель  равновесия</vt:lpstr>
      <vt:lpstr>Эффект мультипликатора и принцип акселерации</vt:lpstr>
    </vt:vector>
  </TitlesOfParts>
  <Company>----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</dc:title>
  <dc:creator>User</dc:creator>
  <cp:lastModifiedBy>Света</cp:lastModifiedBy>
  <cp:revision>467</cp:revision>
  <dcterms:created xsi:type="dcterms:W3CDTF">2007-09-04T06:56:07Z</dcterms:created>
  <dcterms:modified xsi:type="dcterms:W3CDTF">2020-03-28T08:18:52Z</dcterms:modified>
</cp:coreProperties>
</file>