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5" r:id="rId1"/>
  </p:sldMasterIdLst>
  <p:sldIdLst>
    <p:sldId id="256" r:id="rId2"/>
    <p:sldId id="260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4" r:id="rId12"/>
    <p:sldId id="272" r:id="rId13"/>
    <p:sldId id="273" r:id="rId14"/>
    <p:sldId id="276" r:id="rId15"/>
    <p:sldId id="275" r:id="rId16"/>
    <p:sldId id="277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A36EC3-1EDB-43F5-91A1-BEE48EC47D26}" type="datetimeFigureOut">
              <a:rPr lang="ru-RU" smtClean="0"/>
              <a:pPr>
                <a:defRPr/>
              </a:pPr>
              <a:t>23.11.2021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036577-06A8-4AD2-814E-E8C13386ABA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86901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4EDF5B-73CA-4026-BFBC-6807C9713CE5}" type="datetimeFigureOut">
              <a:rPr lang="ru-RU" smtClean="0"/>
              <a:pPr>
                <a:defRPr/>
              </a:pPr>
              <a:t>23.11.2021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73DA9B-8C61-49D8-8A9D-E941247BCA1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5618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4EDF5B-73CA-4026-BFBC-6807C9713CE5}" type="datetimeFigureOut">
              <a:rPr lang="ru-RU" smtClean="0"/>
              <a:pPr>
                <a:defRPr/>
              </a:pPr>
              <a:t>23.11.2021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73DA9B-8C61-49D8-8A9D-E941247BCA1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48331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4EDF5B-73CA-4026-BFBC-6807C9713CE5}" type="datetimeFigureOut">
              <a:rPr lang="ru-RU" smtClean="0"/>
              <a:pPr>
                <a:defRPr/>
              </a:pPr>
              <a:t>23.11.2021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73DA9B-8C61-49D8-8A9D-E941247BCA1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426814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4EDF5B-73CA-4026-BFBC-6807C9713CE5}" type="datetimeFigureOut">
              <a:rPr lang="ru-RU" smtClean="0"/>
              <a:pPr>
                <a:defRPr/>
              </a:pPr>
              <a:t>23.11.2021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73DA9B-8C61-49D8-8A9D-E941247BCA1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43577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4EDF5B-73CA-4026-BFBC-6807C9713CE5}" type="datetimeFigureOut">
              <a:rPr lang="ru-RU" smtClean="0"/>
              <a:pPr>
                <a:defRPr/>
              </a:pPr>
              <a:t>23.11.2021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73DA9B-8C61-49D8-8A9D-E941247BCA1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958836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4EDF5B-73CA-4026-BFBC-6807C9713CE5}" type="datetimeFigureOut">
              <a:rPr lang="ru-RU" smtClean="0"/>
              <a:pPr>
                <a:defRPr/>
              </a:pPr>
              <a:t>23.11.2021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73DA9B-8C61-49D8-8A9D-E941247BCA1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76861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15F191E-738F-4444-82D6-0C25A3BF9EC3}" type="datetimeFigureOut">
              <a:rPr lang="ru-RU" smtClean="0"/>
              <a:pPr>
                <a:defRPr/>
              </a:pPr>
              <a:t>23.11.2021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12E051-F3DB-4898-888E-4BEAE74B9DD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75914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3BBFEA0-BD9A-4012-8779-451CEA1E4714}" type="datetimeFigureOut">
              <a:rPr lang="ru-RU" smtClean="0"/>
              <a:pPr>
                <a:defRPr/>
              </a:pPr>
              <a:t>23.11.2021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6908CD-9902-40AC-B124-EE43ACCF3A1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9340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0EBC61-F0A6-412A-9D8C-01CBAB000574}" type="datetimeFigureOut">
              <a:rPr lang="ru-RU" smtClean="0"/>
              <a:pPr>
                <a:defRPr/>
              </a:pPr>
              <a:t>23.11.2021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8205A1-2EB0-4F4B-BD67-65278AA293B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1828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800BD2-EA3D-4F0C-9A5B-145B497418E9}" type="datetimeFigureOut">
              <a:rPr lang="ru-RU" smtClean="0"/>
              <a:pPr>
                <a:defRPr/>
              </a:pPr>
              <a:t>23.11.2021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977C8E-8CD1-4E5A-805A-76870AE1B3B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7756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4EDF5B-73CA-4026-BFBC-6807C9713CE5}" type="datetimeFigureOut">
              <a:rPr lang="ru-RU" smtClean="0"/>
              <a:pPr>
                <a:defRPr/>
              </a:pPr>
              <a:t>23.11.2021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73DA9B-8C61-49D8-8A9D-E941247BCA1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4970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5AF92F-05A1-4E63-9844-BA32ACBF41E0}" type="datetimeFigureOut">
              <a:rPr lang="ru-RU" smtClean="0"/>
              <a:pPr>
                <a:defRPr/>
              </a:pPr>
              <a:t>23.11.2021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774AF4-6CB1-4358-A3E8-9A9AF00AE01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7885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E7990C-1402-42AD-BE62-F4D2F7F64B76}" type="datetimeFigureOut">
              <a:rPr lang="ru-RU" smtClean="0"/>
              <a:pPr>
                <a:defRPr/>
              </a:pPr>
              <a:t>23.11.2021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1F6468-F5EA-4CCD-9944-0A095F00159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4869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1E0E24-1489-411E-9A2B-A40CA869A364}" type="datetimeFigureOut">
              <a:rPr lang="ru-RU" smtClean="0"/>
              <a:pPr>
                <a:defRPr/>
              </a:pPr>
              <a:t>23.11.2021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133A01-4029-4D78-9C1A-567D4D829D17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733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2FC9D1-D30F-4E40-A76C-60C08C813840}" type="datetimeFigureOut">
              <a:rPr lang="ru-RU" smtClean="0"/>
              <a:pPr>
                <a:defRPr/>
              </a:pPr>
              <a:t>23.11.2021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383B97-CF8C-429C-8070-CB155679DE8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711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4EDF5B-73CA-4026-BFBC-6807C9713CE5}" type="datetimeFigureOut">
              <a:rPr lang="ru-RU" smtClean="0"/>
              <a:pPr>
                <a:defRPr/>
              </a:pPr>
              <a:t>23.11.2021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73DA9B-8C61-49D8-8A9D-E941247BCA1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0212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FF4EDF5B-73CA-4026-BFBC-6807C9713CE5}" type="datetimeFigureOut">
              <a:rPr lang="ru-RU" smtClean="0"/>
              <a:pPr>
                <a:defRPr/>
              </a:pPr>
              <a:t>23.11.2021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1973DA9B-8C61-49D8-8A9D-E941247BCA1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55545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  <p:sldLayoutId id="2147483835" r:id="rId10"/>
    <p:sldLayoutId id="2147483836" r:id="rId11"/>
    <p:sldLayoutId id="2147483837" r:id="rId12"/>
    <p:sldLayoutId id="2147483838" r:id="rId13"/>
    <p:sldLayoutId id="2147483839" r:id="rId14"/>
    <p:sldLayoutId id="2147483840" r:id="rId15"/>
    <p:sldLayoutId id="2147483841" r:id="rId16"/>
    <p:sldLayoutId id="214748384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625" y="2071688"/>
            <a:ext cx="8458200" cy="1470025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отделы головного мозга и их функции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7966F4-1D04-4C93-AC2F-5C68D4C14B00}"/>
              </a:ext>
            </a:extLst>
          </p:cNvPr>
          <p:cNvSpPr txBox="1"/>
          <p:nvPr/>
        </p:nvSpPr>
        <p:spPr>
          <a:xfrm>
            <a:off x="4657725" y="5733256"/>
            <a:ext cx="46320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1"/>
                </a:solidFill>
              </a:rPr>
              <a:t>Выполнила: Ефремова М. АРХБ-19П1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Рисунок 3" descr="Копия view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211" b="95579" l="9504" r="89463">
                        <a14:foregroundMark x1="11364" y1="33474" x2="9917" y2="21684"/>
                        <a14:foregroundMark x1="9917" y1="21684" x2="16736" y2="12211"/>
                        <a14:foregroundMark x1="16736" y1="12211" x2="27273" y2="6526"/>
                        <a14:foregroundMark x1="27273" y1="6526" x2="38223" y2="4632"/>
                        <a14:foregroundMark x1="38223" y1="4632" x2="60537" y2="5474"/>
                        <a14:foregroundMark x1="60537" y1="5474" x2="70248" y2="10105"/>
                        <a14:foregroundMark x1="70248" y1="10105" x2="84504" y2="25474"/>
                        <a14:foregroundMark x1="84504" y1="25474" x2="90083" y2="34737"/>
                        <a14:foregroundMark x1="90083" y1="34737" x2="90083" y2="58526"/>
                        <a14:foregroundMark x1="90083" y1="58526" x2="83678" y2="68000"/>
                        <a14:foregroundMark x1="83678" y1="68000" x2="61157" y2="72000"/>
                        <a14:foregroundMark x1="61157" y1="72000" x2="59504" y2="83579"/>
                        <a14:foregroundMark x1="59504" y1="83579" x2="63636" y2="93895"/>
                        <a14:foregroundMark x1="63636" y1="93895" x2="64876" y2="83368"/>
                        <a14:foregroundMark x1="64876" y1="83368" x2="62397" y2="78105"/>
                        <a14:foregroundMark x1="24380" y1="7789" x2="35124" y2="3579"/>
                        <a14:foregroundMark x1="35124" y1="3579" x2="61364" y2="4211"/>
                        <a14:foregroundMark x1="61364" y1="4211" x2="63017" y2="5684"/>
                        <a14:foregroundMark x1="67975" y1="90526" x2="61570" y2="95579"/>
                        <a14:backgroundMark x1="9091" y1="83158" x2="17149" y2="82105"/>
                        <a14:backgroundMark x1="9091" y1="80000" x2="10950" y2="83789"/>
                        <a14:backgroundMark x1="17149" y1="81263" x2="19008" y2="85895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532313" y="1268413"/>
            <a:ext cx="4611687" cy="452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500063" y="214313"/>
            <a:ext cx="8229600" cy="1066800"/>
          </a:xfrm>
        </p:spPr>
        <p:txBody>
          <a:bodyPr/>
          <a:lstStyle/>
          <a:p>
            <a:pPr algn="ctr"/>
            <a:r>
              <a:rPr lang="ru-RU" dirty="0"/>
              <a:t>Мост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82562" y="1060450"/>
            <a:ext cx="4714875" cy="4895850"/>
          </a:xfrm>
        </p:spPr>
        <p:txBody>
          <a:bodyPr>
            <a:normAutofit/>
          </a:bodyPr>
          <a:lstStyle/>
          <a:p>
            <a:pPr marL="365760" indent="-256032" algn="just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dirty="0"/>
              <a:t>   </a:t>
            </a:r>
            <a:r>
              <a:rPr lang="ru-RU" dirty="0">
                <a:solidFill>
                  <a:schemeClr val="tx1"/>
                </a:solidFill>
              </a:rPr>
              <a:t>Мост - это место, где располагаются нервные волокна, по которым нервные импульсы идут вверх в кору большого мозга или обратно, вниз – в спинной мозг, к мозжечку, к продолговатому мозгу. Здесь же находятся центры, связанные с мимикой, жевательными функциями.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2E6F5A-D372-4117-8AB6-689F09C512A8}"/>
              </a:ext>
            </a:extLst>
          </p:cNvPr>
          <p:cNvSpPr txBox="1"/>
          <p:nvPr/>
        </p:nvSpPr>
        <p:spPr>
          <a:xfrm>
            <a:off x="4860033" y="4941168"/>
            <a:ext cx="8640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Мост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>
          <a:xfrm>
            <a:off x="357188" y="357188"/>
            <a:ext cx="8229600" cy="1066800"/>
          </a:xfrm>
        </p:spPr>
        <p:txBody>
          <a:bodyPr/>
          <a:lstStyle/>
          <a:p>
            <a:pPr algn="ctr"/>
            <a:r>
              <a:rPr lang="ru-RU"/>
              <a:t>Мозжечок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50" y="1071563"/>
            <a:ext cx="4329113" cy="5359400"/>
          </a:xfrm>
        </p:spPr>
        <p:txBody>
          <a:bodyPr>
            <a:normAutofit/>
          </a:bodyPr>
          <a:lstStyle/>
          <a:p>
            <a:pPr marL="365760" indent="-256032" algn="just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dirty="0">
                <a:solidFill>
                  <a:schemeClr val="tx1"/>
                </a:solidFill>
              </a:rPr>
              <a:t>  Мозжечок принимает участие в координации движений, делает их точными, целенаправленными. При повреждении мозжечка движения человека нарушены, ему трудно удержать равновесие, его походка напоминает походку потерявшего ориентацию человека.</a:t>
            </a:r>
          </a:p>
          <a:p>
            <a:pPr marL="365760" indent="-256032" algn="just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ru-RU" dirty="0"/>
          </a:p>
        </p:txBody>
      </p:sp>
      <p:pic>
        <p:nvPicPr>
          <p:cNvPr id="28675" name="Рисунок 3" descr="Копия view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06" b="89960" l="10454" r="90730">
                        <a14:foregroundMark x1="18146" y1="41566" x2="10848" y2="34538"/>
                        <a14:foregroundMark x1="10848" y1="34538" x2="9270" y2="23494"/>
                        <a14:foregroundMark x1="9270" y1="23494" x2="22091" y2="5823"/>
                        <a14:foregroundMark x1="22091" y1="5823" x2="42998" y2="1807"/>
                        <a14:foregroundMark x1="42998" y1="1807" x2="53057" y2="1807"/>
                        <a14:foregroundMark x1="53057" y1="1807" x2="72189" y2="10040"/>
                        <a14:foregroundMark x1="72189" y1="10040" x2="85996" y2="27108"/>
                        <a14:foregroundMark x1="85996" y1="27108" x2="90730" y2="37349"/>
                        <a14:foregroundMark x1="90730" y1="37349" x2="90138" y2="57831"/>
                        <a14:foregroundMark x1="90138" y1="57831" x2="86391" y2="61044"/>
                        <a14:foregroundMark x1="14398" y1="34739" x2="10454" y2="22289"/>
                        <a14:foregroundMark x1="10454" y1="22289" x2="11834" y2="14859"/>
                      </a14:backgroundRemoval>
                    </a14:imgEffect>
                  </a14:imgLayer>
                </a14:imgProps>
              </a:ext>
            </a:extLst>
          </a:blip>
          <a:srcRect l="7509"/>
          <a:stretch>
            <a:fillRect/>
          </a:stretch>
        </p:blipFill>
        <p:spPr bwMode="auto">
          <a:xfrm>
            <a:off x="4745038" y="1143000"/>
            <a:ext cx="4398962" cy="467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Прямая со стрелкой 5"/>
          <p:cNvCxnSpPr/>
          <p:nvPr/>
        </p:nvCxnSpPr>
        <p:spPr>
          <a:xfrm rot="10800000" flipV="1">
            <a:off x="6357938" y="4500563"/>
            <a:ext cx="1500187" cy="100012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77" name="TextBox 6"/>
          <p:cNvSpPr txBox="1">
            <a:spLocks noChangeArrowheads="1"/>
          </p:cNvSpPr>
          <p:nvPr/>
        </p:nvSpPr>
        <p:spPr bwMode="auto">
          <a:xfrm>
            <a:off x="5372894" y="5417343"/>
            <a:ext cx="1571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latin typeface="Georgia" pitchFamily="18" charset="0"/>
              </a:rPr>
              <a:t>мозжечок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Рисунок 3" descr="Копия view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225" b="91566" l="9862" r="91716">
                        <a14:foregroundMark x1="17751" y1="42771" x2="8679" y2="35341"/>
                        <a14:foregroundMark x1="8679" y1="35341" x2="4931" y2="25703"/>
                        <a14:foregroundMark x1="4931" y1="25703" x2="20907" y2="10843"/>
                        <a14:foregroundMark x1="20907" y1="10843" x2="59566" y2="6225"/>
                        <a14:foregroundMark x1="59566" y1="6225" x2="71598" y2="9839"/>
                        <a14:foregroundMark x1="71598" y1="9839" x2="65878" y2="19277"/>
                        <a14:foregroundMark x1="65878" y1="19277" x2="23669" y2="13052"/>
                        <a14:foregroundMark x1="23669" y1="13052" x2="13609" y2="17871"/>
                        <a14:foregroundMark x1="13609" y1="17871" x2="10256" y2="29317"/>
                        <a14:foregroundMark x1="10256" y1="29317" x2="21302" y2="27108"/>
                        <a14:foregroundMark x1="21302" y1="27108" x2="22880" y2="24900"/>
                        <a14:foregroundMark x1="22682" y1="6827" x2="33333" y2="3213"/>
                        <a14:foregroundMark x1="33333" y1="3213" x2="54043" y2="6225"/>
                        <a14:foregroundMark x1="54043" y1="6225" x2="62919" y2="11044"/>
                        <a14:foregroundMark x1="62919" y1="11044" x2="62919" y2="11044"/>
                        <a14:foregroundMark x1="88363" y1="30120" x2="93294" y2="39357"/>
                        <a14:foregroundMark x1="93294" y1="39357" x2="94280" y2="49598"/>
                        <a14:foregroundMark x1="94280" y1="49598" x2="91716" y2="59438"/>
                        <a14:foregroundMark x1="91716" y1="59438" x2="83235" y2="51406"/>
                        <a14:foregroundMark x1="83235" y1="51406" x2="83629" y2="41968"/>
                        <a14:foregroundMark x1="61144" y1="75904" x2="63905" y2="87149"/>
                        <a14:foregroundMark x1="63905" y1="87149" x2="61933" y2="79920"/>
                        <a14:foregroundMark x1="61933" y1="81124" x2="64497" y2="91566"/>
                        <a14:foregroundMark x1="64497" y1="91566" x2="66864" y2="81124"/>
                        <a14:foregroundMark x1="66864" y1="81124" x2="66272" y2="80723"/>
                      </a14:backgroundRemoval>
                    </a14:imgEffect>
                  </a14:imgLayer>
                </a14:imgProps>
              </a:ext>
            </a:extLst>
          </a:blip>
          <a:srcRect l="7509"/>
          <a:stretch>
            <a:fillRect/>
          </a:stretch>
        </p:blipFill>
        <p:spPr bwMode="auto">
          <a:xfrm>
            <a:off x="142875" y="1285875"/>
            <a:ext cx="4398963" cy="467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428625" y="357188"/>
            <a:ext cx="8229600" cy="1066800"/>
          </a:xfrm>
        </p:spPr>
        <p:txBody>
          <a:bodyPr/>
          <a:lstStyle/>
          <a:p>
            <a:pPr algn="ctr"/>
            <a:r>
              <a:rPr lang="ru-RU"/>
              <a:t>Средний мозг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00500" y="1285875"/>
            <a:ext cx="4829175" cy="5216525"/>
          </a:xfrm>
        </p:spPr>
        <p:txBody>
          <a:bodyPr>
            <a:normAutofit/>
          </a:bodyPr>
          <a:lstStyle/>
          <a:p>
            <a:pPr marL="365760" indent="-256032" algn="just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dirty="0"/>
              <a:t>    </a:t>
            </a:r>
            <a:r>
              <a:rPr lang="ru-RU" dirty="0">
                <a:solidFill>
                  <a:schemeClr val="tx1"/>
                </a:solidFill>
              </a:rPr>
              <a:t>Средний мозг – участвует в рефлекторной регуляции различного рода движений,  возникающих под влиянием зрительных и слуховых импульсов. Например, он обеспечивает изменение величины зрачка, кривизны хрусталика в зависимости от яркости света или поворот головы, глаз в сторону источника света.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ru-RU" dirty="0"/>
          </a:p>
        </p:txBody>
      </p:sp>
      <p:cxnSp>
        <p:nvCxnSpPr>
          <p:cNvPr id="6" name="Прямая со стрелкой 5"/>
          <p:cNvCxnSpPr/>
          <p:nvPr/>
        </p:nvCxnSpPr>
        <p:spPr>
          <a:xfrm rot="5400000">
            <a:off x="1071563" y="3857625"/>
            <a:ext cx="1285875" cy="71437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701" name="TextBox 6"/>
          <p:cNvSpPr txBox="1">
            <a:spLocks noChangeArrowheads="1"/>
          </p:cNvSpPr>
          <p:nvPr/>
        </p:nvSpPr>
        <p:spPr bwMode="auto">
          <a:xfrm>
            <a:off x="357188" y="5072063"/>
            <a:ext cx="20002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Georgia" pitchFamily="18" charset="0"/>
              </a:rPr>
              <a:t>Средний мозг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1"/>
          <p:cNvSpPr>
            <a:spLocks noGrp="1"/>
          </p:cNvSpPr>
          <p:nvPr>
            <p:ph type="title"/>
          </p:nvPr>
        </p:nvSpPr>
        <p:spPr>
          <a:xfrm>
            <a:off x="500063" y="357188"/>
            <a:ext cx="8229600" cy="1066800"/>
          </a:xfrm>
        </p:spPr>
        <p:txBody>
          <a:bodyPr/>
          <a:lstStyle/>
          <a:p>
            <a:pPr algn="ctr"/>
            <a:r>
              <a:rPr lang="ru-RU"/>
              <a:t>Промежуточный мозг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14438"/>
            <a:ext cx="4714875" cy="5643562"/>
          </a:xfrm>
        </p:spPr>
        <p:txBody>
          <a:bodyPr>
            <a:normAutofit/>
          </a:bodyPr>
          <a:lstStyle/>
          <a:p>
            <a:pPr marL="365760" indent="-256032" algn="just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dirty="0">
                <a:solidFill>
                  <a:schemeClr val="tx1"/>
                </a:solidFill>
              </a:rPr>
              <a:t>   Промежуточный мозг расположен над средним мозгом и под большими полушариями переднего мозга. Он имеет два главных отдела: зрительные бугры (таламус) и подбугровую область (гипоталамус). В его отделах расположены также центры жажды, голода, поддержания постоянства внутренней среды организма. С участием промежуточного мозга осуществляются функции желез внутренней секреции, вегетативной нервной системы.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ru-RU" dirty="0"/>
          </a:p>
        </p:txBody>
      </p:sp>
      <p:pic>
        <p:nvPicPr>
          <p:cNvPr id="30723" name="Рисунок 3" descr="Копия view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422" b="92771" l="9073" r="91913">
                        <a14:foregroundMark x1="81065" y1="18072" x2="71400" y2="11245"/>
                        <a14:foregroundMark x1="71400" y1="11245" x2="29783" y2="5422"/>
                        <a14:foregroundMark x1="29783" y1="5422" x2="19329" y2="9438"/>
                        <a14:foregroundMark x1="19329" y1="9438" x2="13018" y2="18675"/>
                        <a14:foregroundMark x1="13018" y1="18675" x2="11243" y2="29518"/>
                        <a14:foregroundMark x1="11243" y1="29518" x2="15779" y2="38956"/>
                        <a14:foregroundMark x1="15779" y1="38956" x2="17751" y2="27309"/>
                        <a14:foregroundMark x1="17751" y1="27309" x2="24063" y2="16064"/>
                        <a14:foregroundMark x1="24063" y1="16064" x2="42406" y2="8434"/>
                        <a14:foregroundMark x1="46943" y1="5823" x2="36292" y2="6627"/>
                        <a14:foregroundMark x1="36292" y1="6627" x2="46746" y2="4016"/>
                        <a14:foregroundMark x1="46746" y1="4016" x2="57002" y2="6024"/>
                        <a14:foregroundMark x1="57002" y1="6024" x2="57199" y2="6426"/>
                        <a14:foregroundMark x1="14596" y1="16265" x2="11045" y2="26707"/>
                        <a14:foregroundMark x1="11045" y1="26707" x2="13412" y2="37550"/>
                        <a14:foregroundMark x1="13412" y1="37550" x2="13609" y2="37751"/>
                        <a14:foregroundMark x1="13609" y1="37751" x2="9270" y2="27510"/>
                        <a14:foregroundMark x1="9270" y1="27510" x2="10454" y2="22289"/>
                        <a14:foregroundMark x1="10454" y1="22088" x2="12821" y2="26305"/>
                        <a14:foregroundMark x1="92110" y1="34137" x2="89941" y2="55622"/>
                        <a14:foregroundMark x1="89941" y1="55622" x2="89546" y2="57028"/>
                        <a14:foregroundMark x1="60355" y1="81526" x2="64300" y2="92771"/>
                        <a14:foregroundMark x1="64300" y1="92771" x2="66075" y2="81727"/>
                        <a14:foregroundMark x1="66075" y1="81727" x2="64694" y2="76506"/>
                      </a14:backgroundRemoval>
                    </a14:imgEffect>
                  </a14:imgLayer>
                </a14:imgProps>
              </a:ext>
            </a:extLst>
          </a:blip>
          <a:srcRect l="7509"/>
          <a:stretch>
            <a:fillRect/>
          </a:stretch>
        </p:blipFill>
        <p:spPr bwMode="auto">
          <a:xfrm>
            <a:off x="4745038" y="1285875"/>
            <a:ext cx="4398962" cy="467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Прямая со стрелкой 5"/>
          <p:cNvCxnSpPr/>
          <p:nvPr/>
        </p:nvCxnSpPr>
        <p:spPr>
          <a:xfrm rot="5400000">
            <a:off x="5143500" y="3857625"/>
            <a:ext cx="2143125" cy="71437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25" name="TextBox 6"/>
          <p:cNvSpPr txBox="1">
            <a:spLocks noChangeArrowheads="1"/>
          </p:cNvSpPr>
          <p:nvPr/>
        </p:nvSpPr>
        <p:spPr bwMode="auto">
          <a:xfrm>
            <a:off x="5000625" y="5500688"/>
            <a:ext cx="21431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Georgia" pitchFamily="18" charset="0"/>
              </a:rPr>
              <a:t>Промежуточный мозг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Содержимое 6" descr="thalamus-hypothalamus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8625" y="1857375"/>
            <a:ext cx="2828925" cy="3941763"/>
          </a:xfr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500063" y="357188"/>
            <a:ext cx="8229600" cy="10668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Промежуточный мозг</a:t>
            </a:r>
            <a:endParaRPr lang="ru-RU" sz="40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1" name="Соединительная линия уступом 10"/>
          <p:cNvCxnSpPr/>
          <p:nvPr/>
        </p:nvCxnSpPr>
        <p:spPr>
          <a:xfrm rot="5400000" flipH="1" flipV="1">
            <a:off x="1964532" y="1893094"/>
            <a:ext cx="1785937" cy="1000125"/>
          </a:xfrm>
          <a:prstGeom prst="bentConnector3">
            <a:avLst>
              <a:gd name="adj1" fmla="val 105263"/>
            </a:avLst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48" name="TextBox 22"/>
          <p:cNvSpPr txBox="1">
            <a:spLocks noChangeArrowheads="1"/>
          </p:cNvSpPr>
          <p:nvPr/>
        </p:nvSpPr>
        <p:spPr bwMode="auto">
          <a:xfrm>
            <a:off x="3500438" y="1357313"/>
            <a:ext cx="18573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Georgia" pitchFamily="18" charset="0"/>
              </a:rPr>
              <a:t>Таламус</a:t>
            </a:r>
          </a:p>
        </p:txBody>
      </p:sp>
      <p:sp>
        <p:nvSpPr>
          <p:cNvPr id="31749" name="TextBox 24"/>
          <p:cNvSpPr txBox="1">
            <a:spLocks noChangeArrowheads="1"/>
          </p:cNvSpPr>
          <p:nvPr/>
        </p:nvSpPr>
        <p:spPr bwMode="auto">
          <a:xfrm>
            <a:off x="3571875" y="1928813"/>
            <a:ext cx="521493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Georgia" pitchFamily="18" charset="0"/>
              </a:rPr>
              <a:t>В таламус сходится вся информация от органов чувств. Отсеивается малозначащие сведения и активизируют кору при получении важных для организма событий.</a:t>
            </a:r>
          </a:p>
        </p:txBody>
      </p:sp>
      <p:cxnSp>
        <p:nvCxnSpPr>
          <p:cNvPr id="27" name="Прямая со стрелкой 26"/>
          <p:cNvCxnSpPr/>
          <p:nvPr/>
        </p:nvCxnSpPr>
        <p:spPr>
          <a:xfrm>
            <a:off x="1571625" y="3786188"/>
            <a:ext cx="2071688" cy="158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51" name="TextBox 27"/>
          <p:cNvSpPr txBox="1">
            <a:spLocks noChangeArrowheads="1"/>
          </p:cNvSpPr>
          <p:nvPr/>
        </p:nvSpPr>
        <p:spPr bwMode="auto">
          <a:xfrm>
            <a:off x="3643313" y="3286125"/>
            <a:ext cx="24288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Georgia" pitchFamily="18" charset="0"/>
              </a:rPr>
              <a:t>Гипоталамус</a:t>
            </a:r>
          </a:p>
        </p:txBody>
      </p:sp>
      <p:sp>
        <p:nvSpPr>
          <p:cNvPr id="31752" name="TextBox 28"/>
          <p:cNvSpPr txBox="1">
            <a:spLocks noChangeArrowheads="1"/>
          </p:cNvSpPr>
          <p:nvPr/>
        </p:nvSpPr>
        <p:spPr bwMode="auto">
          <a:xfrm>
            <a:off x="3929063" y="3786188"/>
            <a:ext cx="450056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Georgia" pitchFamily="18" charset="0"/>
              </a:rPr>
              <a:t>Центры жажды, голода, поддержания постоянства внутренней среды организма.</a:t>
            </a:r>
          </a:p>
        </p:txBody>
      </p:sp>
      <p:cxnSp>
        <p:nvCxnSpPr>
          <p:cNvPr id="31" name="Соединительная линия уступом 30"/>
          <p:cNvCxnSpPr/>
          <p:nvPr/>
        </p:nvCxnSpPr>
        <p:spPr>
          <a:xfrm>
            <a:off x="1285875" y="4214813"/>
            <a:ext cx="2428875" cy="1357312"/>
          </a:xfrm>
          <a:prstGeom prst="bentConnector3">
            <a:avLst>
              <a:gd name="adj1" fmla="val 51793"/>
            </a:avLst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54" name="TextBox 32"/>
          <p:cNvSpPr txBox="1">
            <a:spLocks noChangeArrowheads="1"/>
          </p:cNvSpPr>
          <p:nvPr/>
        </p:nvSpPr>
        <p:spPr bwMode="auto">
          <a:xfrm>
            <a:off x="3714750" y="5286375"/>
            <a:ext cx="17859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Georgia" pitchFamily="18" charset="0"/>
              </a:rPr>
              <a:t>Гипофиз </a:t>
            </a:r>
          </a:p>
        </p:txBody>
      </p:sp>
      <p:sp>
        <p:nvSpPr>
          <p:cNvPr id="31755" name="TextBox 34"/>
          <p:cNvSpPr txBox="1">
            <a:spLocks noChangeArrowheads="1"/>
          </p:cNvSpPr>
          <p:nvPr/>
        </p:nvSpPr>
        <p:spPr bwMode="auto">
          <a:xfrm>
            <a:off x="3786188" y="5715000"/>
            <a:ext cx="48577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Georgia" pitchFamily="18" charset="0"/>
              </a:rPr>
              <a:t>Железа внутренней секреции, тесно связана с гипоталамусом.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Рисунок 3" descr="Копия view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410" b="93173" l="12229" r="90730">
                        <a14:foregroundMark x1="17554" y1="41968" x2="11243" y2="33133"/>
                        <a14:foregroundMark x1="11243" y1="33133" x2="8087" y2="22691"/>
                        <a14:foregroundMark x1="8087" y1="22691" x2="12032" y2="12651"/>
                        <a14:foregroundMark x1="12032" y1="12651" x2="21499" y2="8032"/>
                        <a14:foregroundMark x1="21499" y1="8032" x2="34122" y2="6426"/>
                        <a14:foregroundMark x1="34122" y1="6426" x2="68442" y2="8835"/>
                        <a14:foregroundMark x1="68442" y1="8835" x2="77318" y2="13855"/>
                        <a14:foregroundMark x1="77318" y1="13855" x2="92505" y2="43574"/>
                        <a14:foregroundMark x1="92505" y1="43574" x2="93688" y2="53815"/>
                        <a14:foregroundMark x1="93688" y1="53815" x2="65089" y2="71285"/>
                        <a14:foregroundMark x1="65089" y1="71285" x2="67061" y2="93574"/>
                        <a14:foregroundMark x1="67061" y1="93574" x2="60552" y2="83936"/>
                        <a14:foregroundMark x1="60552" y1="83936" x2="59172" y2="77108"/>
                        <a14:foregroundMark x1="15779" y1="38755" x2="9862" y2="28514"/>
                        <a14:foregroundMark x1="9862" y1="28514" x2="12426" y2="17470"/>
                        <a14:foregroundMark x1="12426" y1="17470" x2="14793" y2="15462"/>
                        <a14:foregroundMark x1="16371" y1="9839" x2="39645" y2="2610"/>
                        <a14:foregroundMark x1="39645" y1="2610" x2="51874" y2="2410"/>
                        <a14:foregroundMark x1="51874" y1="2410" x2="71400" y2="10040"/>
                      </a14:backgroundRemoval>
                    </a14:imgEffect>
                  </a14:imgLayer>
                </a14:imgProps>
              </a:ext>
            </a:extLst>
          </a:blip>
          <a:srcRect l="7509"/>
          <a:stretch>
            <a:fillRect/>
          </a:stretch>
        </p:blipFill>
        <p:spPr bwMode="auto">
          <a:xfrm>
            <a:off x="142875" y="1285875"/>
            <a:ext cx="4398963" cy="467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>
          <a:xfrm>
            <a:off x="500063" y="285750"/>
            <a:ext cx="8229600" cy="1066800"/>
          </a:xfrm>
        </p:spPr>
        <p:txBody>
          <a:bodyPr/>
          <a:lstStyle/>
          <a:p>
            <a:pPr algn="ctr"/>
            <a:r>
              <a:rPr lang="ru-RU"/>
              <a:t>Большие полушарий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71938" y="1214438"/>
            <a:ext cx="4614862" cy="5643562"/>
          </a:xfrm>
        </p:spPr>
        <p:txBody>
          <a:bodyPr>
            <a:normAutofit/>
          </a:bodyPr>
          <a:lstStyle/>
          <a:p>
            <a:pPr marL="365760" indent="-256032" algn="just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dirty="0">
                <a:solidFill>
                  <a:schemeClr val="tx1"/>
                </a:solidFill>
              </a:rPr>
              <a:t>Кора больших полушарий - это высший отдел ЦНС. Он отвечает за речь, мышление, память, поведение, за поступление и восприятие информации. В ней расположены вкусовая и обонятельная зоны, а также чувствительные центры, отвечающие за трудовую деятельность. От развития лобной доли зависит уровень психического состояния человека.</a:t>
            </a:r>
          </a:p>
        </p:txBody>
      </p:sp>
      <p:cxnSp>
        <p:nvCxnSpPr>
          <p:cNvPr id="6" name="Прямая со стрелкой 5"/>
          <p:cNvCxnSpPr/>
          <p:nvPr/>
        </p:nvCxnSpPr>
        <p:spPr>
          <a:xfrm rot="5400000">
            <a:off x="1321594" y="3178969"/>
            <a:ext cx="2500313" cy="214312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73" name="TextBox 6"/>
          <p:cNvSpPr txBox="1">
            <a:spLocks noChangeArrowheads="1"/>
          </p:cNvSpPr>
          <p:nvPr/>
        </p:nvSpPr>
        <p:spPr bwMode="auto">
          <a:xfrm>
            <a:off x="571500" y="5715000"/>
            <a:ext cx="19288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Georgia" pitchFamily="18" charset="0"/>
              </a:rPr>
              <a:t>Большие полушарии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489B84-CE95-422E-8157-C3ED0728E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7704" y="1772816"/>
            <a:ext cx="5472607" cy="1524000"/>
          </a:xfrm>
        </p:spPr>
        <p:txBody>
          <a:bodyPr/>
          <a:lstStyle/>
          <a:p>
            <a:r>
              <a:rPr lang="ru-RU" dirty="0"/>
              <a:t>СПАСИБО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28395948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1357313"/>
            <a:ext cx="8229600" cy="4071937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br>
              <a:rPr lang="ru-RU" dirty="0"/>
            </a:br>
            <a:r>
              <a:rPr lang="ru-RU" dirty="0"/>
              <a:t>Составляет около </a:t>
            </a:r>
            <a:r>
              <a:rPr lang="ru-RU" dirty="0">
                <a:solidFill>
                  <a:srgbClr val="FF0000"/>
                </a:solidFill>
              </a:rPr>
              <a:t>2% </a:t>
            </a:r>
            <a:r>
              <a:rPr lang="ru-RU" dirty="0"/>
              <a:t> от общего веса тела, </a:t>
            </a:r>
            <a:br>
              <a:rPr lang="ru-RU" dirty="0"/>
            </a:br>
            <a:r>
              <a:rPr lang="ru-RU" dirty="0"/>
              <a:t>но он использует более </a:t>
            </a:r>
            <a:r>
              <a:rPr lang="ru-RU" dirty="0">
                <a:solidFill>
                  <a:srgbClr val="FF0000"/>
                </a:solidFill>
              </a:rPr>
              <a:t>20% энергии</a:t>
            </a:r>
            <a:r>
              <a:rPr lang="ru-RU" dirty="0"/>
              <a:t> организма и </a:t>
            </a:r>
            <a:r>
              <a:rPr lang="ru-RU" dirty="0">
                <a:solidFill>
                  <a:srgbClr val="FF0000"/>
                </a:solidFill>
              </a:rPr>
              <a:t>20% </a:t>
            </a:r>
            <a:r>
              <a:rPr lang="ru-RU" dirty="0"/>
              <a:t>потребляемого </a:t>
            </a:r>
            <a:r>
              <a:rPr lang="ru-RU" dirty="0">
                <a:solidFill>
                  <a:srgbClr val="FF0000"/>
                </a:solidFill>
              </a:rPr>
              <a:t>кислорода</a:t>
            </a:r>
            <a:r>
              <a:rPr lang="ru-RU" dirty="0"/>
              <a:t>.</a:t>
            </a:r>
            <a:br>
              <a:rPr lang="ru-RU" dirty="0"/>
            </a:b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357313" y="642938"/>
            <a:ext cx="6143625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latin typeface="+mn-lt"/>
              </a:rPr>
              <a:t>Головной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3600" dirty="0">
                <a:latin typeface="+mn-lt"/>
              </a:rPr>
              <a:t>мозг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3600" dirty="0">
                <a:latin typeface="+mn-lt"/>
              </a:rPr>
              <a:t>человека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364088" y="1700808"/>
            <a:ext cx="3571875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Содержимое 2"/>
          <p:cNvSpPr>
            <a:spLocks noGrp="1"/>
          </p:cNvSpPr>
          <p:nvPr>
            <p:ph idx="1"/>
          </p:nvPr>
        </p:nvSpPr>
        <p:spPr>
          <a:xfrm>
            <a:off x="395536" y="1078335"/>
            <a:ext cx="4608512" cy="4968552"/>
          </a:xfrm>
        </p:spPr>
        <p:txBody>
          <a:bodyPr>
            <a:normAutofit/>
          </a:bodyPr>
          <a:lstStyle/>
          <a:p>
            <a:pPr algn="just">
              <a:buFont typeface="Georgia" pitchFamily="18" charset="0"/>
              <a:buNone/>
            </a:pPr>
            <a:r>
              <a:rPr lang="ru-RU" dirty="0">
                <a:solidFill>
                  <a:schemeClr val="tx1"/>
                </a:solidFill>
              </a:rPr>
              <a:t>Головной мозг - передний отдел центральной нервной системы позвоночных животных и человека. Он находится в мозговом отделе черепа, который защищает его от механических повреждений. Снаружи мозг покрыт тремя мозговыми оболочками. </a:t>
            </a:r>
            <a:r>
              <a:rPr lang="ru-RU" dirty="0">
                <a:solidFill>
                  <a:srgbClr val="FF0000"/>
                </a:solidFill>
              </a:rPr>
              <a:t>Масса мозга</a:t>
            </a:r>
            <a:r>
              <a:rPr lang="ru-RU" dirty="0"/>
              <a:t> </a:t>
            </a:r>
            <a:r>
              <a:rPr lang="ru-RU" dirty="0">
                <a:solidFill>
                  <a:schemeClr val="tx1"/>
                </a:solidFill>
              </a:rPr>
              <a:t>у взрослого человека обычно составляет около</a:t>
            </a:r>
            <a:r>
              <a:rPr lang="ru-RU" dirty="0"/>
              <a:t> </a:t>
            </a:r>
            <a:r>
              <a:rPr lang="ru-RU" dirty="0">
                <a:solidFill>
                  <a:srgbClr val="FF0000"/>
                </a:solidFill>
              </a:rPr>
              <a:t>1400—1600 г</a:t>
            </a:r>
            <a:r>
              <a:rPr lang="ru-RU" dirty="0"/>
              <a:t>. </a:t>
            </a:r>
            <a:r>
              <a:rPr lang="ru-RU" dirty="0">
                <a:solidFill>
                  <a:schemeClr val="tx1"/>
                </a:solidFill>
              </a:rPr>
              <a:t>От головного мозга отходят</a:t>
            </a:r>
            <a:r>
              <a:rPr lang="ru-RU" dirty="0"/>
              <a:t> </a:t>
            </a:r>
            <a:r>
              <a:rPr lang="ru-RU" dirty="0">
                <a:solidFill>
                  <a:srgbClr val="FF0000"/>
                </a:solidFill>
              </a:rPr>
              <a:t>12 пар нервов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357188" y="571500"/>
            <a:ext cx="8229600" cy="1066800"/>
          </a:xfrm>
        </p:spPr>
        <p:txBody>
          <a:bodyPr/>
          <a:lstStyle/>
          <a:p>
            <a:pPr algn="ctr"/>
            <a:r>
              <a:rPr lang="ru-RU"/>
              <a:t>Клетки мозга</a:t>
            </a:r>
          </a:p>
        </p:txBody>
      </p:sp>
      <p:sp>
        <p:nvSpPr>
          <p:cNvPr id="21507" name="Содержимое 2"/>
          <p:cNvSpPr>
            <a:spLocks noGrp="1"/>
          </p:cNvSpPr>
          <p:nvPr>
            <p:ph idx="1"/>
          </p:nvPr>
        </p:nvSpPr>
        <p:spPr>
          <a:xfrm>
            <a:off x="428625" y="1500188"/>
            <a:ext cx="8229600" cy="4324350"/>
          </a:xfrm>
        </p:spPr>
        <p:txBody>
          <a:bodyPr/>
          <a:lstStyle/>
          <a:p>
            <a:pPr algn="just">
              <a:buFont typeface="Georgia" pitchFamily="18" charset="0"/>
              <a:buNone/>
            </a:pPr>
            <a:r>
              <a:rPr lang="ru-RU" dirty="0"/>
              <a:t>  </a:t>
            </a:r>
            <a:r>
              <a:rPr lang="ru-RU" dirty="0">
                <a:solidFill>
                  <a:schemeClr val="tx1"/>
                </a:solidFill>
              </a:rPr>
              <a:t>Клетки мозга включают нейроны и глиальные клетки, выполняющие важные дополнительные функции. Нейроны делятся на  возбуждающие (то есть активирующие разряды других нейронов) и тормозные (препятствующие возбуждению других нейронов).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Рисунок 3" descr="Cerveau_WMV V9[(001971)19-27-29]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38" y="4000500"/>
            <a:ext cx="3117850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428625" y="428625"/>
            <a:ext cx="8229600" cy="1066800"/>
          </a:xfrm>
        </p:spPr>
        <p:txBody>
          <a:bodyPr/>
          <a:lstStyle/>
          <a:p>
            <a:pPr algn="ctr"/>
            <a:r>
              <a:rPr lang="ru-RU"/>
              <a:t>Строение головного мозга</a:t>
            </a:r>
          </a:p>
        </p:txBody>
      </p:sp>
      <p:sp>
        <p:nvSpPr>
          <p:cNvPr id="22531" name="Содержимое 2"/>
          <p:cNvSpPr>
            <a:spLocks noGrp="1"/>
          </p:cNvSpPr>
          <p:nvPr>
            <p:ph idx="1"/>
          </p:nvPr>
        </p:nvSpPr>
        <p:spPr>
          <a:xfrm>
            <a:off x="323528" y="623093"/>
            <a:ext cx="8643938" cy="4154091"/>
          </a:xfrm>
        </p:spPr>
        <p:txBody>
          <a:bodyPr/>
          <a:lstStyle/>
          <a:p>
            <a:pPr algn="ctr">
              <a:buFont typeface="Georgia" pitchFamily="18" charset="0"/>
              <a:buNone/>
            </a:pPr>
            <a:r>
              <a:rPr lang="ru-RU" sz="2400" b="1" dirty="0">
                <a:solidFill>
                  <a:srgbClr val="FF0000"/>
                </a:solidFill>
              </a:rPr>
              <a:t>Белое и серое вещество головного мозга составляет основу его функционирования.</a:t>
            </a:r>
          </a:p>
          <a:p>
            <a:pPr algn="just">
              <a:buFont typeface="Georgia" pitchFamily="18" charset="0"/>
              <a:buNone/>
            </a:pPr>
            <a:r>
              <a:rPr lang="ru-RU" dirty="0">
                <a:solidFill>
                  <a:srgbClr val="0070C0"/>
                </a:solidFill>
              </a:rPr>
              <a:t> </a:t>
            </a:r>
          </a:p>
          <a:p>
            <a:pPr algn="just">
              <a:buFont typeface="Georgia" pitchFamily="18" charset="0"/>
              <a:buNone/>
            </a:pP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>
                <a:solidFill>
                  <a:srgbClr val="FF0000"/>
                </a:solidFill>
              </a:rPr>
              <a:t>Белое вещество </a:t>
            </a:r>
            <a:r>
              <a:rPr lang="ru-RU" dirty="0">
                <a:solidFill>
                  <a:schemeClr val="tx1"/>
                </a:solidFill>
              </a:rPr>
              <a:t>образует </a:t>
            </a:r>
            <a:r>
              <a:rPr lang="ru-RU" dirty="0">
                <a:solidFill>
                  <a:srgbClr val="FF0000"/>
                </a:solidFill>
              </a:rPr>
              <a:t>проводящие пути. </a:t>
            </a:r>
            <a:r>
              <a:rPr lang="ru-RU" dirty="0">
                <a:solidFill>
                  <a:schemeClr val="tx1"/>
                </a:solidFill>
              </a:rPr>
              <a:t>Они связывают головной мозг со спинным, а также части головного мозга между собой. 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Рисунок 3" descr="Cerveau_WMV V9[(001971)19-27-29].JPG"/>
          <p:cNvPicPr>
            <a:picLocks noChangeAspect="1"/>
          </p:cNvPicPr>
          <p:nvPr/>
        </p:nvPicPr>
        <p:blipFill>
          <a:blip r:embed="rId2">
            <a:lum contrast="-2000"/>
          </a:blip>
          <a:srcRect/>
          <a:stretch>
            <a:fillRect/>
          </a:stretch>
        </p:blipFill>
        <p:spPr bwMode="auto">
          <a:xfrm>
            <a:off x="3000375" y="4071938"/>
            <a:ext cx="3241675" cy="259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85787" y="714499"/>
            <a:ext cx="7972425" cy="2714501"/>
          </a:xfrm>
        </p:spPr>
        <p:txBody>
          <a:bodyPr>
            <a:normAutofit/>
          </a:bodyPr>
          <a:lstStyle/>
          <a:p>
            <a:pPr marL="365760" indent="-256032" algn="just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dirty="0">
                <a:solidFill>
                  <a:schemeClr val="tx1"/>
                </a:solidFill>
              </a:rPr>
              <a:t>   Серое вещество в виде отдельных скоплений – ядер - располагается внутри белого вещества. Серое вещество образует кору головного мозга., на поверхности головного мозга. От скоплений серого вещества разных отделов головного мозга отходит 12 пар черепно-мозговых нервов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>
          <a:xfrm>
            <a:off x="357188" y="500063"/>
            <a:ext cx="8229600" cy="928687"/>
          </a:xfrm>
        </p:spPr>
        <p:txBody>
          <a:bodyPr/>
          <a:lstStyle/>
          <a:p>
            <a:pPr algn="ctr"/>
            <a:r>
              <a:rPr lang="ru-RU"/>
              <a:t>Головной мозг</a:t>
            </a:r>
          </a:p>
        </p:txBody>
      </p:sp>
      <p:sp>
        <p:nvSpPr>
          <p:cNvPr id="4" name="Стрелка вправо 3"/>
          <p:cNvSpPr/>
          <p:nvPr/>
        </p:nvSpPr>
        <p:spPr>
          <a:xfrm rot="8218272">
            <a:off x="1785938" y="1306513"/>
            <a:ext cx="915987" cy="571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Стрелка вправо 4"/>
          <p:cNvSpPr/>
          <p:nvPr/>
        </p:nvSpPr>
        <p:spPr>
          <a:xfrm rot="5400000">
            <a:off x="2643188" y="2786063"/>
            <a:ext cx="3429000" cy="571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 rot="2529567">
            <a:off x="6078538" y="1365250"/>
            <a:ext cx="882650" cy="571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581" name="TextBox 6"/>
          <p:cNvSpPr txBox="1">
            <a:spLocks noChangeArrowheads="1"/>
          </p:cNvSpPr>
          <p:nvPr/>
        </p:nvSpPr>
        <p:spPr bwMode="auto">
          <a:xfrm>
            <a:off x="571500" y="1928813"/>
            <a:ext cx="18573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FF0000"/>
                </a:solidFill>
                <a:latin typeface="Georgia" pitchFamily="18" charset="0"/>
              </a:rPr>
              <a:t>Задний</a:t>
            </a:r>
          </a:p>
        </p:txBody>
      </p:sp>
      <p:sp>
        <p:nvSpPr>
          <p:cNvPr id="24582" name="TextBox 7"/>
          <p:cNvSpPr txBox="1">
            <a:spLocks noChangeArrowheads="1"/>
          </p:cNvSpPr>
          <p:nvPr/>
        </p:nvSpPr>
        <p:spPr bwMode="auto">
          <a:xfrm>
            <a:off x="3429000" y="4786313"/>
            <a:ext cx="18573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FF0000"/>
                </a:solidFill>
                <a:latin typeface="Georgia" pitchFamily="18" charset="0"/>
              </a:rPr>
              <a:t>Средний</a:t>
            </a:r>
          </a:p>
        </p:txBody>
      </p:sp>
      <p:sp>
        <p:nvSpPr>
          <p:cNvPr id="24583" name="TextBox 8"/>
          <p:cNvSpPr txBox="1">
            <a:spLocks noChangeArrowheads="1"/>
          </p:cNvSpPr>
          <p:nvPr/>
        </p:nvSpPr>
        <p:spPr bwMode="auto">
          <a:xfrm>
            <a:off x="6000750" y="2143125"/>
            <a:ext cx="21431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FF0000"/>
                </a:solidFill>
                <a:latin typeface="Georgia" pitchFamily="18" charset="0"/>
              </a:rPr>
              <a:t>Передний</a:t>
            </a:r>
          </a:p>
        </p:txBody>
      </p:sp>
      <p:sp>
        <p:nvSpPr>
          <p:cNvPr id="24584" name="TextBox 9"/>
          <p:cNvSpPr txBox="1">
            <a:spLocks noChangeArrowheads="1"/>
          </p:cNvSpPr>
          <p:nvPr/>
        </p:nvSpPr>
        <p:spPr bwMode="auto">
          <a:xfrm>
            <a:off x="214313" y="3000375"/>
            <a:ext cx="3214687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ru-RU" sz="2800">
                <a:latin typeface="Georgia" pitchFamily="18" charset="0"/>
              </a:rPr>
              <a:t>Продолговатый</a:t>
            </a:r>
          </a:p>
          <a:p>
            <a:pPr>
              <a:buFont typeface="Arial" charset="0"/>
              <a:buChar char="•"/>
            </a:pPr>
            <a:endParaRPr lang="ru-RU" sz="2800">
              <a:latin typeface="Georgia" pitchFamily="18" charset="0"/>
            </a:endParaRPr>
          </a:p>
          <a:p>
            <a:pPr>
              <a:buFont typeface="Arial" charset="0"/>
              <a:buChar char="•"/>
            </a:pPr>
            <a:r>
              <a:rPr lang="ru-RU" sz="2800">
                <a:latin typeface="Georgia" pitchFamily="18" charset="0"/>
              </a:rPr>
              <a:t>Мост</a:t>
            </a:r>
          </a:p>
          <a:p>
            <a:pPr>
              <a:buFont typeface="Arial" charset="0"/>
              <a:buChar char="•"/>
            </a:pPr>
            <a:endParaRPr lang="ru-RU" sz="2800">
              <a:latin typeface="Georgia" pitchFamily="18" charset="0"/>
            </a:endParaRPr>
          </a:p>
          <a:p>
            <a:pPr>
              <a:buFont typeface="Arial" charset="0"/>
              <a:buChar char="•"/>
            </a:pPr>
            <a:r>
              <a:rPr lang="ru-RU" sz="2800">
                <a:latin typeface="Georgia" pitchFamily="18" charset="0"/>
              </a:rPr>
              <a:t>Мозжечка</a:t>
            </a:r>
          </a:p>
        </p:txBody>
      </p:sp>
      <p:sp>
        <p:nvSpPr>
          <p:cNvPr id="24585" name="TextBox 10"/>
          <p:cNvSpPr txBox="1">
            <a:spLocks noChangeArrowheads="1"/>
          </p:cNvSpPr>
          <p:nvPr/>
        </p:nvSpPr>
        <p:spPr bwMode="auto">
          <a:xfrm>
            <a:off x="5572125" y="2714625"/>
            <a:ext cx="3214688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ru-RU" sz="2800">
                <a:latin typeface="Georgia" pitchFamily="18" charset="0"/>
              </a:rPr>
              <a:t>Промежуточный </a:t>
            </a:r>
          </a:p>
          <a:p>
            <a:pPr>
              <a:buFont typeface="Arial" charset="0"/>
              <a:buChar char="•"/>
            </a:pPr>
            <a:endParaRPr lang="ru-RU" sz="2800">
              <a:latin typeface="Georgia" pitchFamily="18" charset="0"/>
            </a:endParaRPr>
          </a:p>
          <a:p>
            <a:pPr>
              <a:buFont typeface="Arial" charset="0"/>
              <a:buChar char="•"/>
            </a:pPr>
            <a:r>
              <a:rPr lang="ru-RU" sz="2800">
                <a:latin typeface="Georgia" pitchFamily="18" charset="0"/>
              </a:rPr>
              <a:t>Большие полушария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15583" y="270516"/>
            <a:ext cx="6728417" cy="6316967"/>
          </a:xfrm>
        </p:spPr>
      </p:pic>
      <p:sp>
        <p:nvSpPr>
          <p:cNvPr id="25602" name="TextBox 4"/>
          <p:cNvSpPr txBox="1">
            <a:spLocks noChangeArrowheads="1"/>
          </p:cNvSpPr>
          <p:nvPr/>
        </p:nvSpPr>
        <p:spPr bwMode="auto">
          <a:xfrm>
            <a:off x="22520" y="2420888"/>
            <a:ext cx="243192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dirty="0">
                <a:latin typeface="Georgia" pitchFamily="18" charset="0"/>
              </a:rPr>
              <a:t>Отделы головного мозга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37" b="89840" l="8621" r="78736">
                        <a14:foregroundMark x1="77874" y1="16578" x2="79598" y2="4813"/>
                        <a14:foregroundMark x1="79598" y1="4813" x2="66667" y2="535"/>
                        <a14:foregroundMark x1="66667" y1="535" x2="38793" y2="1337"/>
                        <a14:foregroundMark x1="38793" y1="1337" x2="44253" y2="9091"/>
                        <a14:foregroundMark x1="21264" y1="20321" x2="18103" y2="9091"/>
                        <a14:foregroundMark x1="18103" y1="9091" x2="31034" y2="9091"/>
                        <a14:foregroundMark x1="31034" y1="9091" x2="12931" y2="42246"/>
                        <a14:foregroundMark x1="12931" y1="42246" x2="23276" y2="39037"/>
                        <a14:foregroundMark x1="14368" y1="45455" x2="17529" y2="47059"/>
                        <a14:foregroundMark x1="10632" y1="46524" x2="22989" y2="42781"/>
                        <a14:foregroundMark x1="22989" y1="42781" x2="23276" y2="41979"/>
                      </a14:backgroundRemoval>
                    </a14:imgEffect>
                  </a14:imgLayer>
                </a14:imgProps>
              </a:ext>
            </a:extLst>
          </a:blip>
          <a:srcRect r="12413"/>
          <a:stretch>
            <a:fillRect/>
          </a:stretch>
        </p:blipFill>
        <p:spPr bwMode="auto">
          <a:xfrm>
            <a:off x="-28536" y="1784350"/>
            <a:ext cx="3214688" cy="435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571500" y="285750"/>
            <a:ext cx="8229600" cy="1066800"/>
          </a:xfrm>
        </p:spPr>
        <p:txBody>
          <a:bodyPr/>
          <a:lstStyle/>
          <a:p>
            <a:pPr algn="ctr"/>
            <a:r>
              <a:rPr lang="ru-RU" dirty="0"/>
              <a:t>Продолговатый мозг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86063" y="1143000"/>
            <a:ext cx="5900737" cy="5430838"/>
          </a:xfrm>
        </p:spPr>
        <p:txBody>
          <a:bodyPr>
            <a:normAutofit/>
          </a:bodyPr>
          <a:lstStyle/>
          <a:p>
            <a:pPr marL="365760" indent="-256032" algn="just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dirty="0"/>
              <a:t>   </a:t>
            </a:r>
            <a:r>
              <a:rPr lang="ru-RU" dirty="0">
                <a:solidFill>
                  <a:schemeClr val="tx1"/>
                </a:solidFill>
              </a:rPr>
              <a:t>Продолговатый мозг - жизненно важный отдел ЦНС, представляющий собой продолжение спинного мозга. Продолговатый мозг выполняет </a:t>
            </a:r>
            <a:r>
              <a:rPr lang="ru-RU" dirty="0">
                <a:solidFill>
                  <a:srgbClr val="FF0000"/>
                </a:solidFill>
              </a:rPr>
              <a:t>рефлекторную и проводниковую </a:t>
            </a:r>
            <a:r>
              <a:rPr lang="ru-RU" dirty="0">
                <a:solidFill>
                  <a:schemeClr val="tx1"/>
                </a:solidFill>
              </a:rPr>
              <a:t>функции: регулирует пищеварение, дыхание, сердечнососудистую деятельность, жевание, глотание, а также такие защитные рефлексы, как кашель, чихание, рвота.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иний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82EB108-EDE6-4B8E-957B-D4A69BF580E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324</TotalTime>
  <Words>579</Words>
  <Application>Microsoft Office PowerPoint</Application>
  <PresentationFormat>Экран (4:3)</PresentationFormat>
  <Paragraphs>50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Century Gothic</vt:lpstr>
      <vt:lpstr>Georgia</vt:lpstr>
      <vt:lpstr>Wingdings 3</vt:lpstr>
      <vt:lpstr>Сектор</vt:lpstr>
      <vt:lpstr>отделы головного мозга и их функции</vt:lpstr>
      <vt:lpstr> Составляет около 2%  от общего веса тела,  но он использует более 20% энергии организма и 20% потребляемого кислорода. </vt:lpstr>
      <vt:lpstr>Презентация PowerPoint</vt:lpstr>
      <vt:lpstr>Клетки мозга</vt:lpstr>
      <vt:lpstr>Строение головного мозга</vt:lpstr>
      <vt:lpstr>Презентация PowerPoint</vt:lpstr>
      <vt:lpstr>Головной мозг</vt:lpstr>
      <vt:lpstr>Презентация PowerPoint</vt:lpstr>
      <vt:lpstr>Продолговатый мозг</vt:lpstr>
      <vt:lpstr>Мост</vt:lpstr>
      <vt:lpstr>Мозжечок</vt:lpstr>
      <vt:lpstr>Средний мозг</vt:lpstr>
      <vt:lpstr>Промежуточный мозг</vt:lpstr>
      <vt:lpstr>Презентация PowerPoint</vt:lpstr>
      <vt:lpstr>Большие полушарий</vt:lpstr>
      <vt:lpstr>СПАСИБО ЗА ВНИМАНИЕ</vt:lpstr>
    </vt:vector>
  </TitlesOfParts>
  <Company>Дом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Наталья</dc:creator>
  <cp:lastModifiedBy>Ксюша Петрова</cp:lastModifiedBy>
  <cp:revision>41</cp:revision>
  <dcterms:created xsi:type="dcterms:W3CDTF">2011-12-29T13:17:35Z</dcterms:created>
  <dcterms:modified xsi:type="dcterms:W3CDTF">2021-11-23T17:24:59Z</dcterms:modified>
</cp:coreProperties>
</file>