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3" r:id="rId5"/>
    <p:sldId id="266" r:id="rId6"/>
    <p:sldId id="264" r:id="rId7"/>
    <p:sldId id="265" r:id="rId8"/>
    <p:sldId id="268" r:id="rId9"/>
    <p:sldId id="273" r:id="rId10"/>
    <p:sldId id="269" r:id="rId11"/>
    <p:sldId id="270" r:id="rId12"/>
    <p:sldId id="271" r:id="rId13"/>
    <p:sldId id="272" r:id="rId14"/>
    <p:sldId id="274" r:id="rId15"/>
    <p:sldId id="275" r:id="rId16"/>
    <p:sldId id="281" r:id="rId17"/>
    <p:sldId id="287" r:id="rId18"/>
    <p:sldId id="282" r:id="rId19"/>
    <p:sldId id="288" r:id="rId20"/>
    <p:sldId id="286" r:id="rId21"/>
    <p:sldId id="280" r:id="rId22"/>
    <p:sldId id="258" r:id="rId23"/>
    <p:sldId id="284" r:id="rId24"/>
    <p:sldId id="279" r:id="rId25"/>
    <p:sldId id="285" r:id="rId26"/>
    <p:sldId id="278" r:id="rId27"/>
    <p:sldId id="276" r:id="rId28"/>
    <p:sldId id="277" r:id="rId29"/>
    <p:sldId id="259" r:id="rId30"/>
    <p:sldId id="291" r:id="rId31"/>
    <p:sldId id="292" r:id="rId32"/>
    <p:sldId id="283" r:id="rId33"/>
    <p:sldId id="290" r:id="rId34"/>
    <p:sldId id="289" r:id="rId35"/>
    <p:sldId id="26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2376264"/>
          </a:xfrm>
        </p:spPr>
        <p:txBody>
          <a:bodyPr>
            <a:noAutofit/>
          </a:bodyPr>
          <a:lstStyle/>
          <a:p>
            <a:r>
              <a:rPr lang="ru-RU" sz="4800" dirty="0" smtClean="0"/>
              <a:t>Исполнительные элементы электронной системы управления бензиновых ДВС</a:t>
            </a:r>
            <a:endParaRPr lang="ru-RU" sz="4800" dirty="0"/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56992"/>
            <a:ext cx="3786411" cy="263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56992"/>
            <a:ext cx="4316338" cy="2737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Управление электромагнитными форсунками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620688"/>
            <a:ext cx="50365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Параллельный впрыск топлива 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7704856" cy="551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Управление электромагнитными форсунками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620688"/>
            <a:ext cx="63718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Попарно-параллельный</a:t>
            </a:r>
            <a:r>
              <a:rPr lang="ru-RU" sz="2800" dirty="0" smtClean="0"/>
              <a:t> впрыск топлива</a:t>
            </a:r>
            <a:endParaRPr lang="ru-RU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704856" cy="551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Управление электромагнитными форсунками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692696"/>
            <a:ext cx="568476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900" dirty="0" smtClean="0"/>
              <a:t>Фазированный впрыск топлива</a:t>
            </a:r>
            <a:endParaRPr lang="ru-RU" sz="29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632848" cy="546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Управление электромагнитными форсунками</a:t>
            </a: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848872" cy="562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620688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Режим ограничения тока в цепи управления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24744"/>
            <a:ext cx="8496944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/>
              <a:t>A: </a:t>
            </a:r>
            <a:r>
              <a:rPr lang="ru-RU" sz="1700" b="1" i="1" dirty="0" smtClean="0"/>
              <a:t>Значение напряжения в момент времени указанный маркером. В данном случае</a:t>
            </a:r>
          </a:p>
          <a:p>
            <a:r>
              <a:rPr lang="ru-RU" sz="1700" i="1" dirty="0" smtClean="0"/>
              <a:t>соответствует напряжению питания обмотки форсунки и равно 14,6 V.</a:t>
            </a:r>
          </a:p>
          <a:p>
            <a:r>
              <a:rPr lang="ru-RU" sz="1700" b="1" dirty="0" smtClean="0"/>
              <a:t>1 </a:t>
            </a:r>
            <a:r>
              <a:rPr lang="ru-RU" sz="1700" b="1" i="1" dirty="0" smtClean="0"/>
              <a:t>Момент открытия управляющего форсункой силового транзистора. С этого</a:t>
            </a:r>
          </a:p>
          <a:p>
            <a:r>
              <a:rPr lang="ru-RU" sz="1700" i="1" dirty="0" smtClean="0"/>
              <a:t>момента на обмотку форсунки действует напряжение величиной около 14 V.</a:t>
            </a:r>
          </a:p>
          <a:p>
            <a:r>
              <a:rPr lang="ru-RU" sz="1700" b="1" dirty="0" smtClean="0"/>
              <a:t>2 </a:t>
            </a:r>
            <a:r>
              <a:rPr lang="ru-RU" sz="1700" b="1" i="1" dirty="0" smtClean="0"/>
              <a:t>Фаза открывания клапана топливной форсунки.</a:t>
            </a:r>
          </a:p>
          <a:p>
            <a:r>
              <a:rPr lang="ru-RU" sz="1700" b="1" dirty="0" smtClean="0"/>
              <a:t>3 </a:t>
            </a:r>
            <a:r>
              <a:rPr lang="ru-RU" sz="1700" b="1" i="1" dirty="0" smtClean="0"/>
              <a:t>Момент переключения управляющего форсункой силового транзистора в режим</a:t>
            </a:r>
          </a:p>
          <a:p>
            <a:r>
              <a:rPr lang="ru-RU" sz="1700" i="1" dirty="0" smtClean="0"/>
              <a:t>ограничения тока в цепи форсунки.</a:t>
            </a:r>
          </a:p>
          <a:p>
            <a:r>
              <a:rPr lang="ru-RU" sz="1700" b="1" dirty="0" smtClean="0"/>
              <a:t>4 </a:t>
            </a:r>
            <a:r>
              <a:rPr lang="ru-RU" sz="1700" b="1" i="1" dirty="0" smtClean="0"/>
              <a:t>Фаза удержания клапана топливной форсунки в открытом состоянии Управляющий</a:t>
            </a:r>
          </a:p>
          <a:p>
            <a:r>
              <a:rPr lang="ru-RU" sz="1700" i="1" dirty="0" smtClean="0"/>
              <a:t>форсункой силовой транзистор работает в режиме ограничения тока в цепи</a:t>
            </a:r>
          </a:p>
          <a:p>
            <a:r>
              <a:rPr lang="ru-RU" sz="1700" i="1" dirty="0" smtClean="0"/>
              <a:t>форсунки, обеспечивая подвод к обмотке форсунки пониженного напряжения.</a:t>
            </a:r>
          </a:p>
          <a:p>
            <a:r>
              <a:rPr lang="ru-RU" sz="1700" b="1" dirty="0" smtClean="0"/>
              <a:t>A-B: </a:t>
            </a:r>
            <a:r>
              <a:rPr lang="ru-RU" sz="1700" b="1" i="1" dirty="0" smtClean="0"/>
              <a:t>Значение разницы напряжений между указанными маркерами моментами времени.</a:t>
            </a:r>
          </a:p>
          <a:p>
            <a:r>
              <a:rPr lang="ru-RU" sz="1700" i="1" dirty="0" smtClean="0"/>
              <a:t>В данном случае соответствует величине воздействующего на обмотку форсунки</a:t>
            </a:r>
          </a:p>
          <a:p>
            <a:r>
              <a:rPr lang="ru-RU" sz="1700" i="1" dirty="0" smtClean="0"/>
              <a:t>напряжения во время фазы удержания клапана топливной форсунки в открытом</a:t>
            </a:r>
          </a:p>
          <a:p>
            <a:r>
              <a:rPr lang="ru-RU" sz="1700" i="1" dirty="0" smtClean="0"/>
              <a:t>состоянии и равно ~1,7 V.</a:t>
            </a:r>
          </a:p>
          <a:p>
            <a:r>
              <a:rPr lang="ru-RU" sz="1700" b="1" dirty="0" smtClean="0"/>
              <a:t>5 </a:t>
            </a:r>
            <a:r>
              <a:rPr lang="ru-RU" sz="1700" b="1" i="1" dirty="0" smtClean="0"/>
              <a:t>Момент закрытия управляющего форсункой силового транзистора.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32656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Режим ограничения тока в цепи управления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620688"/>
            <a:ext cx="427072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/>
              <a:t>Асинхронный режим впрыска</a:t>
            </a:r>
            <a:endParaRPr lang="ru-RU" sz="25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Управление электромагнитными форсунками</a:t>
            </a:r>
            <a:endParaRPr lang="ru-RU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704856" cy="551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Система зажигания.</a:t>
            </a:r>
            <a:br>
              <a:rPr lang="ru-RU" dirty="0" smtClean="0"/>
            </a:br>
            <a:r>
              <a:rPr lang="ru-RU" dirty="0" smtClean="0"/>
              <a:t>Принцип действия</a:t>
            </a:r>
            <a:endParaRPr lang="ru-RU" dirty="0"/>
          </a:p>
        </p:txBody>
      </p:sp>
      <p:pic>
        <p:nvPicPr>
          <p:cNvPr id="40962" name="Picture 2" descr="ÐÐ°ÑÑÐ¸Ð½ÐºÐ¸ Ð¿Ð¾ Ð·Ð°Ð¿ÑÐ¾ÑÑ Ð¿ÑÐ¸Ð½ÑÐ¸Ð¿ Ð´ÐµÐ¹ÑÑÐ²Ð¸Ñ ÑÐ¸ÑÑÐµÐ¼Ñ Ð·Ð°Ð¶Ð¸Ð³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704856" cy="46251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412776"/>
            <a:ext cx="8496944" cy="5256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Система зажигания.</a:t>
            </a:r>
            <a:br>
              <a:rPr lang="ru-RU" dirty="0" smtClean="0"/>
            </a:br>
            <a:r>
              <a:rPr lang="ru-RU" dirty="0" smtClean="0"/>
              <a:t>Принцип действия</a:t>
            </a:r>
            <a:endParaRPr lang="ru-RU" dirty="0"/>
          </a:p>
        </p:txBody>
      </p:sp>
      <p:pic>
        <p:nvPicPr>
          <p:cNvPr id="43010" name="Picture 2" descr="ÐÐµÑÐºÐ¾Ð½ÑÐ°ÐºÑÐ½Ð°Ñ ÑÐ¸ÑÑÐµÐ¼Ð° Ð·Ð°Ð¶Ð¸Ð³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984776" cy="50707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412776"/>
            <a:ext cx="8496944" cy="52565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Временные диаграммы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4176464" cy="561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3528" y="836712"/>
            <a:ext cx="8496944" cy="58326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9992" y="1412776"/>
            <a:ext cx="4158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Напряжение на управляющем</a:t>
            </a:r>
          </a:p>
          <a:p>
            <a:pPr algn="ctr"/>
            <a:r>
              <a:rPr lang="ru-RU" sz="2400" dirty="0" smtClean="0"/>
              <a:t> выводе катушки зажигания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2852936"/>
            <a:ext cx="3760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Ток, протекающий</a:t>
            </a:r>
          </a:p>
          <a:p>
            <a:pPr algn="ctr"/>
            <a:r>
              <a:rPr lang="ru-RU" sz="2400" dirty="0" smtClean="0"/>
              <a:t>  через первичную обмотку</a:t>
            </a:r>
          </a:p>
          <a:p>
            <a:pPr algn="ctr"/>
            <a:r>
              <a:rPr lang="ru-RU" sz="2400" dirty="0" smtClean="0"/>
              <a:t>катушки зажигания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716016" y="4797152"/>
            <a:ext cx="3888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Напряжение во вторичной</a:t>
            </a:r>
          </a:p>
          <a:p>
            <a:pPr algn="ctr"/>
            <a:r>
              <a:rPr lang="ru-RU" sz="2400" dirty="0" smtClean="0"/>
              <a:t>обмотке катушки зажигания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систем зажигания</a:t>
            </a:r>
            <a:endParaRPr lang="ru-RU" dirty="0"/>
          </a:p>
        </p:txBody>
      </p:sp>
      <p:pic>
        <p:nvPicPr>
          <p:cNvPr id="45058" name="Picture 2" descr="ÐÐ°ÑÑÑÐºÐ¸ Ð·Ð°Ð¶Ð¸Ð³Ð°Ð½Ð¸Ñ NGK ÑÐ¸Ð¿Ð° U1 Ð¿Ð¾Ð´Ð°ÑÑ Ð²ÑÑÐ¾ÐºÐ¾Ðµ Ð½Ð°Ð¿ÑÑÐ¶ÐµÐ½Ð¸Ðµ Ð½Ð° ÑÐ²ÐµÑÐ¸ Ð·Ð°Ð¶Ð¸Ð³Ð°Ð½Ð¸Ñ Ð¿Ð¾ÑÑÐµÐ´ÑÑÐ²Ð¾Ð¼ Ð¼ÐµÑÐ°Ð½Ð¸ÑÐµÑÐºÐ¾Ð³Ð¾ ÑÐ°ÑÐ¿ÑÐµÐ´ÐµÐ»Ð¸ÑÐµÐ»Ñ Ð·Ð°Ð¶Ð¸Ð³Ð°Ð½Ð¸Ñ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3384376" cy="2779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908720"/>
            <a:ext cx="3384376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060" name="Picture 4" descr="ÐÐ°ÑÑÑÐºÐ¸ Ð·Ð°Ð¶Ð¸Ð³Ð°Ð½Ð¸Ñ NGK ÑÐ¸Ð¿Ð° U2 Ð¿ÑÐµÐ´ÑÑÐ°Ð²Ð»ÑÑÑ ÑÐ¾Ð±Ð¾Ð¹ Ð¼Ð¾Ð´ÑÐ»Ð¸ Ð·Ð°Ð¶Ð¸Ð³Ð°Ð½Ð¸Ñ, ÐºÐ¾ÑÐ¾ÑÑÐµ ÑÐµÑÐµÐ· Ð²ÑÑÐ¾ÐºÐ¾Ð²Ð¾Ð»ÑÑÐ½ÑÐµ Ð¿ÑÐ¾Ð²Ð¾Ð´Ð° Ð¿Ð¾Ð´Ð°ÑÑ Ð²ÑÑÐ¾ÐºÐ¾Ðµ Ð½Ð°Ð¿ÑÑÐ¶ÐµÐ½Ð¸Ðµ Ð½Ð° Ð½ÐµÑÐºÐ¾Ð»ÑÐºÐ¾ ÑÐ²ÐµÑÐµÐ¹ Ð·Ð°Ð¶Ð¸Ð³Ð°Ð½Ð¸Ñ. ÐÐ°Ðº Ð¿ÑÐ°Ð²Ð¸Ð»Ð¾, Ð¾Ð´Ð½Ð° ÐºÐ°ÑÑÑÐºÐ° Ð·Ð°Ð¶Ð¸Ð³Ð°Ð½Ð¸Ñ ÑÑÐµÐ±ÑÐµÑÑÑ Ð½Ð° ÐºÐ°Ð¶Ð´ÑÑ Ð³Ð¾Ð»Ð¾Ð²ÐºÑ Ð±Ð»Ð¾ÐºÐ° ÑÐ¸Ð»Ð¸Ð½Ð´ÑÐ¾Ð²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08720"/>
            <a:ext cx="3346300" cy="2808312"/>
          </a:xfrm>
          <a:prstGeom prst="rect">
            <a:avLst/>
          </a:prstGeom>
          <a:noFill/>
        </p:spPr>
      </p:pic>
      <p:pic>
        <p:nvPicPr>
          <p:cNvPr id="45062" name="Picture 6" descr="ÐÐ°ÑÑÑÐºÐ¸ Ð·Ð°Ð¶Ð¸Ð³Ð°Ð½Ð¸Ñ NGK ÑÐ¸Ð¿Ð° U3 Ð¿ÑÐµÐ´ÑÑÐ°Ð²Ð»ÑÑÑ ÑÐ¾Ð±Ð¾Ð¹ Ð¼Ð¾Ð´ÑÐ»Ð¸ Ð·Ð°Ð¶Ð¸Ð³Ð°Ð½Ð¸Ñ Ñ Ð´Ð²ÑÐ¼Ñ Ð¾ÑÐ²Ð¾Ð´Ð°Ð¼Ð¸ Ð²ÑÑÐ¾ÐºÐ¾Ð³Ð¾ Ð½Ð°Ð¿ÑÑÐ¶ÐµÐ½Ð¸Ñ. ÐÐ½Ð¸ Ð¿Ð¾Ð´Ð°ÑÑ Ð²ÑÑÐ¾ÐºÐ¾Ðµ Ð½Ð°Ð¿ÑÑÐ¶ÐµÐ½Ð¸Ðµ ÑÐµÑÐµÐ· ÑÐ¾Ð¾ÑÐ²ÐµÑÑÑÐ²ÑÑÑÐ¸Ð¹ Ð²ÑÑÐ¾ÐºÐ¾Ð²Ð¾Ð»ÑÑÐ½ÑÐ¹ Ð¿ÑÐ¾Ð²Ð¾Ð´ Ð¾Ð´Ð½Ð¾Ð²ÑÐµÐ¼ÐµÐ½Ð½Ð¾ Ð½Ð° Ð´Ð²Ðµ ÑÐ²ÐµÑÐ¸ Ð·Ð°Ð¶Ð¸Ð³Ð°Ð½Ð¸Ñ (&quot;Ð¢ÐµÑÐ½Ð¾Ð»Ð¾Ð³Ð¸Ñ Ð´Ð²Ð¾Ð¹Ð½Ð¾Ð¹ Ð¸ÑÐºÑÑ&quot;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61048"/>
            <a:ext cx="3346301" cy="2808312"/>
          </a:xfrm>
          <a:prstGeom prst="rect">
            <a:avLst/>
          </a:prstGeom>
          <a:noFill/>
        </p:spPr>
      </p:pic>
      <p:pic>
        <p:nvPicPr>
          <p:cNvPr id="45064" name="Picture 8" descr="ÐÐ°ÑÑÑÐºÐ¸ Ð·Ð°Ð¶Ð¸Ð³Ð°Ð½Ð¸Ñ NGK ÑÐ¸Ð¿Ð° U5 â ÑÑÐ¾ Ð¸Ð½Ð´Ð¸Ð²Ð¸Ð´ÑÐ°Ð»ÑÐ½ÑÐµ ÐºÐ°ÑÑÑÐºÐ¸ Ð·Ð°Ð¶Ð¸Ð³Ð°Ð½Ð¸Ñ Ñ ÑÐµÑÐ½Ð¾Ð»Ð¾Ð³Ð¸ÐµÐ¹ Ð¾Ð´Ð¸Ð½Ð¾ÑÐ½Ð¾Ð¹ Ð¸ÑÐºÑÑ. Ð¢Ð°ÐºÐ°Ñ ÐºÐ°ÑÑÑÐºÐ° Ð·Ð°Ð¶Ð¸Ð³Ð°Ð½Ð¸Ñ Ð½Ð°Ð´ÐµÐ²Ð°ÐµÑÑÑ Ð½Ð° ÐºÐ°Ð¶Ð´ÑÐ¹ ÑÐ¸Ð»Ð¸Ð½Ð´Ñ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861048"/>
            <a:ext cx="3384376" cy="2779834"/>
          </a:xfrm>
          <a:prstGeom prst="rect">
            <a:avLst/>
          </a:prstGeom>
          <a:noFill/>
        </p:spPr>
      </p:pic>
      <p:sp>
        <p:nvSpPr>
          <p:cNvPr id="12" name="Блок-схема: процесс 11"/>
          <p:cNvSpPr/>
          <p:nvPr/>
        </p:nvSpPr>
        <p:spPr>
          <a:xfrm>
            <a:off x="3995936" y="908720"/>
            <a:ext cx="504056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1</a:t>
            </a:r>
            <a:endParaRPr lang="ru-RU" sz="4800" dirty="0"/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3995936" y="3861048"/>
            <a:ext cx="504056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4</a:t>
            </a:r>
            <a:endParaRPr lang="ru-RU" sz="4800" dirty="0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7668344" y="908720"/>
            <a:ext cx="504056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2</a:t>
            </a:r>
            <a:endParaRPr lang="ru-RU" sz="4800" dirty="0"/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7668344" y="3861048"/>
            <a:ext cx="504056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3</a:t>
            </a:r>
            <a:endParaRPr lang="ru-RU" sz="4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88024" y="908720"/>
            <a:ext cx="3384376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115616" y="3861048"/>
            <a:ext cx="3384376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88024" y="3861048"/>
            <a:ext cx="3384376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Электромагнитны форсунки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412776"/>
            <a:ext cx="4297265" cy="29131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99992" y="1196752"/>
            <a:ext cx="4392488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96752"/>
            <a:ext cx="410445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68760"/>
            <a:ext cx="3960440" cy="3100581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725144"/>
            <a:ext cx="3600400" cy="186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499992" y="4653136"/>
            <a:ext cx="4392488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4653136"/>
            <a:ext cx="4104456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25144"/>
            <a:ext cx="297475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Конструкция катушки зажигания</a:t>
            </a:r>
            <a:endParaRPr lang="ru-RU" dirty="0"/>
          </a:p>
        </p:txBody>
      </p:sp>
      <p:pic>
        <p:nvPicPr>
          <p:cNvPr id="419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12776"/>
            <a:ext cx="5760640" cy="49594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196752"/>
            <a:ext cx="8784976" cy="518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2441602" cy="480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Четырехвыводная катушка зажигания</a:t>
            </a:r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50800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060848"/>
            <a:ext cx="30607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79512" y="1772816"/>
            <a:ext cx="5328592" cy="3960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1772816"/>
            <a:ext cx="3312368" cy="39604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Четырехвыводная катушка зажигания</a:t>
            </a:r>
            <a:endParaRPr lang="ru-RU" dirty="0"/>
          </a:p>
        </p:txBody>
      </p:sp>
      <p:pic>
        <p:nvPicPr>
          <p:cNvPr id="5121" name="Picture 1" descr="D:\Учебное\Учебное пособие\Информация для методички\Катушка зажиг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8070850" cy="41513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1484784"/>
            <a:ext cx="8568952" cy="48245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Конструкция четырехвыводной катушки зажигания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692696"/>
            <a:ext cx="640871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764704"/>
            <a:ext cx="5404445" cy="242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573016"/>
            <a:ext cx="4917007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331640" y="3501008"/>
            <a:ext cx="6408712" cy="30963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Индивидуальны катушки зажигания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¸Ð½Ð´Ð¸Ð²Ð¸Ð´ÑÐ°Ð»ÑÐ½ÑÐµ ÐºÐ°ÑÑÑÐºÐ¸ Ð·Ð°Ð¶Ð¸Ð³Ð°Ð½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3168352" cy="23762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1052736"/>
            <a:ext cx="3600400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ÐÐ°ÑÑÐ¸Ð½ÐºÐ¸ Ð¿Ð¾ Ð·Ð°Ð¿ÑÐ¾ÑÑ ÑÑÐµÑÐ¶Ð½ÐµÐ²Ð°Ñ ÐºÐ°ÑÑÑÐºÐ° Ð·Ð°Ð¶Ð¸Ð³Ð°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3168352" cy="237626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48064" y="1052736"/>
            <a:ext cx="3600400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077072"/>
            <a:ext cx="3306191" cy="212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683568" y="3861048"/>
            <a:ext cx="3600400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3861048"/>
            <a:ext cx="3600400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3933056"/>
            <a:ext cx="3265611" cy="245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ÐÐ°ÑÑÐ¸Ð½ÐºÐ¸ Ð¿Ð¾ Ð·Ð°Ð¿ÑÐ¾ÑÑ ÐºÐ°ÑÑÑÐºÐ° Ð·Ð°Ð¶Ð¸Ð³Ð°Ð½Ð¸Ñ ÐºÐ¾Ð½ÑÑÑÑÐºÑ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628800"/>
            <a:ext cx="4778896" cy="4755002"/>
          </a:xfrm>
          <a:prstGeom prst="rect">
            <a:avLst/>
          </a:prstGeom>
          <a:noFill/>
        </p:spPr>
      </p:pic>
      <p:pic>
        <p:nvPicPr>
          <p:cNvPr id="39940" name="Picture 4" descr="ÐÐ°ÑÑÐ¸Ð½ÐºÐ¸ Ð¿Ð¾ Ð·Ð°Ð¿ÑÐ¾ÑÑ ÐºÐ°ÑÑÑÐºÐ° Ð·Ð°Ð¶Ð¸Ð³Ð°Ð½Ð¸Ñ ÐºÐ¾Ð½ÑÑÑÑÐºÑ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4013958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ÐÐ°ÑÑÐ¸Ð½ÐºÐ¸ Ð¿Ð¾ Ð·Ð°Ð¿ÑÐ¾ÑÑ ÑÐ»ÐµÐºÑÑÐ¸ÑÐµÑÐºÐ°Ñ ÑÑÐµÐ¼Ð° Ð¸Ð½Ð´Ð¸Ð²Ð¸Ð´ÑÐ°Ð»ÑÐ½ÑÐµ ÐºÐ°ÑÑÑÐºÐ¸ Ð·Ð°Ð¶Ð¸Ð³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172450" cy="4448175"/>
          </a:xfrm>
          <a:prstGeom prst="rect">
            <a:avLst/>
          </a:prstGeom>
          <a:noFill/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384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Индивидуальные катушки зажигания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68760"/>
            <a:ext cx="8496944" cy="518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404664"/>
            <a:ext cx="8276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Индивидуальная катушки зажигания</a:t>
            </a:r>
            <a:endParaRPr lang="ru-RU" sz="4000" dirty="0"/>
          </a:p>
        </p:txBody>
      </p:sp>
      <p:pic>
        <p:nvPicPr>
          <p:cNvPr id="33794" name="Picture 2" descr="ÐÐ°ÑÑÐ¸Ð½ÐºÐ¸ Ð¿Ð¾ Ð·Ð°Ð¿ÑÐ¾ÑÑ ÑÐ»ÐµÐºÑÑÐ¸ÑÐµÑÐºÐ°Ñ ÑÑÐµÐ¼Ð° Ð¸Ð½Ð´Ð¸Ð²Ð¸Ð´ÑÐ°Ð»ÑÐ½ÑÐµ ÐºÐ°ÑÑÑÐºÐ¸ Ð·Ð°Ð¶Ð¸Ð³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552728" cy="44995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268760"/>
            <a:ext cx="8352928" cy="518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ÐÐ°ÑÑÐ¸Ð½ÐºÐ¸ Ð¿Ð¾ Ð·Ð°Ð¿ÑÐ¾ÑÑ ÑÐ»ÐµÐºÑÑÐ¸ÑÐµÑÐºÐ°Ñ ÑÑÐµÐ¼Ð° Ð¸Ð½Ð´Ð¸Ð²Ð¸Ð´ÑÐ°Ð»ÑÐ½ÑÐµ ÐºÐ°ÑÑÑÐºÐ¸ Ð·Ð°Ð¶Ð¸Ð³Ð°Ð½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344816" cy="474074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124" y="184418"/>
            <a:ext cx="82297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Индивидуальная катушки зажигания</a:t>
            </a:r>
            <a:br>
              <a:rPr lang="ru-RU" sz="4000" dirty="0" smtClean="0"/>
            </a:br>
            <a:r>
              <a:rPr lang="ru-RU" sz="4000" dirty="0" smtClean="0"/>
              <a:t>со встроенным коммутатором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484784"/>
            <a:ext cx="8424936" cy="4968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Широтно-импульсная модуляция (ШИМ)</a:t>
            </a:r>
            <a:endParaRPr lang="ru-RU" dirty="0"/>
          </a:p>
        </p:txBody>
      </p:sp>
      <p:pic>
        <p:nvPicPr>
          <p:cNvPr id="4098" name="Picture 2" descr="ÐÐ°ÑÑÐ¸Ð½ÐºÐ¸ Ð¿Ð¾ Ð·Ð°Ð¿ÑÐ¾ÑÑ ÑÐ¸ÑÐ¾ÑÐ½Ð¾ Ð¸Ð¼Ð¿ÑÐ»ÑÑÐ½Ð°Ñ Ð¼Ð¾Ð´ÑÐ»ÑÑÐ¸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272808" cy="463756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556792"/>
            <a:ext cx="8424936" cy="48245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Монтаж электромагнитной форсунки</a:t>
            </a:r>
            <a:endParaRPr lang="ru-RU" dirty="0"/>
          </a:p>
        </p:txBody>
      </p:sp>
      <p:pic>
        <p:nvPicPr>
          <p:cNvPr id="24578" name="Picture 2" descr="C:\Users\Администратор\Desktop\fors_vpry_topl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3491798" cy="48965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1556792"/>
            <a:ext cx="3672408" cy="48965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80" name="Picture 4" descr="ÐÐ°ÑÑÐ¸Ð½ÐºÐ¸ Ð¿Ð¾ Ð·Ð°Ð¿ÑÐ¾ÑÑ Ð¼Ð¾Ð½ÑÐ°Ð¶ ÑÐ¾ÑÑÑÐ½ÐºÐ¸ Ð±ÐµÐ½Ð·Ð¸Ð½Ð¾Ð²Ð¾Ð³Ð¾ Ð´Ð²Ð¸Ð³Ð°ÑÐµÐ»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204864"/>
            <a:ext cx="4508327" cy="34563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11960" y="1556792"/>
            <a:ext cx="4752528" cy="48965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ШИМ</a:t>
            </a:r>
            <a:endParaRPr lang="ru-RU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284984"/>
            <a:ext cx="5466662" cy="3356992"/>
          </a:xfrm>
          <a:prstGeom prst="rect">
            <a:avLst/>
          </a:prstGeom>
          <a:noFill/>
        </p:spPr>
      </p:pic>
      <p:pic>
        <p:nvPicPr>
          <p:cNvPr id="1028" name="Picture 4" descr="ÐÐ°ÑÑÐ¸Ð½ÐºÐ¸ Ð¿Ð¾ Ð·Ð°Ð¿ÑÐ¾ÑÑ ÑÐ¸ÑÐ¾ÑÐ½Ð¾ Ð¸Ð¼Ð¿ÑÐ»ÑÑÐ½Ð°Ñ Ð¼Ð¾Ð´ÑÐ»ÑÑ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836712"/>
            <a:ext cx="6096000" cy="2486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ШИМ</a:t>
            </a:r>
            <a:endParaRPr lang="ru-RU" dirty="0"/>
          </a:p>
        </p:txBody>
      </p:sp>
      <p:pic>
        <p:nvPicPr>
          <p:cNvPr id="481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00808"/>
            <a:ext cx="5040560" cy="4356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Электропривод дроссельной заслонки</a:t>
            </a:r>
            <a:endParaRPr lang="ru-RU" dirty="0"/>
          </a:p>
        </p:txBody>
      </p:sp>
      <p:pic>
        <p:nvPicPr>
          <p:cNvPr id="37890" name="Picture 2" descr="D:\Учебное\Учебное пособие\Информация для методички\е газ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7838436" cy="47525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556792"/>
            <a:ext cx="8784976" cy="4968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673424"/>
            <a:ext cx="8784976" cy="44918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Электропривод дроссельной заслонки</a:t>
            </a:r>
            <a:endParaRPr lang="ru-RU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719070" cy="433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Электровентилятор</a:t>
            </a:r>
            <a:r>
              <a:rPr lang="ru-RU" dirty="0" smtClean="0"/>
              <a:t> системы охлаждения ДВС</a:t>
            </a:r>
            <a:endParaRPr lang="ru-RU" dirty="0"/>
          </a:p>
        </p:txBody>
      </p:sp>
      <p:pic>
        <p:nvPicPr>
          <p:cNvPr id="460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28193"/>
            <a:ext cx="3960440" cy="3575398"/>
          </a:xfrm>
          <a:prstGeom prst="rect">
            <a:avLst/>
          </a:prstGeom>
          <a:noFill/>
        </p:spPr>
      </p:pic>
      <p:pic>
        <p:nvPicPr>
          <p:cNvPr id="4608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276872"/>
            <a:ext cx="4572000" cy="3429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1673424"/>
            <a:ext cx="8784976" cy="44918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Вентилятор системы охлаждения.</a:t>
            </a:r>
            <a:br>
              <a:rPr lang="ru-RU" dirty="0" smtClean="0"/>
            </a:br>
            <a:r>
              <a:rPr lang="ru-RU" dirty="0" smtClean="0"/>
              <a:t>Две скорости.</a:t>
            </a:r>
            <a:endParaRPr lang="ru-RU" dirty="0"/>
          </a:p>
        </p:txBody>
      </p:sp>
      <p:pic>
        <p:nvPicPr>
          <p:cNvPr id="3073" name="Picture 1" descr="D:\Учебное\Учебное пособие\Информация для методички\электровентилят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8380239" cy="35285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1628800"/>
            <a:ext cx="8640960" cy="4536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Конструкция электромагнитных форсунок</a:t>
            </a:r>
            <a:endParaRPr lang="ru-RU" dirty="0"/>
          </a:p>
        </p:txBody>
      </p:sp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968552" cy="48414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556792"/>
            <a:ext cx="4968552" cy="4968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700808"/>
            <a:ext cx="3487466" cy="47525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92080" y="1556792"/>
            <a:ext cx="3672408" cy="49685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Ð°ÑÑÐ¸Ð½ÐºÐ¸ Ð¿Ð¾ Ð·Ð°Ð¿ÑÐ¾ÑÑ ÑÐ¾ÑÑÑÐ½ÐºÐ° Ð±ÐµÐ½Ð·Ð¸Ð½Ð¾Ð²Ð¾Ð³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04664"/>
            <a:ext cx="7524750" cy="2857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8280920" cy="2952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573016"/>
            <a:ext cx="8280920" cy="29523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3" name="Picture 5" descr="C:\Дистрибутивы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17032"/>
            <a:ext cx="8092678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Принцип действия электромагнитной форсунки</a:t>
            </a:r>
            <a:endParaRPr lang="ru-RU" dirty="0"/>
          </a:p>
        </p:txBody>
      </p:sp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8"/>
            <a:ext cx="8208912" cy="52771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Подключение электромагнитных форсунок к блоку управления</a:t>
            </a:r>
            <a:endParaRPr lang="ru-RU" dirty="0"/>
          </a:p>
        </p:txBody>
      </p:sp>
      <p:pic>
        <p:nvPicPr>
          <p:cNvPr id="23553" name="Picture 1" descr="D:\Учебное\Учебное пособие\Информация для методички\Форсунки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628800"/>
            <a:ext cx="5024437" cy="499268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1484784"/>
            <a:ext cx="8208912" cy="51845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Управление электромагнитными форсунками</a:t>
            </a:r>
            <a:endParaRPr lang="ru-RU" sz="3200" dirty="0"/>
          </a:p>
        </p:txBody>
      </p:sp>
      <p:pic>
        <p:nvPicPr>
          <p:cNvPr id="25602" name="Picture 2" descr="D:\Учебное\Учебное пособие\Информация для методички\диаграммы форс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320480" cy="55673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908720"/>
            <a:ext cx="8640960" cy="57606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9992" y="1628800"/>
            <a:ext cx="41587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Напряжение на управляющем</a:t>
            </a:r>
          </a:p>
          <a:p>
            <a:pPr algn="ctr"/>
            <a:r>
              <a:rPr lang="ru-RU" sz="2400" dirty="0" smtClean="0"/>
              <a:t> выводе форсунки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3356992"/>
            <a:ext cx="37264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Ток, протекающий</a:t>
            </a:r>
          </a:p>
          <a:p>
            <a:pPr algn="ctr"/>
            <a:r>
              <a:rPr lang="ru-RU" sz="2400" dirty="0" smtClean="0"/>
              <a:t>  через соленоид форсунки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5301208"/>
            <a:ext cx="2684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/>
              <a:t>Ход иглы форсунки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776864" cy="557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Управление электромагнитными форсунками</a:t>
            </a:r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310</Words>
  <Application>Microsoft Office PowerPoint</Application>
  <PresentationFormat>Экран (4:3)</PresentationFormat>
  <Paragraphs>69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Исполнительные элементы электронной системы управления бензиновых ДВС</vt:lpstr>
      <vt:lpstr>Электромагнитны форсунки</vt:lpstr>
      <vt:lpstr>Монтаж электромагнитной форсунки</vt:lpstr>
      <vt:lpstr>Конструкция электромагнитных форсунок</vt:lpstr>
      <vt:lpstr>Слайд 5</vt:lpstr>
      <vt:lpstr>Принцип действия электромагнитной форсунки</vt:lpstr>
      <vt:lpstr>Подключение электромагнитных форсунок к блоку управления</vt:lpstr>
      <vt:lpstr>Управление электромагнитными форсунками</vt:lpstr>
      <vt:lpstr>Управление электромагнитными форсунками</vt:lpstr>
      <vt:lpstr>Управление электромагнитными форсунками</vt:lpstr>
      <vt:lpstr>Управление электромагнитными форсунками</vt:lpstr>
      <vt:lpstr>Управление электромагнитными форсунками</vt:lpstr>
      <vt:lpstr>Управление электромагнитными форсунками</vt:lpstr>
      <vt:lpstr>Слайд 14</vt:lpstr>
      <vt:lpstr>Управление электромагнитными форсунками</vt:lpstr>
      <vt:lpstr>Система зажигания. Принцип действия</vt:lpstr>
      <vt:lpstr>Система зажигания. Принцип действия</vt:lpstr>
      <vt:lpstr>Временные диаграммы</vt:lpstr>
      <vt:lpstr>Виды систем зажигания</vt:lpstr>
      <vt:lpstr>Конструкция катушки зажигания</vt:lpstr>
      <vt:lpstr>Четырехвыводная катушка зажигания</vt:lpstr>
      <vt:lpstr>Четырехвыводная катушка зажигания</vt:lpstr>
      <vt:lpstr>Конструкция четырехвыводной катушки зажигания</vt:lpstr>
      <vt:lpstr>Индивидуальны катушки зажигания</vt:lpstr>
      <vt:lpstr>Слайд 25</vt:lpstr>
      <vt:lpstr>Индивидуальные катушки зажигания</vt:lpstr>
      <vt:lpstr>Слайд 27</vt:lpstr>
      <vt:lpstr>Индивидуальная катушки зажигания со встроенным коммутатором</vt:lpstr>
      <vt:lpstr>Широтно-импульсная модуляция (ШИМ)</vt:lpstr>
      <vt:lpstr>ШИМ</vt:lpstr>
      <vt:lpstr>ШИМ</vt:lpstr>
      <vt:lpstr>Электропривод дроссельной заслонки</vt:lpstr>
      <vt:lpstr>Электропривод дроссельной заслонки</vt:lpstr>
      <vt:lpstr>Электровентилятор системы охлаждения ДВС</vt:lpstr>
      <vt:lpstr>Вентилятор системы охлаждения. Две скорости.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Исполнительные элементы электронной системы управления бензиновых ДВС</dc:title>
  <dc:creator>Администратор</dc:creator>
  <cp:lastModifiedBy>Администратор</cp:lastModifiedBy>
  <cp:revision>17</cp:revision>
  <dcterms:created xsi:type="dcterms:W3CDTF">2018-07-02T07:37:10Z</dcterms:created>
  <dcterms:modified xsi:type="dcterms:W3CDTF">2019-05-13T11:16:34Z</dcterms:modified>
</cp:coreProperties>
</file>