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3" r:id="rId4"/>
    <p:sldId id="277" r:id="rId5"/>
    <p:sldId id="276" r:id="rId6"/>
    <p:sldId id="279" r:id="rId7"/>
    <p:sldId id="280" r:id="rId8"/>
    <p:sldId id="281" r:id="rId9"/>
    <p:sldId id="274" r:id="rId10"/>
    <p:sldId id="257" r:id="rId11"/>
    <p:sldId id="259" r:id="rId12"/>
    <p:sldId id="261" r:id="rId13"/>
    <p:sldId id="260" r:id="rId14"/>
    <p:sldId id="264" r:id="rId15"/>
    <p:sldId id="262" r:id="rId16"/>
    <p:sldId id="263" r:id="rId17"/>
    <p:sldId id="265" r:id="rId18"/>
    <p:sldId id="266" r:id="rId19"/>
    <p:sldId id="267" r:id="rId20"/>
    <p:sldId id="268" r:id="rId21"/>
    <p:sldId id="270" r:id="rId22"/>
    <p:sldId id="271" r:id="rId23"/>
    <p:sldId id="272" r:id="rId24"/>
    <p:sldId id="269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12"/>
        <p:guide pos="21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1E15C-FB0F-4A86-80FF-392D7F30238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71FD9-C634-4C53-96C1-58DF242FDD3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4A397-0D40-4D8A-8B84-50CD928794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082D1-FDCA-4E29-8C4C-E5E2EF44DE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A75FE-36B9-4B83-93B6-C88F3705F6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EB652-AC11-4385-B805-3D2319B13D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8F8BA-35A9-40AE-A98B-2A3BECDF7F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DFBE8-2F96-4334-8144-40B503EC53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649EC-F65B-44F9-839A-AA8A37B6CC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A85A0-1CE8-471F-AEDF-050B916B83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3A126-86D3-4910-900A-8B1136AC2F3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8EB8E09-5641-4710-BA42-E873A5BE539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CC"/>
            </a:gs>
            <a:gs pos="50000">
              <a:srgbClr val="FF99CC">
                <a:gamma/>
                <a:tint val="0"/>
                <a:invGamma/>
              </a:srgbClr>
            </a:gs>
            <a:gs pos="100000">
              <a:srgbClr val="FF99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  <a:solidFill>
            <a:srgbClr val="CCFFFF"/>
          </a:solidFill>
        </p:spPr>
        <p:txBody>
          <a:bodyPr/>
          <a:lstStyle/>
          <a:p>
            <a:r>
              <a:rPr lang="ru-RU" dirty="0" smtClean="0"/>
              <a:t>Методика решения задач по Эластичности спроса и предложения</a:t>
            </a:r>
            <a:endParaRPr lang="ru-RU" dirty="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 rot="-1253339">
            <a:off x="762000" y="3733800"/>
            <a:ext cx="7315200" cy="7016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/>
              <a:t>ЭЛАСТИЧНОСТЬ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9900">
              <a:alpha val="30000"/>
            </a:srgbClr>
          </a:solidFill>
        </p:spPr>
        <p:txBody>
          <a:bodyPr/>
          <a:lstStyle/>
          <a:p>
            <a:r>
              <a:rPr lang="ru-RU"/>
              <a:t>Эластичность спроса -1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1752600"/>
          </a:xfrm>
        </p:spPr>
        <p:txBody>
          <a:bodyPr/>
          <a:lstStyle/>
          <a:p>
            <a:pPr marL="609600" indent="-609600"/>
            <a:r>
              <a:rPr lang="ru-RU" sz="2400"/>
              <a:t>Если при росте цены на товар со 100 до 200 ден. ед., объем спроса сократился с 30 до 20 шт., то данный товар является …</a:t>
            </a:r>
          </a:p>
          <a:p>
            <a:pPr marL="609600" indent="-609600"/>
            <a:r>
              <a:rPr lang="ru-RU" sz="2400"/>
              <a:t>Дано: Р</a:t>
            </a:r>
            <a:r>
              <a:rPr lang="ru-RU" sz="2400" baseline="-25000"/>
              <a:t>1</a:t>
            </a:r>
            <a:r>
              <a:rPr lang="ru-RU" sz="2400"/>
              <a:t> =100, Р</a:t>
            </a:r>
            <a:r>
              <a:rPr lang="ru-RU" sz="2400" baseline="-25000"/>
              <a:t>2</a:t>
            </a:r>
            <a:r>
              <a:rPr lang="ru-RU" sz="2400"/>
              <a:t> = 200, </a:t>
            </a:r>
            <a:r>
              <a:rPr lang="en-US" sz="2400"/>
              <a:t>Q</a:t>
            </a:r>
            <a:r>
              <a:rPr lang="ru-RU" sz="2400" baseline="-25000"/>
              <a:t>1</a:t>
            </a:r>
            <a:r>
              <a:rPr lang="en-US" sz="2400"/>
              <a:t> = 30</a:t>
            </a:r>
            <a:r>
              <a:rPr lang="ru-RU" sz="2400"/>
              <a:t>, </a:t>
            </a:r>
            <a:r>
              <a:rPr lang="en-US" sz="2400"/>
              <a:t>Q</a:t>
            </a:r>
            <a:r>
              <a:rPr lang="ru-RU" sz="2400" baseline="-25000"/>
              <a:t>2</a:t>
            </a:r>
            <a:r>
              <a:rPr lang="en-US" sz="2400"/>
              <a:t> = </a:t>
            </a:r>
            <a:r>
              <a:rPr lang="ru-RU" sz="2400"/>
              <a:t>20.</a:t>
            </a:r>
          </a:p>
        </p:txBody>
      </p:sp>
      <p:grpSp>
        <p:nvGrpSpPr>
          <p:cNvPr id="5172" name="Group 52"/>
          <p:cNvGrpSpPr>
            <a:grpSpLocks/>
          </p:cNvGrpSpPr>
          <p:nvPr/>
        </p:nvGrpSpPr>
        <p:grpSpPr bwMode="auto">
          <a:xfrm>
            <a:off x="152400" y="3748088"/>
            <a:ext cx="2667000" cy="1728787"/>
            <a:chOff x="96" y="2361"/>
            <a:chExt cx="1680" cy="1089"/>
          </a:xfrm>
        </p:grpSpPr>
        <p:sp>
          <p:nvSpPr>
            <p:cNvPr id="5124" name="Text Box 4"/>
            <p:cNvSpPr txBox="1">
              <a:spLocks noChangeArrowheads="1"/>
            </p:cNvSpPr>
            <p:nvPr/>
          </p:nvSpPr>
          <p:spPr bwMode="auto">
            <a:xfrm>
              <a:off x="96" y="2832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Е = </a:t>
              </a:r>
            </a:p>
          </p:txBody>
        </p:sp>
        <p:sp>
          <p:nvSpPr>
            <p:cNvPr id="5125" name="Text Box 5"/>
            <p:cNvSpPr txBox="1">
              <a:spLocks noChangeArrowheads="1"/>
            </p:cNvSpPr>
            <p:nvPr/>
          </p:nvSpPr>
          <p:spPr bwMode="auto">
            <a:xfrm>
              <a:off x="720" y="2361"/>
              <a:ext cx="10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Q</a:t>
              </a:r>
              <a:r>
                <a:rPr lang="ru-RU" baseline="-25000"/>
                <a:t>2</a:t>
              </a:r>
              <a:r>
                <a:rPr lang="en-US"/>
                <a:t> – Q</a:t>
              </a:r>
              <a:r>
                <a:rPr lang="ru-RU" baseline="-25000"/>
                <a:t>1</a:t>
              </a:r>
              <a:endParaRPr lang="ru-RU"/>
            </a:p>
          </p:txBody>
        </p:sp>
        <p:sp>
          <p:nvSpPr>
            <p:cNvPr id="5126" name="Text Box 6"/>
            <p:cNvSpPr txBox="1">
              <a:spLocks noChangeArrowheads="1"/>
            </p:cNvSpPr>
            <p:nvPr/>
          </p:nvSpPr>
          <p:spPr bwMode="auto">
            <a:xfrm>
              <a:off x="576" y="2601"/>
              <a:ext cx="10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(Q</a:t>
              </a:r>
              <a:r>
                <a:rPr lang="ru-RU" baseline="-25000"/>
                <a:t>2</a:t>
              </a:r>
              <a:r>
                <a:rPr lang="en-US"/>
                <a:t> + Q</a:t>
              </a:r>
              <a:r>
                <a:rPr lang="ru-RU" baseline="-25000"/>
                <a:t>1</a:t>
              </a:r>
              <a:r>
                <a:rPr lang="en-US"/>
                <a:t>) </a:t>
              </a:r>
              <a:r>
                <a:rPr lang="ru-RU"/>
                <a:t>/ </a:t>
              </a:r>
              <a:r>
                <a:rPr lang="en-US"/>
                <a:t>2</a:t>
              </a:r>
              <a:endParaRPr lang="ru-RU"/>
            </a:p>
          </p:txBody>
        </p:sp>
        <p:sp>
          <p:nvSpPr>
            <p:cNvPr id="5127" name="Line 7"/>
            <p:cNvSpPr>
              <a:spLocks noChangeShapeType="1"/>
            </p:cNvSpPr>
            <p:nvPr/>
          </p:nvSpPr>
          <p:spPr bwMode="auto">
            <a:xfrm>
              <a:off x="576" y="2592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8" name="Text Box 8"/>
            <p:cNvSpPr txBox="1">
              <a:spLocks noChangeArrowheads="1"/>
            </p:cNvSpPr>
            <p:nvPr/>
          </p:nvSpPr>
          <p:spPr bwMode="auto">
            <a:xfrm>
              <a:off x="720" y="2928"/>
              <a:ext cx="10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Р</a:t>
              </a:r>
              <a:r>
                <a:rPr lang="ru-RU" baseline="-25000"/>
                <a:t>2</a:t>
              </a:r>
              <a:r>
                <a:rPr lang="en-US"/>
                <a:t> – </a:t>
              </a:r>
              <a:r>
                <a:rPr lang="ru-RU"/>
                <a:t>Р</a:t>
              </a:r>
              <a:r>
                <a:rPr lang="ru-RU" baseline="-25000"/>
                <a:t>1</a:t>
              </a:r>
              <a:endParaRPr lang="ru-RU"/>
            </a:p>
          </p:txBody>
        </p:sp>
        <p:sp>
          <p:nvSpPr>
            <p:cNvPr id="5129" name="Text Box 9"/>
            <p:cNvSpPr txBox="1">
              <a:spLocks noChangeArrowheads="1"/>
            </p:cNvSpPr>
            <p:nvPr/>
          </p:nvSpPr>
          <p:spPr bwMode="auto">
            <a:xfrm>
              <a:off x="546" y="3219"/>
              <a:ext cx="10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(</a:t>
              </a:r>
              <a:r>
                <a:rPr lang="ru-RU"/>
                <a:t>Р</a:t>
              </a:r>
              <a:r>
                <a:rPr lang="ru-RU" baseline="-25000"/>
                <a:t>2</a:t>
              </a:r>
              <a:r>
                <a:rPr lang="en-US"/>
                <a:t> + </a:t>
              </a:r>
              <a:r>
                <a:rPr lang="ru-RU"/>
                <a:t>Р</a:t>
              </a:r>
              <a:r>
                <a:rPr lang="ru-RU" baseline="-25000"/>
                <a:t>1</a:t>
              </a:r>
              <a:r>
                <a:rPr lang="en-US"/>
                <a:t>) </a:t>
              </a:r>
              <a:r>
                <a:rPr lang="ru-RU"/>
                <a:t>/ </a:t>
              </a:r>
              <a:r>
                <a:rPr lang="en-US"/>
                <a:t>2</a:t>
              </a:r>
              <a:endParaRPr lang="ru-RU"/>
            </a:p>
          </p:txBody>
        </p:sp>
        <p:sp>
          <p:nvSpPr>
            <p:cNvPr id="5130" name="Line 10"/>
            <p:cNvSpPr>
              <a:spLocks noChangeShapeType="1"/>
            </p:cNvSpPr>
            <p:nvPr/>
          </p:nvSpPr>
          <p:spPr bwMode="auto">
            <a:xfrm>
              <a:off x="498" y="3180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1" name="Line 11"/>
            <p:cNvSpPr>
              <a:spLocks noChangeShapeType="1"/>
            </p:cNvSpPr>
            <p:nvPr/>
          </p:nvSpPr>
          <p:spPr bwMode="auto">
            <a:xfrm>
              <a:off x="432" y="2928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2819400" y="4449763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 = 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3733800" y="3824288"/>
            <a:ext cx="1676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20</a:t>
            </a:r>
            <a:r>
              <a:rPr lang="en-US"/>
              <a:t> – </a:t>
            </a:r>
            <a:r>
              <a:rPr lang="ru-RU"/>
              <a:t>30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3505200" y="4205288"/>
            <a:ext cx="1676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(</a:t>
            </a:r>
            <a:r>
              <a:rPr lang="ru-RU"/>
              <a:t>30</a:t>
            </a:r>
            <a:r>
              <a:rPr lang="en-US"/>
              <a:t> + </a:t>
            </a:r>
            <a:r>
              <a:rPr lang="ru-RU"/>
              <a:t>20</a:t>
            </a:r>
            <a:r>
              <a:rPr lang="en-US"/>
              <a:t>) </a:t>
            </a:r>
            <a:r>
              <a:rPr lang="ru-RU"/>
              <a:t>/ </a:t>
            </a:r>
            <a:r>
              <a:rPr lang="en-US"/>
              <a:t>2</a:t>
            </a:r>
            <a:endParaRPr lang="ru-RU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V="1">
            <a:off x="3505200" y="4175125"/>
            <a:ext cx="1447800" cy="1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3505200" y="4754563"/>
            <a:ext cx="1676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200</a:t>
            </a:r>
            <a:r>
              <a:rPr lang="en-US"/>
              <a:t> – </a:t>
            </a:r>
            <a:r>
              <a:rPr lang="ru-RU"/>
              <a:t>100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3429000" y="5211763"/>
            <a:ext cx="1676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(</a:t>
            </a:r>
            <a:r>
              <a:rPr lang="ru-RU"/>
              <a:t>200</a:t>
            </a:r>
            <a:r>
              <a:rPr lang="en-US"/>
              <a:t> + </a:t>
            </a:r>
            <a:r>
              <a:rPr lang="ru-RU"/>
              <a:t>100</a:t>
            </a:r>
            <a:r>
              <a:rPr lang="en-US"/>
              <a:t>) </a:t>
            </a:r>
            <a:r>
              <a:rPr lang="ru-RU"/>
              <a:t>/ </a:t>
            </a:r>
            <a:r>
              <a:rPr lang="en-US"/>
              <a:t>2</a:t>
            </a:r>
            <a:endParaRPr lang="ru-RU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V="1">
            <a:off x="3352800" y="5105400"/>
            <a:ext cx="1676400" cy="1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 flipV="1">
            <a:off x="3200400" y="4648200"/>
            <a:ext cx="2057400" cy="1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5181600" y="4419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 = 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5867400" y="39004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-10</a:t>
            </a: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5867400" y="4267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 </a:t>
            </a:r>
            <a:r>
              <a:rPr lang="en-US"/>
              <a:t>2</a:t>
            </a:r>
            <a:r>
              <a:rPr lang="ru-RU"/>
              <a:t>5</a:t>
            </a:r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>
            <a:off x="5867400" y="4267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5791200" y="47386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100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5791200" y="51958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150</a:t>
            </a:r>
          </a:p>
        </p:txBody>
      </p:sp>
      <p:sp>
        <p:nvSpPr>
          <p:cNvPr id="5146" name="Line 26"/>
          <p:cNvSpPr>
            <a:spLocks noChangeShapeType="1"/>
          </p:cNvSpPr>
          <p:nvPr/>
        </p:nvSpPr>
        <p:spPr bwMode="auto">
          <a:xfrm>
            <a:off x="5715000" y="5105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>
            <a:off x="5562600" y="4648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6705600" y="44338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 = </a:t>
            </a: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7010400" y="4267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10</a:t>
            </a: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7010400" y="46624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 </a:t>
            </a:r>
            <a:r>
              <a:rPr lang="en-US"/>
              <a:t>2</a:t>
            </a:r>
            <a:r>
              <a:rPr lang="ru-RU"/>
              <a:t>5</a:t>
            </a:r>
          </a:p>
        </p:txBody>
      </p:sp>
      <p:sp>
        <p:nvSpPr>
          <p:cNvPr id="5151" name="Line 31"/>
          <p:cNvSpPr>
            <a:spLocks noChangeShapeType="1"/>
          </p:cNvSpPr>
          <p:nvPr/>
        </p:nvSpPr>
        <p:spPr bwMode="auto">
          <a:xfrm>
            <a:off x="7162800" y="4648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7620000" y="4267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150</a:t>
            </a: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7620000" y="4724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100</a:t>
            </a:r>
          </a:p>
        </p:txBody>
      </p:sp>
      <p:sp>
        <p:nvSpPr>
          <p:cNvPr id="5154" name="Line 34"/>
          <p:cNvSpPr>
            <a:spLocks noChangeShapeType="1"/>
          </p:cNvSpPr>
          <p:nvPr/>
        </p:nvSpPr>
        <p:spPr bwMode="auto">
          <a:xfrm>
            <a:off x="7696200" y="4633913"/>
            <a:ext cx="457200" cy="14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55" name="Oval 35"/>
          <p:cNvSpPr>
            <a:spLocks noChangeAspect="1" noChangeArrowheads="1"/>
          </p:cNvSpPr>
          <p:nvPr/>
        </p:nvSpPr>
        <p:spPr bwMode="auto">
          <a:xfrm>
            <a:off x="7543800" y="4648200"/>
            <a:ext cx="36513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8077200" y="44338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 = </a:t>
            </a:r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6934200" y="55006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</a:t>
            </a:r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6934200" y="5895975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 5</a:t>
            </a:r>
          </a:p>
        </p:txBody>
      </p:sp>
      <p:sp>
        <p:nvSpPr>
          <p:cNvPr id="5159" name="Line 39"/>
          <p:cNvSpPr>
            <a:spLocks noChangeShapeType="1"/>
          </p:cNvSpPr>
          <p:nvPr/>
        </p:nvSpPr>
        <p:spPr bwMode="auto">
          <a:xfrm>
            <a:off x="7086600" y="58816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7543800" y="550068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3</a:t>
            </a:r>
          </a:p>
        </p:txBody>
      </p:sp>
      <p:sp>
        <p:nvSpPr>
          <p:cNvPr id="5161" name="Text Box 41"/>
          <p:cNvSpPr txBox="1">
            <a:spLocks noChangeArrowheads="1"/>
          </p:cNvSpPr>
          <p:nvPr/>
        </p:nvSpPr>
        <p:spPr bwMode="auto">
          <a:xfrm>
            <a:off x="7543800" y="59578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</a:t>
            </a:r>
          </a:p>
        </p:txBody>
      </p:sp>
      <p:sp>
        <p:nvSpPr>
          <p:cNvPr id="5162" name="Line 42"/>
          <p:cNvSpPr>
            <a:spLocks noChangeShapeType="1"/>
          </p:cNvSpPr>
          <p:nvPr/>
        </p:nvSpPr>
        <p:spPr bwMode="auto">
          <a:xfrm>
            <a:off x="7620000" y="5867400"/>
            <a:ext cx="457200" cy="14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63" name="Oval 43"/>
          <p:cNvSpPr>
            <a:spLocks noChangeAspect="1" noChangeArrowheads="1"/>
          </p:cNvSpPr>
          <p:nvPr/>
        </p:nvSpPr>
        <p:spPr bwMode="auto">
          <a:xfrm>
            <a:off x="7467600" y="5881688"/>
            <a:ext cx="36513" cy="365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64" name="Text Box 44"/>
          <p:cNvSpPr txBox="1">
            <a:spLocks noChangeArrowheads="1"/>
          </p:cNvSpPr>
          <p:nvPr/>
        </p:nvSpPr>
        <p:spPr bwMode="auto">
          <a:xfrm>
            <a:off x="8001000" y="5667375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 = </a:t>
            </a:r>
          </a:p>
        </p:txBody>
      </p:sp>
      <p:sp>
        <p:nvSpPr>
          <p:cNvPr id="5165" name="Text Box 45"/>
          <p:cNvSpPr txBox="1">
            <a:spLocks noChangeArrowheads="1"/>
          </p:cNvSpPr>
          <p:nvPr/>
        </p:nvSpPr>
        <p:spPr bwMode="auto">
          <a:xfrm>
            <a:off x="6553200" y="57150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 = </a:t>
            </a:r>
          </a:p>
        </p:txBody>
      </p:sp>
      <p:sp>
        <p:nvSpPr>
          <p:cNvPr id="5166" name="Text Box 46"/>
          <p:cNvSpPr txBox="1">
            <a:spLocks noChangeArrowheads="1"/>
          </p:cNvSpPr>
          <p:nvPr/>
        </p:nvSpPr>
        <p:spPr bwMode="auto">
          <a:xfrm>
            <a:off x="8210550" y="54244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- 3</a:t>
            </a:r>
          </a:p>
        </p:txBody>
      </p:sp>
      <p:sp>
        <p:nvSpPr>
          <p:cNvPr id="5167" name="Text Box 47"/>
          <p:cNvSpPr txBox="1">
            <a:spLocks noChangeArrowheads="1"/>
          </p:cNvSpPr>
          <p:nvPr/>
        </p:nvSpPr>
        <p:spPr bwMode="auto">
          <a:xfrm>
            <a:off x="8305800" y="58816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5</a:t>
            </a:r>
          </a:p>
        </p:txBody>
      </p:sp>
      <p:sp>
        <p:nvSpPr>
          <p:cNvPr id="5168" name="Line 48"/>
          <p:cNvSpPr>
            <a:spLocks noChangeShapeType="1"/>
          </p:cNvSpPr>
          <p:nvPr/>
        </p:nvSpPr>
        <p:spPr bwMode="auto">
          <a:xfrm>
            <a:off x="8382000" y="5853113"/>
            <a:ext cx="304800" cy="14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70" name="Text Box 50"/>
          <p:cNvSpPr txBox="1">
            <a:spLocks noChangeArrowheads="1"/>
          </p:cNvSpPr>
          <p:nvPr/>
        </p:nvSpPr>
        <p:spPr bwMode="auto">
          <a:xfrm>
            <a:off x="457200" y="5562600"/>
            <a:ext cx="6858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Вывод: так как </a:t>
            </a:r>
            <a:r>
              <a:rPr lang="en-US" sz="2400"/>
              <a:t>|</a:t>
            </a:r>
            <a:r>
              <a:rPr lang="ru-RU" sz="2400"/>
              <a:t>Е</a:t>
            </a:r>
            <a:r>
              <a:rPr lang="en-US" sz="2400"/>
              <a:t>|</a:t>
            </a:r>
            <a:r>
              <a:rPr lang="en-US" sz="2400">
                <a:cs typeface="Arial" charset="0"/>
              </a:rPr>
              <a:t>&lt;</a:t>
            </a:r>
            <a:r>
              <a:rPr lang="ru-RU" sz="2400">
                <a:cs typeface="Arial" charset="0"/>
              </a:rPr>
              <a:t> 1, (</a:t>
            </a:r>
            <a:r>
              <a:rPr lang="ru-RU" sz="2400"/>
              <a:t>спрос по цене неэластичный), то данный товар является товаром неэластичного спроса.</a:t>
            </a:r>
          </a:p>
        </p:txBody>
      </p:sp>
      <p:sp>
        <p:nvSpPr>
          <p:cNvPr id="5171" name="Text Box 51"/>
          <p:cNvSpPr txBox="1">
            <a:spLocks noChangeArrowheads="1"/>
          </p:cNvSpPr>
          <p:nvPr/>
        </p:nvSpPr>
        <p:spPr bwMode="auto">
          <a:xfrm>
            <a:off x="1828800" y="3124200"/>
            <a:ext cx="495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FF"/>
                </a:solidFill>
              </a:rPr>
              <a:t>Применим формулу дуговой эластичности, так как изменение цены превысило 5%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/>
      <p:bldP spid="5133" grpId="0"/>
      <p:bldP spid="5134" grpId="0"/>
      <p:bldP spid="5135" grpId="0" animBg="1"/>
      <p:bldP spid="5136" grpId="0"/>
      <p:bldP spid="5137" grpId="0"/>
      <p:bldP spid="5138" grpId="0" animBg="1"/>
      <p:bldP spid="5139" grpId="0" animBg="1"/>
      <p:bldP spid="5141" grpId="0"/>
      <p:bldP spid="5142" grpId="0"/>
      <p:bldP spid="5143" grpId="0" animBg="1"/>
      <p:bldP spid="5144" grpId="0"/>
      <p:bldP spid="5145" grpId="0"/>
      <p:bldP spid="5146" grpId="0" animBg="1"/>
      <p:bldP spid="5147" grpId="0" animBg="1"/>
      <p:bldP spid="5148" grpId="0"/>
      <p:bldP spid="5149" grpId="0"/>
      <p:bldP spid="5150" grpId="0"/>
      <p:bldP spid="5151" grpId="0" animBg="1"/>
      <p:bldP spid="5152" grpId="0"/>
      <p:bldP spid="5153" grpId="0"/>
      <p:bldP spid="5154" grpId="0" animBg="1"/>
      <p:bldP spid="5155" grpId="0" animBg="1"/>
      <p:bldP spid="5156" grpId="0"/>
      <p:bldP spid="5157" grpId="0"/>
      <p:bldP spid="5158" grpId="0"/>
      <p:bldP spid="5159" grpId="0" animBg="1"/>
      <p:bldP spid="5160" grpId="0"/>
      <p:bldP spid="5161" grpId="0"/>
      <p:bldP spid="5162" grpId="0" animBg="1"/>
      <p:bldP spid="5163" grpId="0" animBg="1"/>
      <p:bldP spid="5165" grpId="0"/>
      <p:bldP spid="5166" grpId="0"/>
      <p:bldP spid="5167" grpId="0"/>
      <p:bldP spid="5168" grpId="0" animBg="1"/>
      <p:bldP spid="5170" grpId="0"/>
      <p:bldP spid="517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1" name="Rectangle 53"/>
          <p:cNvSpPr>
            <a:spLocks noChangeArrowheads="1"/>
          </p:cNvSpPr>
          <p:nvPr/>
        </p:nvSpPr>
        <p:spPr bwMode="auto">
          <a:xfrm>
            <a:off x="5719763" y="4267200"/>
            <a:ext cx="2590800" cy="10668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1295400"/>
          </a:xfrm>
          <a:solidFill>
            <a:srgbClr val="FFFF99"/>
          </a:solidFill>
        </p:spPr>
        <p:txBody>
          <a:bodyPr/>
          <a:lstStyle/>
          <a:p>
            <a:pPr marL="609600" indent="-609600"/>
            <a:r>
              <a:rPr lang="ru-RU" sz="2400"/>
              <a:t>На рисунке показано изменение спроса на товар при снижении его цены. Тогда коэффициент дуговой эластичности спроса по цене равен:</a:t>
            </a:r>
            <a:endParaRPr lang="ru-R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15963"/>
          </a:xfrm>
          <a:noFill/>
          <a:ln/>
        </p:spPr>
        <p:txBody>
          <a:bodyPr/>
          <a:lstStyle/>
          <a:p>
            <a:r>
              <a:rPr lang="ru-RU" sz="3200"/>
              <a:t>Эластичность спроса - 2</a:t>
            </a:r>
          </a:p>
        </p:txBody>
      </p:sp>
      <p:grpSp>
        <p:nvGrpSpPr>
          <p:cNvPr id="7173" name="Group 5"/>
          <p:cNvGrpSpPr>
            <a:grpSpLocks noChangeAspect="1"/>
          </p:cNvGrpSpPr>
          <p:nvPr/>
        </p:nvGrpSpPr>
        <p:grpSpPr bwMode="auto">
          <a:xfrm>
            <a:off x="533400" y="3352800"/>
            <a:ext cx="3457575" cy="2998788"/>
            <a:chOff x="6307" y="7200"/>
            <a:chExt cx="2533" cy="2197"/>
          </a:xfrm>
        </p:grpSpPr>
        <p:sp>
          <p:nvSpPr>
            <p:cNvPr id="7174" name="AutoShape 6"/>
            <p:cNvSpPr>
              <a:spLocks noChangeAspect="1" noChangeArrowheads="1"/>
            </p:cNvSpPr>
            <p:nvPr/>
          </p:nvSpPr>
          <p:spPr bwMode="auto">
            <a:xfrm>
              <a:off x="6307" y="7200"/>
              <a:ext cx="2533" cy="2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5" name="Line 7"/>
            <p:cNvSpPr>
              <a:spLocks noChangeShapeType="1"/>
            </p:cNvSpPr>
            <p:nvPr/>
          </p:nvSpPr>
          <p:spPr bwMode="auto">
            <a:xfrm flipV="1">
              <a:off x="6691" y="7200"/>
              <a:ext cx="0" cy="18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6" name="Line 8"/>
            <p:cNvSpPr>
              <a:spLocks noChangeShapeType="1"/>
            </p:cNvSpPr>
            <p:nvPr/>
          </p:nvSpPr>
          <p:spPr bwMode="auto">
            <a:xfrm>
              <a:off x="6691" y="9043"/>
              <a:ext cx="212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7" name="Line 9"/>
            <p:cNvSpPr>
              <a:spLocks noChangeShapeType="1"/>
            </p:cNvSpPr>
            <p:nvPr/>
          </p:nvSpPr>
          <p:spPr bwMode="auto">
            <a:xfrm rot="60000">
              <a:off x="7091" y="7712"/>
              <a:ext cx="1227" cy="10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8647" y="9106"/>
              <a:ext cx="176" cy="2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3000">
                  <a:latin typeface="Times New Roman" pitchFamily="18" charset="0"/>
                </a:rPr>
                <a:t>Q</a:t>
              </a:r>
              <a:endParaRPr lang="ru-RU"/>
            </a:p>
          </p:txBody>
        </p:sp>
        <p:sp>
          <p:nvSpPr>
            <p:cNvPr id="7179" name="Text Box 11"/>
            <p:cNvSpPr txBox="1">
              <a:spLocks noChangeArrowheads="1"/>
            </p:cNvSpPr>
            <p:nvPr/>
          </p:nvSpPr>
          <p:spPr bwMode="auto">
            <a:xfrm>
              <a:off x="6493" y="7925"/>
              <a:ext cx="170" cy="2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ru-RU" sz="3000">
                  <a:latin typeface="Times New Roman" pitchFamily="18" charset="0"/>
                </a:rPr>
                <a:t>6</a:t>
              </a:r>
              <a:endParaRPr lang="ru-RU"/>
            </a:p>
          </p:txBody>
        </p:sp>
        <p:sp>
          <p:nvSpPr>
            <p:cNvPr id="7180" name="Line 12"/>
            <p:cNvSpPr>
              <a:spLocks noChangeShapeType="1"/>
            </p:cNvSpPr>
            <p:nvPr/>
          </p:nvSpPr>
          <p:spPr bwMode="auto">
            <a:xfrm>
              <a:off x="6691" y="8047"/>
              <a:ext cx="81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1" name="Line 13"/>
            <p:cNvSpPr>
              <a:spLocks noChangeShapeType="1"/>
            </p:cNvSpPr>
            <p:nvPr/>
          </p:nvSpPr>
          <p:spPr bwMode="auto">
            <a:xfrm>
              <a:off x="6692" y="8326"/>
              <a:ext cx="11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2" name="Line 14"/>
            <p:cNvSpPr>
              <a:spLocks noChangeShapeType="1"/>
            </p:cNvSpPr>
            <p:nvPr/>
          </p:nvSpPr>
          <p:spPr bwMode="auto">
            <a:xfrm>
              <a:off x="7493" y="8019"/>
              <a:ext cx="1" cy="10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3" name="Line 15"/>
            <p:cNvSpPr>
              <a:spLocks noChangeShapeType="1"/>
            </p:cNvSpPr>
            <p:nvPr/>
          </p:nvSpPr>
          <p:spPr bwMode="auto">
            <a:xfrm>
              <a:off x="7817" y="8326"/>
              <a:ext cx="1" cy="7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4" name="Text Box 16"/>
            <p:cNvSpPr txBox="1">
              <a:spLocks noChangeArrowheads="1"/>
            </p:cNvSpPr>
            <p:nvPr/>
          </p:nvSpPr>
          <p:spPr bwMode="auto">
            <a:xfrm>
              <a:off x="7874" y="8051"/>
              <a:ext cx="263" cy="2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ru-RU" sz="3000">
                  <a:latin typeface="Times New Roman" pitchFamily="18" charset="0"/>
                </a:rPr>
                <a:t>В</a:t>
              </a:r>
              <a:endParaRPr lang="ru-RU"/>
            </a:p>
          </p:txBody>
        </p:sp>
        <p:sp>
          <p:nvSpPr>
            <p:cNvPr id="7185" name="Text Box 17"/>
            <p:cNvSpPr txBox="1">
              <a:spLocks noChangeArrowheads="1"/>
            </p:cNvSpPr>
            <p:nvPr/>
          </p:nvSpPr>
          <p:spPr bwMode="auto">
            <a:xfrm>
              <a:off x="7533" y="7777"/>
              <a:ext cx="244" cy="2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ru-RU" sz="3000">
                  <a:latin typeface="Times New Roman" pitchFamily="18" charset="0"/>
                </a:rPr>
                <a:t>А</a:t>
              </a:r>
              <a:endParaRPr lang="ru-RU"/>
            </a:p>
          </p:txBody>
        </p:sp>
        <p:sp>
          <p:nvSpPr>
            <p:cNvPr id="7186" name="Text Box 18"/>
            <p:cNvSpPr txBox="1">
              <a:spLocks noChangeArrowheads="1"/>
            </p:cNvSpPr>
            <p:nvPr/>
          </p:nvSpPr>
          <p:spPr bwMode="auto">
            <a:xfrm>
              <a:off x="6487" y="8213"/>
              <a:ext cx="170" cy="2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ru-RU" sz="3000">
                  <a:latin typeface="Times New Roman" pitchFamily="18" charset="0"/>
                </a:rPr>
                <a:t>4</a:t>
              </a:r>
              <a:endParaRPr lang="ru-RU"/>
            </a:p>
          </p:txBody>
        </p:sp>
        <p:sp>
          <p:nvSpPr>
            <p:cNvPr id="7187" name="Text Box 19"/>
            <p:cNvSpPr txBox="1">
              <a:spLocks noChangeArrowheads="1"/>
            </p:cNvSpPr>
            <p:nvPr/>
          </p:nvSpPr>
          <p:spPr bwMode="auto">
            <a:xfrm>
              <a:off x="7419" y="9085"/>
              <a:ext cx="141" cy="2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ru-RU" sz="3000">
                  <a:latin typeface="Times New Roman" pitchFamily="18" charset="0"/>
                </a:rPr>
                <a:t>3</a:t>
              </a:r>
              <a:endParaRPr lang="ru-RU"/>
            </a:p>
          </p:txBody>
        </p:sp>
        <p:sp>
          <p:nvSpPr>
            <p:cNvPr id="7188" name="Text Box 20"/>
            <p:cNvSpPr txBox="1">
              <a:spLocks noChangeArrowheads="1"/>
            </p:cNvSpPr>
            <p:nvPr/>
          </p:nvSpPr>
          <p:spPr bwMode="auto">
            <a:xfrm>
              <a:off x="7741" y="9086"/>
              <a:ext cx="141" cy="2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ru-RU" sz="3000">
                  <a:latin typeface="Times New Roman" pitchFamily="18" charset="0"/>
                </a:rPr>
                <a:t>5</a:t>
              </a:r>
              <a:endParaRPr lang="ru-RU"/>
            </a:p>
          </p:txBody>
        </p:sp>
        <p:sp>
          <p:nvSpPr>
            <p:cNvPr id="7189" name="Text Box 21"/>
            <p:cNvSpPr txBox="1">
              <a:spLocks noChangeArrowheads="1"/>
            </p:cNvSpPr>
            <p:nvPr/>
          </p:nvSpPr>
          <p:spPr bwMode="auto">
            <a:xfrm>
              <a:off x="8357" y="8629"/>
              <a:ext cx="213" cy="2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3000">
                  <a:latin typeface="Times New Roman" pitchFamily="18" charset="0"/>
                </a:rPr>
                <a:t>D</a:t>
              </a:r>
              <a:endParaRPr lang="ru-RU"/>
            </a:p>
          </p:txBody>
        </p:sp>
        <p:sp>
          <p:nvSpPr>
            <p:cNvPr id="7190" name="Oval 22"/>
            <p:cNvSpPr>
              <a:spLocks noChangeArrowheads="1"/>
            </p:cNvSpPr>
            <p:nvPr/>
          </p:nvSpPr>
          <p:spPr bwMode="auto">
            <a:xfrm>
              <a:off x="7470" y="8024"/>
              <a:ext cx="33" cy="3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1" name="Oval 23"/>
            <p:cNvSpPr>
              <a:spLocks noChangeArrowheads="1"/>
            </p:cNvSpPr>
            <p:nvPr/>
          </p:nvSpPr>
          <p:spPr bwMode="auto">
            <a:xfrm>
              <a:off x="7800" y="8305"/>
              <a:ext cx="32" cy="3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2" name="Text Box 24"/>
            <p:cNvSpPr txBox="1">
              <a:spLocks noChangeArrowheads="1"/>
            </p:cNvSpPr>
            <p:nvPr/>
          </p:nvSpPr>
          <p:spPr bwMode="auto">
            <a:xfrm>
              <a:off x="6467" y="7200"/>
              <a:ext cx="153" cy="2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ru-RU" sz="3000">
                  <a:latin typeface="Times New Roman" pitchFamily="18" charset="0"/>
                </a:rPr>
                <a:t>Р</a:t>
              </a:r>
              <a:endParaRPr lang="ru-RU"/>
            </a:p>
          </p:txBody>
        </p:sp>
      </p:grp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5105400" y="24384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Решение.</a:t>
            </a:r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5410200" y="333533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 = </a:t>
            </a:r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5867400" y="3105150"/>
            <a:ext cx="1176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  <a:r>
              <a:rPr lang="ru-RU" baseline="-25000"/>
              <a:t>2</a:t>
            </a:r>
            <a:r>
              <a:rPr lang="en-US"/>
              <a:t> – Q</a:t>
            </a:r>
            <a:r>
              <a:rPr lang="ru-RU" baseline="-25000"/>
              <a:t>1</a:t>
            </a:r>
            <a:endParaRPr lang="ru-RU"/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5876925" y="3519488"/>
            <a:ext cx="1100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  <a:r>
              <a:rPr lang="ru-RU" baseline="-25000"/>
              <a:t>2</a:t>
            </a:r>
            <a:r>
              <a:rPr lang="en-US"/>
              <a:t> + Q</a:t>
            </a:r>
            <a:r>
              <a:rPr lang="ru-RU" baseline="-25000"/>
              <a:t>1</a:t>
            </a:r>
            <a:r>
              <a:rPr lang="en-US"/>
              <a:t> </a:t>
            </a:r>
            <a:endParaRPr lang="ru-RU"/>
          </a:p>
        </p:txBody>
      </p:sp>
      <p:sp>
        <p:nvSpPr>
          <p:cNvPr id="7205" name="Line 37"/>
          <p:cNvSpPr>
            <a:spLocks noChangeShapeType="1"/>
          </p:cNvSpPr>
          <p:nvPr/>
        </p:nvSpPr>
        <p:spPr bwMode="auto">
          <a:xfrm rot="21540000">
            <a:off x="5819775" y="3505200"/>
            <a:ext cx="1147763" cy="28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7305675" y="3571875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Р</a:t>
            </a:r>
            <a:r>
              <a:rPr lang="ru-RU" baseline="-25000"/>
              <a:t>2</a:t>
            </a:r>
            <a:r>
              <a:rPr lang="en-US"/>
              <a:t> – </a:t>
            </a:r>
            <a:r>
              <a:rPr lang="ru-RU"/>
              <a:t>Р</a:t>
            </a:r>
            <a:r>
              <a:rPr lang="ru-RU" baseline="-25000"/>
              <a:t>1</a:t>
            </a:r>
            <a:endParaRPr lang="ru-RU"/>
          </a:p>
        </p:txBody>
      </p: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7315200" y="31242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Р</a:t>
            </a:r>
            <a:r>
              <a:rPr lang="ru-RU" baseline="-25000"/>
              <a:t>2</a:t>
            </a:r>
            <a:r>
              <a:rPr lang="en-US"/>
              <a:t> + </a:t>
            </a:r>
            <a:r>
              <a:rPr lang="ru-RU"/>
              <a:t>Р</a:t>
            </a:r>
            <a:r>
              <a:rPr lang="ru-RU" baseline="-25000"/>
              <a:t>1</a:t>
            </a:r>
            <a:r>
              <a:rPr lang="en-US"/>
              <a:t> </a:t>
            </a:r>
            <a:endParaRPr lang="ru-RU"/>
          </a:p>
        </p:txBody>
      </p:sp>
      <p:sp>
        <p:nvSpPr>
          <p:cNvPr id="7208" name="Line 40"/>
          <p:cNvSpPr>
            <a:spLocks noChangeShapeType="1"/>
          </p:cNvSpPr>
          <p:nvPr/>
        </p:nvSpPr>
        <p:spPr bwMode="auto">
          <a:xfrm flipV="1">
            <a:off x="7315200" y="3519488"/>
            <a:ext cx="1042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8382000" y="333533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 = </a:t>
            </a:r>
          </a:p>
        </p:txBody>
      </p:sp>
      <p:sp>
        <p:nvSpPr>
          <p:cNvPr id="7211" name="Oval 43"/>
          <p:cNvSpPr>
            <a:spLocks noChangeAspect="1" noChangeArrowheads="1"/>
          </p:cNvSpPr>
          <p:nvPr/>
        </p:nvSpPr>
        <p:spPr bwMode="auto">
          <a:xfrm>
            <a:off x="7124700" y="3490913"/>
            <a:ext cx="36513" cy="365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5800725" y="4424363"/>
            <a:ext cx="11763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  <a:r>
              <a:rPr lang="ru-RU" baseline="-25000"/>
              <a:t>2</a:t>
            </a:r>
            <a:r>
              <a:rPr lang="en-US"/>
              <a:t> – Q</a:t>
            </a:r>
            <a:r>
              <a:rPr lang="ru-RU" baseline="-25000"/>
              <a:t>1</a:t>
            </a:r>
            <a:endParaRPr lang="ru-RU"/>
          </a:p>
        </p:txBody>
      </p:sp>
      <p:sp>
        <p:nvSpPr>
          <p:cNvPr id="7213" name="Text Box 45"/>
          <p:cNvSpPr txBox="1">
            <a:spLocks noChangeArrowheads="1"/>
          </p:cNvSpPr>
          <p:nvPr/>
        </p:nvSpPr>
        <p:spPr bwMode="auto">
          <a:xfrm>
            <a:off x="7239000" y="4814888"/>
            <a:ext cx="1100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  <a:r>
              <a:rPr lang="ru-RU" baseline="-25000"/>
              <a:t>2</a:t>
            </a:r>
            <a:r>
              <a:rPr lang="en-US"/>
              <a:t> + Q</a:t>
            </a:r>
            <a:r>
              <a:rPr lang="ru-RU" baseline="-25000"/>
              <a:t>1</a:t>
            </a:r>
            <a:r>
              <a:rPr lang="en-US"/>
              <a:t> </a:t>
            </a:r>
            <a:endParaRPr lang="ru-RU"/>
          </a:p>
        </p:txBody>
      </p:sp>
      <p:sp>
        <p:nvSpPr>
          <p:cNvPr id="7214" name="Line 46"/>
          <p:cNvSpPr>
            <a:spLocks noChangeShapeType="1"/>
          </p:cNvSpPr>
          <p:nvPr/>
        </p:nvSpPr>
        <p:spPr bwMode="auto">
          <a:xfrm rot="21540000">
            <a:off x="5743575" y="4800600"/>
            <a:ext cx="1147763" cy="28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5867400" y="4829175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Р</a:t>
            </a:r>
            <a:r>
              <a:rPr lang="ru-RU" baseline="-25000"/>
              <a:t>2</a:t>
            </a:r>
            <a:r>
              <a:rPr lang="en-US"/>
              <a:t> – </a:t>
            </a:r>
            <a:r>
              <a:rPr lang="ru-RU"/>
              <a:t>Р</a:t>
            </a:r>
            <a:r>
              <a:rPr lang="ru-RU" baseline="-25000"/>
              <a:t>1</a:t>
            </a:r>
            <a:endParaRPr lang="ru-RU"/>
          </a:p>
        </p:txBody>
      </p:sp>
      <p:sp>
        <p:nvSpPr>
          <p:cNvPr id="7216" name="Text Box 48"/>
          <p:cNvSpPr txBox="1">
            <a:spLocks noChangeArrowheads="1"/>
          </p:cNvSpPr>
          <p:nvPr/>
        </p:nvSpPr>
        <p:spPr bwMode="auto">
          <a:xfrm>
            <a:off x="7239000" y="44196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Р</a:t>
            </a:r>
            <a:r>
              <a:rPr lang="ru-RU" baseline="-25000"/>
              <a:t>2</a:t>
            </a:r>
            <a:r>
              <a:rPr lang="en-US"/>
              <a:t> + </a:t>
            </a:r>
            <a:r>
              <a:rPr lang="ru-RU"/>
              <a:t>Р</a:t>
            </a:r>
            <a:r>
              <a:rPr lang="ru-RU" baseline="-25000"/>
              <a:t>1</a:t>
            </a:r>
            <a:r>
              <a:rPr lang="en-US"/>
              <a:t> </a:t>
            </a:r>
            <a:endParaRPr lang="ru-RU"/>
          </a:p>
        </p:txBody>
      </p:sp>
      <p:sp>
        <p:nvSpPr>
          <p:cNvPr id="7217" name="Line 49"/>
          <p:cNvSpPr>
            <a:spLocks noChangeShapeType="1"/>
          </p:cNvSpPr>
          <p:nvPr/>
        </p:nvSpPr>
        <p:spPr bwMode="auto">
          <a:xfrm flipV="1">
            <a:off x="7239000" y="4814888"/>
            <a:ext cx="1042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18" name="Text Box 50"/>
          <p:cNvSpPr txBox="1">
            <a:spLocks noChangeArrowheads="1"/>
          </p:cNvSpPr>
          <p:nvPr/>
        </p:nvSpPr>
        <p:spPr bwMode="auto">
          <a:xfrm>
            <a:off x="7086600" y="565785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 = </a:t>
            </a:r>
          </a:p>
        </p:txBody>
      </p:sp>
      <p:sp>
        <p:nvSpPr>
          <p:cNvPr id="7219" name="Oval 51"/>
          <p:cNvSpPr>
            <a:spLocks noChangeAspect="1" noChangeArrowheads="1"/>
          </p:cNvSpPr>
          <p:nvPr/>
        </p:nvSpPr>
        <p:spPr bwMode="auto">
          <a:xfrm>
            <a:off x="7048500" y="4786313"/>
            <a:ext cx="36513" cy="365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20" name="Text Box 52"/>
          <p:cNvSpPr txBox="1">
            <a:spLocks noChangeArrowheads="1"/>
          </p:cNvSpPr>
          <p:nvPr/>
        </p:nvSpPr>
        <p:spPr bwMode="auto">
          <a:xfrm>
            <a:off x="5362575" y="4619625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 = </a:t>
            </a:r>
          </a:p>
        </p:txBody>
      </p:sp>
      <p:sp>
        <p:nvSpPr>
          <p:cNvPr id="7222" name="Text Box 54"/>
          <p:cNvSpPr txBox="1">
            <a:spLocks noChangeArrowheads="1"/>
          </p:cNvSpPr>
          <p:nvPr/>
        </p:nvSpPr>
        <p:spPr bwMode="auto">
          <a:xfrm>
            <a:off x="4876800" y="567213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Е = </a:t>
            </a:r>
          </a:p>
        </p:txBody>
      </p:sp>
      <p:sp>
        <p:nvSpPr>
          <p:cNvPr id="7223" name="Rectangle 55"/>
          <p:cNvSpPr>
            <a:spLocks noChangeArrowheads="1"/>
          </p:cNvSpPr>
          <p:nvPr/>
        </p:nvSpPr>
        <p:spPr bwMode="auto">
          <a:xfrm>
            <a:off x="1066800" y="2286000"/>
            <a:ext cx="4038600" cy="3667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/>
              <a:t>Дано: Р</a:t>
            </a:r>
            <a:r>
              <a:rPr lang="ru-RU" baseline="-25000"/>
              <a:t>1</a:t>
            </a:r>
            <a:r>
              <a:rPr lang="ru-RU"/>
              <a:t> = 6, Р</a:t>
            </a:r>
            <a:r>
              <a:rPr lang="ru-RU" baseline="-25000"/>
              <a:t>2</a:t>
            </a:r>
            <a:r>
              <a:rPr lang="ru-RU"/>
              <a:t> = 4, </a:t>
            </a:r>
            <a:r>
              <a:rPr lang="en-US"/>
              <a:t>Q</a:t>
            </a:r>
            <a:r>
              <a:rPr lang="ru-RU" baseline="-25000"/>
              <a:t>1</a:t>
            </a:r>
            <a:r>
              <a:rPr lang="en-US"/>
              <a:t> = 3</a:t>
            </a:r>
            <a:r>
              <a:rPr lang="ru-RU"/>
              <a:t>, </a:t>
            </a:r>
            <a:r>
              <a:rPr lang="en-US"/>
              <a:t>Q</a:t>
            </a:r>
            <a:r>
              <a:rPr lang="ru-RU" baseline="-25000"/>
              <a:t>2</a:t>
            </a:r>
            <a:r>
              <a:rPr lang="en-US"/>
              <a:t> = </a:t>
            </a:r>
            <a:r>
              <a:rPr lang="ru-RU"/>
              <a:t>5.</a:t>
            </a:r>
          </a:p>
        </p:txBody>
      </p:sp>
      <p:sp>
        <p:nvSpPr>
          <p:cNvPr id="7225" name="Text Box 57"/>
          <p:cNvSpPr txBox="1">
            <a:spLocks noChangeArrowheads="1"/>
          </p:cNvSpPr>
          <p:nvPr/>
        </p:nvSpPr>
        <p:spPr bwMode="auto">
          <a:xfrm>
            <a:off x="5486400" y="5500688"/>
            <a:ext cx="757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5</a:t>
            </a:r>
            <a:r>
              <a:rPr lang="en-US"/>
              <a:t> – </a:t>
            </a:r>
            <a:r>
              <a:rPr lang="ru-RU"/>
              <a:t>3</a:t>
            </a:r>
          </a:p>
        </p:txBody>
      </p:sp>
      <p:sp>
        <p:nvSpPr>
          <p:cNvPr id="7226" name="Text Box 58"/>
          <p:cNvSpPr txBox="1">
            <a:spLocks noChangeArrowheads="1"/>
          </p:cNvSpPr>
          <p:nvPr/>
        </p:nvSpPr>
        <p:spPr bwMode="auto">
          <a:xfrm>
            <a:off x="6477000" y="5853113"/>
            <a:ext cx="7667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5</a:t>
            </a:r>
            <a:r>
              <a:rPr lang="en-US"/>
              <a:t> + </a:t>
            </a:r>
            <a:r>
              <a:rPr lang="ru-RU"/>
              <a:t>3</a:t>
            </a:r>
            <a:r>
              <a:rPr lang="en-US"/>
              <a:t> </a:t>
            </a:r>
            <a:endParaRPr lang="ru-RU"/>
          </a:p>
        </p:txBody>
      </p:sp>
      <p:sp>
        <p:nvSpPr>
          <p:cNvPr id="7227" name="Line 59"/>
          <p:cNvSpPr>
            <a:spLocks noChangeShapeType="1"/>
          </p:cNvSpPr>
          <p:nvPr/>
        </p:nvSpPr>
        <p:spPr bwMode="auto">
          <a:xfrm rot="21540000">
            <a:off x="5434013" y="5840413"/>
            <a:ext cx="787400" cy="28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28" name="Text Box 60"/>
          <p:cNvSpPr txBox="1">
            <a:spLocks noChangeArrowheads="1"/>
          </p:cNvSpPr>
          <p:nvPr/>
        </p:nvSpPr>
        <p:spPr bwMode="auto">
          <a:xfrm>
            <a:off x="5486400" y="5862638"/>
            <a:ext cx="7667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4</a:t>
            </a:r>
            <a:r>
              <a:rPr lang="en-US"/>
              <a:t> – </a:t>
            </a:r>
            <a:r>
              <a:rPr lang="ru-RU"/>
              <a:t>6</a:t>
            </a:r>
          </a:p>
        </p:txBody>
      </p:sp>
      <p:sp>
        <p:nvSpPr>
          <p:cNvPr id="7229" name="Text Box 61"/>
          <p:cNvSpPr txBox="1">
            <a:spLocks noChangeArrowheads="1"/>
          </p:cNvSpPr>
          <p:nvPr/>
        </p:nvSpPr>
        <p:spPr bwMode="auto">
          <a:xfrm>
            <a:off x="6462713" y="5486400"/>
            <a:ext cx="7667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4</a:t>
            </a:r>
            <a:r>
              <a:rPr lang="en-US"/>
              <a:t> + </a:t>
            </a:r>
            <a:r>
              <a:rPr lang="ru-RU"/>
              <a:t>6</a:t>
            </a:r>
            <a:r>
              <a:rPr lang="en-US"/>
              <a:t> </a:t>
            </a:r>
            <a:endParaRPr lang="ru-RU"/>
          </a:p>
        </p:txBody>
      </p:sp>
      <p:sp>
        <p:nvSpPr>
          <p:cNvPr id="7230" name="Line 62"/>
          <p:cNvSpPr>
            <a:spLocks noChangeShapeType="1"/>
          </p:cNvSpPr>
          <p:nvPr/>
        </p:nvSpPr>
        <p:spPr bwMode="auto">
          <a:xfrm flipV="1">
            <a:off x="6477000" y="5853113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31" name="Oval 63"/>
          <p:cNvSpPr>
            <a:spLocks noChangeAspect="1" noChangeArrowheads="1"/>
          </p:cNvSpPr>
          <p:nvPr/>
        </p:nvSpPr>
        <p:spPr bwMode="auto">
          <a:xfrm>
            <a:off x="6305550" y="5824538"/>
            <a:ext cx="36513" cy="365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32" name="Text Box 64"/>
          <p:cNvSpPr txBox="1">
            <a:spLocks noChangeArrowheads="1"/>
          </p:cNvSpPr>
          <p:nvPr/>
        </p:nvSpPr>
        <p:spPr bwMode="auto">
          <a:xfrm>
            <a:off x="7539038" y="5519738"/>
            <a:ext cx="309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</a:t>
            </a:r>
          </a:p>
        </p:txBody>
      </p:sp>
      <p:sp>
        <p:nvSpPr>
          <p:cNvPr id="7233" name="Text Box 65"/>
          <p:cNvSpPr txBox="1">
            <a:spLocks noChangeArrowheads="1"/>
          </p:cNvSpPr>
          <p:nvPr/>
        </p:nvSpPr>
        <p:spPr bwMode="auto">
          <a:xfrm>
            <a:off x="8167688" y="5872163"/>
            <a:ext cx="4619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8</a:t>
            </a:r>
            <a:r>
              <a:rPr lang="en-US"/>
              <a:t> </a:t>
            </a:r>
            <a:endParaRPr lang="ru-RU"/>
          </a:p>
        </p:txBody>
      </p:sp>
      <p:sp>
        <p:nvSpPr>
          <p:cNvPr id="7234" name="Line 66"/>
          <p:cNvSpPr>
            <a:spLocks noChangeShapeType="1"/>
          </p:cNvSpPr>
          <p:nvPr/>
        </p:nvSpPr>
        <p:spPr bwMode="auto">
          <a:xfrm rot="21420000">
            <a:off x="7480300" y="5849938"/>
            <a:ext cx="438150" cy="23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35" name="Text Box 67"/>
          <p:cNvSpPr txBox="1">
            <a:spLocks noChangeArrowheads="1"/>
          </p:cNvSpPr>
          <p:nvPr/>
        </p:nvSpPr>
        <p:spPr bwMode="auto">
          <a:xfrm>
            <a:off x="7346950" y="584993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– </a:t>
            </a:r>
            <a:r>
              <a:rPr lang="ru-RU"/>
              <a:t>2</a:t>
            </a:r>
          </a:p>
        </p:txBody>
      </p:sp>
      <p:sp>
        <p:nvSpPr>
          <p:cNvPr id="7236" name="Text Box 68"/>
          <p:cNvSpPr txBox="1">
            <a:spLocks noChangeArrowheads="1"/>
          </p:cNvSpPr>
          <p:nvPr/>
        </p:nvSpPr>
        <p:spPr bwMode="auto">
          <a:xfrm>
            <a:off x="8153400" y="5505450"/>
            <a:ext cx="47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10</a:t>
            </a:r>
            <a:r>
              <a:rPr lang="en-US"/>
              <a:t> </a:t>
            </a:r>
            <a:endParaRPr lang="ru-RU"/>
          </a:p>
        </p:txBody>
      </p:sp>
      <p:sp>
        <p:nvSpPr>
          <p:cNvPr id="7237" name="Line 69"/>
          <p:cNvSpPr>
            <a:spLocks noChangeShapeType="1"/>
          </p:cNvSpPr>
          <p:nvPr/>
        </p:nvSpPr>
        <p:spPr bwMode="auto">
          <a:xfrm>
            <a:off x="8167688" y="5872163"/>
            <a:ext cx="366712" cy="14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38" name="Oval 70"/>
          <p:cNvSpPr>
            <a:spLocks noChangeAspect="1" noChangeArrowheads="1"/>
          </p:cNvSpPr>
          <p:nvPr/>
        </p:nvSpPr>
        <p:spPr bwMode="auto">
          <a:xfrm>
            <a:off x="8001000" y="5824538"/>
            <a:ext cx="36513" cy="365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41" name="Text Box 73"/>
          <p:cNvSpPr txBox="1">
            <a:spLocks noChangeArrowheads="1"/>
          </p:cNvSpPr>
          <p:nvPr/>
        </p:nvSpPr>
        <p:spPr bwMode="auto">
          <a:xfrm>
            <a:off x="5410200" y="62626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– </a:t>
            </a:r>
            <a:r>
              <a:rPr lang="ru-RU"/>
              <a:t>5/4;</a:t>
            </a:r>
          </a:p>
        </p:txBody>
      </p:sp>
      <p:sp>
        <p:nvSpPr>
          <p:cNvPr id="7242" name="Text Box 74"/>
          <p:cNvSpPr txBox="1">
            <a:spLocks noChangeArrowheads="1"/>
          </p:cNvSpPr>
          <p:nvPr/>
        </p:nvSpPr>
        <p:spPr bwMode="auto">
          <a:xfrm>
            <a:off x="4953000" y="62626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Е = </a:t>
            </a:r>
          </a:p>
        </p:txBody>
      </p:sp>
      <p:sp>
        <p:nvSpPr>
          <p:cNvPr id="7243" name="Text Box 75"/>
          <p:cNvSpPr txBox="1">
            <a:spLocks noChangeArrowheads="1"/>
          </p:cNvSpPr>
          <p:nvPr/>
        </p:nvSpPr>
        <p:spPr bwMode="auto">
          <a:xfrm>
            <a:off x="6096000" y="62484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</a:t>
            </a:r>
            <a:r>
              <a:rPr lang="ru-RU"/>
              <a:t>Е</a:t>
            </a:r>
            <a:r>
              <a:rPr lang="en-US"/>
              <a:t>|</a:t>
            </a:r>
            <a:r>
              <a:rPr lang="ru-RU"/>
              <a:t> </a:t>
            </a:r>
            <a:r>
              <a:rPr lang="en-US">
                <a:cs typeface="Arial" charset="0"/>
              </a:rPr>
              <a:t>&gt; 1</a:t>
            </a:r>
            <a:r>
              <a:rPr lang="ru-RU">
                <a:cs typeface="Arial" charset="0"/>
              </a:rPr>
              <a:t>.  Спрос эластичный</a:t>
            </a:r>
            <a:r>
              <a:rPr lang="en-US"/>
              <a:t> </a:t>
            </a:r>
            <a:endParaRPr lang="ru-RU"/>
          </a:p>
        </p:txBody>
      </p:sp>
      <p:grpSp>
        <p:nvGrpSpPr>
          <p:cNvPr id="7244" name="Group 76"/>
          <p:cNvGrpSpPr>
            <a:grpSpLocks/>
          </p:cNvGrpSpPr>
          <p:nvPr/>
        </p:nvGrpSpPr>
        <p:grpSpPr bwMode="auto">
          <a:xfrm>
            <a:off x="2838450" y="2638425"/>
            <a:ext cx="2667000" cy="1728788"/>
            <a:chOff x="96" y="2361"/>
            <a:chExt cx="1680" cy="1089"/>
          </a:xfrm>
        </p:grpSpPr>
        <p:sp>
          <p:nvSpPr>
            <p:cNvPr id="7245" name="Text Box 77"/>
            <p:cNvSpPr txBox="1">
              <a:spLocks noChangeArrowheads="1"/>
            </p:cNvSpPr>
            <p:nvPr/>
          </p:nvSpPr>
          <p:spPr bwMode="auto">
            <a:xfrm>
              <a:off x="96" y="2832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Е = </a:t>
              </a:r>
            </a:p>
          </p:txBody>
        </p:sp>
        <p:sp>
          <p:nvSpPr>
            <p:cNvPr id="7246" name="Text Box 78"/>
            <p:cNvSpPr txBox="1">
              <a:spLocks noChangeArrowheads="1"/>
            </p:cNvSpPr>
            <p:nvPr/>
          </p:nvSpPr>
          <p:spPr bwMode="auto">
            <a:xfrm>
              <a:off x="720" y="2361"/>
              <a:ext cx="10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Q</a:t>
              </a:r>
              <a:r>
                <a:rPr lang="ru-RU" baseline="-25000"/>
                <a:t>2</a:t>
              </a:r>
              <a:r>
                <a:rPr lang="en-US"/>
                <a:t> – Q</a:t>
              </a:r>
              <a:r>
                <a:rPr lang="ru-RU" baseline="-25000"/>
                <a:t>1</a:t>
              </a:r>
              <a:endParaRPr lang="ru-RU"/>
            </a:p>
          </p:txBody>
        </p:sp>
        <p:sp>
          <p:nvSpPr>
            <p:cNvPr id="7247" name="Text Box 79"/>
            <p:cNvSpPr txBox="1">
              <a:spLocks noChangeArrowheads="1"/>
            </p:cNvSpPr>
            <p:nvPr/>
          </p:nvSpPr>
          <p:spPr bwMode="auto">
            <a:xfrm>
              <a:off x="576" y="2601"/>
              <a:ext cx="10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(Q</a:t>
              </a:r>
              <a:r>
                <a:rPr lang="ru-RU" baseline="-25000"/>
                <a:t>2</a:t>
              </a:r>
              <a:r>
                <a:rPr lang="en-US"/>
                <a:t> + Q</a:t>
              </a:r>
              <a:r>
                <a:rPr lang="ru-RU" baseline="-25000"/>
                <a:t>1</a:t>
              </a:r>
              <a:r>
                <a:rPr lang="en-US"/>
                <a:t>) </a:t>
              </a:r>
              <a:r>
                <a:rPr lang="ru-RU"/>
                <a:t>/ </a:t>
              </a:r>
              <a:r>
                <a:rPr lang="en-US"/>
                <a:t>2</a:t>
              </a:r>
              <a:endParaRPr lang="ru-RU"/>
            </a:p>
          </p:txBody>
        </p:sp>
        <p:sp>
          <p:nvSpPr>
            <p:cNvPr id="7248" name="Line 80"/>
            <p:cNvSpPr>
              <a:spLocks noChangeShapeType="1"/>
            </p:cNvSpPr>
            <p:nvPr/>
          </p:nvSpPr>
          <p:spPr bwMode="auto">
            <a:xfrm>
              <a:off x="576" y="2592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49" name="Text Box 81"/>
            <p:cNvSpPr txBox="1">
              <a:spLocks noChangeArrowheads="1"/>
            </p:cNvSpPr>
            <p:nvPr/>
          </p:nvSpPr>
          <p:spPr bwMode="auto">
            <a:xfrm>
              <a:off x="720" y="2928"/>
              <a:ext cx="10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Р</a:t>
              </a:r>
              <a:r>
                <a:rPr lang="ru-RU" baseline="-25000"/>
                <a:t>2</a:t>
              </a:r>
              <a:r>
                <a:rPr lang="en-US"/>
                <a:t> – </a:t>
              </a:r>
              <a:r>
                <a:rPr lang="ru-RU"/>
                <a:t>Р</a:t>
              </a:r>
              <a:r>
                <a:rPr lang="ru-RU" baseline="-25000"/>
                <a:t>1</a:t>
              </a:r>
              <a:endParaRPr lang="ru-RU"/>
            </a:p>
          </p:txBody>
        </p:sp>
        <p:sp>
          <p:nvSpPr>
            <p:cNvPr id="7250" name="Text Box 82"/>
            <p:cNvSpPr txBox="1">
              <a:spLocks noChangeArrowheads="1"/>
            </p:cNvSpPr>
            <p:nvPr/>
          </p:nvSpPr>
          <p:spPr bwMode="auto">
            <a:xfrm>
              <a:off x="546" y="3219"/>
              <a:ext cx="10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(</a:t>
              </a:r>
              <a:r>
                <a:rPr lang="ru-RU"/>
                <a:t>Р</a:t>
              </a:r>
              <a:r>
                <a:rPr lang="ru-RU" baseline="-25000"/>
                <a:t>2</a:t>
              </a:r>
              <a:r>
                <a:rPr lang="en-US"/>
                <a:t> + </a:t>
              </a:r>
              <a:r>
                <a:rPr lang="ru-RU"/>
                <a:t>Р</a:t>
              </a:r>
              <a:r>
                <a:rPr lang="ru-RU" baseline="-25000"/>
                <a:t>1</a:t>
              </a:r>
              <a:r>
                <a:rPr lang="en-US"/>
                <a:t>) </a:t>
              </a:r>
              <a:r>
                <a:rPr lang="ru-RU"/>
                <a:t>/ </a:t>
              </a:r>
              <a:r>
                <a:rPr lang="en-US"/>
                <a:t>2</a:t>
              </a:r>
              <a:endParaRPr lang="ru-RU"/>
            </a:p>
          </p:txBody>
        </p:sp>
        <p:sp>
          <p:nvSpPr>
            <p:cNvPr id="7251" name="Line 83"/>
            <p:cNvSpPr>
              <a:spLocks noChangeShapeType="1"/>
            </p:cNvSpPr>
            <p:nvPr/>
          </p:nvSpPr>
          <p:spPr bwMode="auto">
            <a:xfrm>
              <a:off x="498" y="3180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52" name="Line 84"/>
            <p:cNvSpPr>
              <a:spLocks noChangeShapeType="1"/>
            </p:cNvSpPr>
            <p:nvPr/>
          </p:nvSpPr>
          <p:spPr bwMode="auto">
            <a:xfrm>
              <a:off x="432" y="2928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1" grpId="0" animBg="1"/>
      <p:bldP spid="7193" grpId="0"/>
      <p:bldP spid="7202" grpId="0"/>
      <p:bldP spid="7203" grpId="0"/>
      <p:bldP spid="7204" grpId="0"/>
      <p:bldP spid="7205" grpId="0" animBg="1"/>
      <p:bldP spid="7206" grpId="0"/>
      <p:bldP spid="7207" grpId="0"/>
      <p:bldP spid="7208" grpId="0" animBg="1"/>
      <p:bldP spid="7210" grpId="0"/>
      <p:bldP spid="7211" grpId="0" animBg="1"/>
      <p:bldP spid="7212" grpId="0"/>
      <p:bldP spid="7213" grpId="0"/>
      <p:bldP spid="7214" grpId="0" animBg="1"/>
      <p:bldP spid="7215" grpId="0"/>
      <p:bldP spid="7216" grpId="0"/>
      <p:bldP spid="7217" grpId="0" animBg="1"/>
      <p:bldP spid="7219" grpId="0" animBg="1"/>
      <p:bldP spid="7220" grpId="0"/>
      <p:bldP spid="7222" grpId="0"/>
      <p:bldP spid="7223" grpId="0" animBg="1"/>
      <p:bldP spid="7225" grpId="0"/>
      <p:bldP spid="7226" grpId="0"/>
      <p:bldP spid="7227" grpId="0" animBg="1"/>
      <p:bldP spid="7228" grpId="0"/>
      <p:bldP spid="7229" grpId="0"/>
      <p:bldP spid="7230" grpId="0" animBg="1"/>
      <p:bldP spid="7231" grpId="0" animBg="1"/>
      <p:bldP spid="7232" grpId="0"/>
      <p:bldP spid="7233" grpId="0"/>
      <p:bldP spid="7234" grpId="0" animBg="1"/>
      <p:bldP spid="7235" grpId="0"/>
      <p:bldP spid="7236" grpId="0"/>
      <p:bldP spid="7237" grpId="0" animBg="1"/>
      <p:bldP spid="7238" grpId="0" animBg="1"/>
      <p:bldP spid="7241" grpId="0"/>
      <p:bldP spid="7242" grpId="0"/>
      <p:bldP spid="72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4038600" y="3124200"/>
            <a:ext cx="4038600" cy="1447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noFill/>
          <a:ln/>
        </p:spPr>
        <p:txBody>
          <a:bodyPr/>
          <a:lstStyle/>
          <a:p>
            <a:r>
              <a:rPr lang="ru-RU" sz="3200"/>
              <a:t>Эластичность спроса - 3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1066800"/>
          </a:xfrm>
          <a:solidFill>
            <a:srgbClr val="FFFF99">
              <a:alpha val="49001"/>
            </a:srgbClr>
          </a:solidFill>
        </p:spPr>
        <p:txBody>
          <a:bodyPr/>
          <a:lstStyle/>
          <a:p>
            <a:pPr marL="609600" indent="-609600"/>
            <a:r>
              <a:rPr lang="ru-RU" sz="2400"/>
              <a:t>Если при снижении цены на 1% величина спроса выросла на 5%, то спрос  …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33400" y="370046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Е = 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295400" y="30480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Q2 – Q1</a:t>
            </a:r>
            <a:endParaRPr lang="ru-RU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524000" y="34432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Q1</a:t>
            </a:r>
            <a:endParaRPr lang="ru-RU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1295400" y="3429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295400" y="3976688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Р</a:t>
            </a:r>
            <a:r>
              <a:rPr lang="en-US"/>
              <a:t>2 – </a:t>
            </a:r>
            <a:r>
              <a:rPr lang="ru-RU"/>
              <a:t>Р</a:t>
            </a:r>
            <a:r>
              <a:rPr lang="en-US"/>
              <a:t>1</a:t>
            </a:r>
            <a:endParaRPr lang="ru-RU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1447800" y="44196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ru-RU"/>
              <a:t>Р</a:t>
            </a:r>
            <a:r>
              <a:rPr lang="en-US"/>
              <a:t>1</a:t>
            </a:r>
            <a:endParaRPr lang="ru-RU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1143000" y="4343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1066800" y="3886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2514600" y="3700463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=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048000" y="3048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∆ Q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3048000" y="34432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Q1</a:t>
            </a:r>
            <a:endParaRPr lang="ru-RU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3124200" y="3429000"/>
            <a:ext cx="338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3048000" y="397668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∆</a:t>
            </a:r>
            <a:r>
              <a:rPr lang="ru-RU"/>
              <a:t> Р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3048000" y="44196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ru-RU"/>
              <a:t>Р</a:t>
            </a:r>
            <a:r>
              <a:rPr lang="en-US"/>
              <a:t>1</a:t>
            </a:r>
            <a:endParaRPr lang="ru-RU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3124200" y="4343400"/>
            <a:ext cx="35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2895600" y="3886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3733800" y="3700463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=</a:t>
            </a:r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4114800" y="38862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4114800" y="34432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Изменение величины спроса, %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4572000" y="39624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Изменение цены, %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990600" y="52578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Решение:   5% </a:t>
            </a:r>
            <a:r>
              <a:rPr lang="en-US" sz="2400">
                <a:cs typeface="Arial" charset="0"/>
              </a:rPr>
              <a:t>:</a:t>
            </a:r>
            <a:r>
              <a:rPr lang="ru-RU" sz="2400"/>
              <a:t> 1% = 5,  /Е/ </a:t>
            </a:r>
            <a:r>
              <a:rPr lang="en-US" sz="2400">
                <a:cs typeface="Arial" charset="0"/>
              </a:rPr>
              <a:t>&gt;</a:t>
            </a:r>
            <a:r>
              <a:rPr lang="ru-RU" sz="2400">
                <a:cs typeface="Arial" charset="0"/>
              </a:rPr>
              <a:t> 1, спрос эластичный</a:t>
            </a:r>
            <a:endParaRPr lang="en-US" sz="2400">
              <a:cs typeface="Arial" charset="0"/>
            </a:endParaRP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1066800" y="6019800"/>
            <a:ext cx="5715000" cy="4572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Ответ: … по цене эластичный.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5" grpId="0" animBg="1"/>
      <p:bldP spid="10245" grpId="0"/>
      <p:bldP spid="10246" grpId="0"/>
      <p:bldP spid="10247" grpId="0"/>
      <p:bldP spid="10248" grpId="0" animBg="1"/>
      <p:bldP spid="10249" grpId="0"/>
      <p:bldP spid="10250" grpId="0"/>
      <p:bldP spid="10251" grpId="0" animBg="1"/>
      <p:bldP spid="10252" grpId="0" animBg="1"/>
      <p:bldP spid="10253" grpId="0"/>
      <p:bldP spid="10254" grpId="0"/>
      <p:bldP spid="10255" grpId="0"/>
      <p:bldP spid="10256" grpId="0" animBg="1"/>
      <p:bldP spid="10257" grpId="0"/>
      <p:bldP spid="10258" grpId="0"/>
      <p:bldP spid="10259" grpId="0" animBg="1"/>
      <p:bldP spid="10260" grpId="0" animBg="1"/>
      <p:bldP spid="10262" grpId="0" animBg="1"/>
      <p:bldP spid="10263" grpId="0"/>
      <p:bldP spid="10264" grpId="0"/>
      <p:bldP spid="10266" grpId="0"/>
      <p:bldP spid="1026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FF0000">
              <a:alpha val="21001"/>
            </a:srgbClr>
          </a:solidFill>
          <a:ln/>
        </p:spPr>
        <p:txBody>
          <a:bodyPr/>
          <a:lstStyle/>
          <a:p>
            <a:r>
              <a:rPr lang="ru-RU" sz="3200"/>
              <a:t>Эластичность предложения - 4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600200"/>
          </a:xfrm>
          <a:solidFill>
            <a:srgbClr val="FFFF99"/>
          </a:solidFill>
        </p:spPr>
        <p:txBody>
          <a:bodyPr/>
          <a:lstStyle/>
          <a:p>
            <a:pPr marL="609600" indent="-609600"/>
            <a:r>
              <a:rPr lang="ru-RU" sz="2400"/>
              <a:t>При росте цены с 4 до 10 д.е. величина предложения увеличилась с 12 до 16 штук. Коэффициент дуговой эластичности предложения равен …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881063" y="3581400"/>
            <a:ext cx="1552575" cy="15525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ru-RU"/>
              <a:t>    </a:t>
            </a:r>
            <a:r>
              <a:rPr lang="ru-RU" sz="2400"/>
              <a:t>1)    2/3;</a:t>
            </a:r>
          </a:p>
          <a:p>
            <a:pPr algn="ctr">
              <a:tabLst>
                <a:tab pos="457200" algn="l"/>
              </a:tabLst>
            </a:pPr>
            <a:r>
              <a:rPr lang="ru-RU" sz="2400"/>
              <a:t>   2)    1/3;</a:t>
            </a:r>
          </a:p>
          <a:p>
            <a:pPr algn="ctr">
              <a:tabLst>
                <a:tab pos="457200" algn="l"/>
              </a:tabLst>
            </a:pPr>
            <a:r>
              <a:rPr lang="ru-RU" sz="2400"/>
              <a:t>3)    3;</a:t>
            </a:r>
          </a:p>
          <a:p>
            <a:pPr algn="ctr">
              <a:tabLst>
                <a:tab pos="457200" algn="l"/>
              </a:tabLst>
            </a:pPr>
            <a:r>
              <a:rPr lang="ru-RU" sz="2400"/>
              <a:t>4)    1.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048000" y="3733800"/>
            <a:ext cx="3886200" cy="13112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Решение: Е = 1/3.</a:t>
            </a:r>
          </a:p>
          <a:p>
            <a:pPr>
              <a:spcBef>
                <a:spcPct val="50000"/>
              </a:spcBef>
            </a:pPr>
            <a:r>
              <a:rPr lang="ru-RU" sz="3200"/>
              <a:t>Ответ: 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 animBg="1"/>
      <p:bldP spid="9221" grpId="0" animBg="1"/>
      <p:bldP spid="92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4343400" y="2743200"/>
            <a:ext cx="4038600" cy="1447800"/>
          </a:xfrm>
          <a:prstGeom prst="rect">
            <a:avLst/>
          </a:prstGeom>
          <a:solidFill>
            <a:srgbClr val="FFFF99">
              <a:alpha val="53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CCFFCC">
              <a:alpha val="35001"/>
            </a:srgbClr>
          </a:solidFill>
          <a:ln/>
        </p:spPr>
        <p:txBody>
          <a:bodyPr/>
          <a:lstStyle/>
          <a:p>
            <a:r>
              <a:rPr lang="ru-RU" sz="3200"/>
              <a:t>Эластичность спроса - 5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5800" cy="1295400"/>
          </a:xfrm>
          <a:solidFill>
            <a:srgbClr val="FFFF99">
              <a:alpha val="49001"/>
            </a:srgbClr>
          </a:solidFill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ru-RU" sz="2400"/>
              <a:t>Если изменение объемов продаж с 4000 до 4600 ед. было вызвано снижением цен на 3%, тогда коэффициент эластичности, рассчитанный по формуле точечной эластичности равен …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838200" y="331946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Е = 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600200" y="26670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Q2 – Q1</a:t>
            </a:r>
            <a:endParaRPr lang="ru-RU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828800" y="30622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Q1</a:t>
            </a:r>
            <a:endParaRPr lang="ru-RU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1600200" y="3048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600200" y="3595688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Р</a:t>
            </a:r>
            <a:r>
              <a:rPr lang="en-US"/>
              <a:t>2 – </a:t>
            </a:r>
            <a:r>
              <a:rPr lang="ru-RU"/>
              <a:t>Р</a:t>
            </a:r>
            <a:r>
              <a:rPr lang="en-US"/>
              <a:t>1</a:t>
            </a:r>
            <a:endParaRPr lang="ru-RU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1752600" y="40386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ru-RU"/>
              <a:t>Р</a:t>
            </a:r>
            <a:r>
              <a:rPr lang="en-US"/>
              <a:t>1</a:t>
            </a:r>
            <a:endParaRPr lang="ru-RU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1447800" y="3962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1371600" y="3505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819400" y="3319463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=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3352800" y="2667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∆ Q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3352800" y="30622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Q1</a:t>
            </a:r>
            <a:endParaRPr lang="ru-RU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3429000" y="3048000"/>
            <a:ext cx="338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3352800" y="359568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∆</a:t>
            </a:r>
            <a:r>
              <a:rPr lang="ru-RU"/>
              <a:t> Р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3352800" y="40386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ru-RU"/>
              <a:t>Р</a:t>
            </a:r>
            <a:r>
              <a:rPr lang="en-US"/>
              <a:t>1</a:t>
            </a:r>
            <a:endParaRPr lang="ru-RU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3429000" y="3962400"/>
            <a:ext cx="35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3200400" y="3505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4038600" y="3319463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=</a:t>
            </a:r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>
            <a:off x="4419600" y="35052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4419600" y="30622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Изменение величины спроса, %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4876800" y="35814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Изменение цены, %</a:t>
            </a: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304800" y="4572000"/>
            <a:ext cx="1600200" cy="457200"/>
          </a:xfrm>
          <a:prstGeom prst="rect">
            <a:avLst/>
          </a:prstGeom>
          <a:solidFill>
            <a:srgbClr val="FFFF99">
              <a:alpha val="44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Решение:</a:t>
            </a:r>
            <a:r>
              <a:rPr lang="ru-RU" sz="2400"/>
              <a:t>   </a:t>
            </a:r>
            <a:endParaRPr lang="en-US" sz="2400">
              <a:cs typeface="Arial" charset="0"/>
            </a:endParaRP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1524000" y="523875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Е = </a:t>
            </a:r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1981200" y="4586288"/>
            <a:ext cx="160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4600</a:t>
            </a:r>
            <a:r>
              <a:rPr lang="en-US"/>
              <a:t> – </a:t>
            </a:r>
            <a:r>
              <a:rPr lang="ru-RU"/>
              <a:t>4000</a:t>
            </a: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2286000" y="4981575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ru-RU"/>
              <a:t>4000</a:t>
            </a:r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>
            <a:off x="2286000" y="496728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2286000" y="5514975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Р</a:t>
            </a:r>
            <a:r>
              <a:rPr lang="en-US"/>
              <a:t>2 – </a:t>
            </a:r>
            <a:r>
              <a:rPr lang="ru-RU"/>
              <a:t>Р</a:t>
            </a:r>
            <a:r>
              <a:rPr lang="en-US"/>
              <a:t>1</a:t>
            </a:r>
            <a:endParaRPr lang="ru-RU"/>
          </a:p>
        </p:txBody>
      </p: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2438400" y="595788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ru-RU"/>
              <a:t>Р</a:t>
            </a:r>
            <a:r>
              <a:rPr lang="en-US"/>
              <a:t>1</a:t>
            </a:r>
            <a:endParaRPr lang="ru-RU"/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>
            <a:off x="2133600" y="5881688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46" name="Line 34"/>
          <p:cNvSpPr>
            <a:spLocks noChangeShapeType="1"/>
          </p:cNvSpPr>
          <p:nvPr/>
        </p:nvSpPr>
        <p:spPr bwMode="auto">
          <a:xfrm>
            <a:off x="2057400" y="5424488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47" name="Text Box 35"/>
          <p:cNvSpPr txBox="1">
            <a:spLocks noChangeArrowheads="1"/>
          </p:cNvSpPr>
          <p:nvPr/>
        </p:nvSpPr>
        <p:spPr bwMode="auto">
          <a:xfrm>
            <a:off x="3505200" y="523875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=</a:t>
            </a:r>
          </a:p>
        </p:txBody>
      </p:sp>
      <p:sp>
        <p:nvSpPr>
          <p:cNvPr id="13348" name="Text Box 36"/>
          <p:cNvSpPr txBox="1">
            <a:spLocks noChangeArrowheads="1"/>
          </p:cNvSpPr>
          <p:nvPr/>
        </p:nvSpPr>
        <p:spPr bwMode="auto">
          <a:xfrm>
            <a:off x="4038600" y="45862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600</a:t>
            </a:r>
            <a:endParaRPr lang="en-US"/>
          </a:p>
        </p:txBody>
      </p:sp>
      <p:sp>
        <p:nvSpPr>
          <p:cNvPr id="13349" name="Text Box 37"/>
          <p:cNvSpPr txBox="1">
            <a:spLocks noChangeArrowheads="1"/>
          </p:cNvSpPr>
          <p:nvPr/>
        </p:nvSpPr>
        <p:spPr bwMode="auto">
          <a:xfrm>
            <a:off x="3886200" y="4981575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ru-RU"/>
              <a:t>4000</a:t>
            </a:r>
          </a:p>
        </p:txBody>
      </p:sp>
      <p:sp>
        <p:nvSpPr>
          <p:cNvPr id="13350" name="Line 38"/>
          <p:cNvSpPr>
            <a:spLocks noChangeShapeType="1"/>
          </p:cNvSpPr>
          <p:nvPr/>
        </p:nvSpPr>
        <p:spPr bwMode="auto">
          <a:xfrm>
            <a:off x="4114800" y="4967288"/>
            <a:ext cx="338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51" name="Text Box 39"/>
          <p:cNvSpPr txBox="1">
            <a:spLocks noChangeArrowheads="1"/>
          </p:cNvSpPr>
          <p:nvPr/>
        </p:nvSpPr>
        <p:spPr bwMode="auto">
          <a:xfrm>
            <a:off x="4038600" y="5514975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3%</a:t>
            </a:r>
          </a:p>
        </p:txBody>
      </p:sp>
      <p:sp>
        <p:nvSpPr>
          <p:cNvPr id="13354" name="Line 42"/>
          <p:cNvSpPr>
            <a:spLocks noChangeShapeType="1"/>
          </p:cNvSpPr>
          <p:nvPr/>
        </p:nvSpPr>
        <p:spPr bwMode="auto">
          <a:xfrm>
            <a:off x="3886200" y="5424488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55" name="Text Box 43"/>
          <p:cNvSpPr txBox="1">
            <a:spLocks noChangeArrowheads="1"/>
          </p:cNvSpPr>
          <p:nvPr/>
        </p:nvSpPr>
        <p:spPr bwMode="auto">
          <a:xfrm>
            <a:off x="4724400" y="523875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=</a:t>
            </a:r>
          </a:p>
        </p:txBody>
      </p:sp>
      <p:sp>
        <p:nvSpPr>
          <p:cNvPr id="13356" name="Text Box 44"/>
          <p:cNvSpPr txBox="1">
            <a:spLocks noChangeArrowheads="1"/>
          </p:cNvSpPr>
          <p:nvPr/>
        </p:nvSpPr>
        <p:spPr bwMode="auto">
          <a:xfrm>
            <a:off x="5314950" y="4591050"/>
            <a:ext cx="47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6</a:t>
            </a:r>
            <a:endParaRPr lang="en-US"/>
          </a:p>
        </p:txBody>
      </p:sp>
      <p:sp>
        <p:nvSpPr>
          <p:cNvPr id="13357" name="Text Box 45"/>
          <p:cNvSpPr txBox="1">
            <a:spLocks noChangeArrowheads="1"/>
          </p:cNvSpPr>
          <p:nvPr/>
        </p:nvSpPr>
        <p:spPr bwMode="auto">
          <a:xfrm>
            <a:off x="5162550" y="4986338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ru-RU"/>
              <a:t>40</a:t>
            </a:r>
          </a:p>
        </p:txBody>
      </p:sp>
      <p:sp>
        <p:nvSpPr>
          <p:cNvPr id="13358" name="Line 46"/>
          <p:cNvSpPr>
            <a:spLocks noChangeShapeType="1"/>
          </p:cNvSpPr>
          <p:nvPr/>
        </p:nvSpPr>
        <p:spPr bwMode="auto">
          <a:xfrm>
            <a:off x="5257800" y="4972050"/>
            <a:ext cx="338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59" name="Text Box 47"/>
          <p:cNvSpPr txBox="1">
            <a:spLocks noChangeArrowheads="1"/>
          </p:cNvSpPr>
          <p:nvPr/>
        </p:nvSpPr>
        <p:spPr bwMode="auto">
          <a:xfrm>
            <a:off x="5257800" y="551973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3%</a:t>
            </a:r>
          </a:p>
        </p:txBody>
      </p:sp>
      <p:sp>
        <p:nvSpPr>
          <p:cNvPr id="13360" name="Line 48"/>
          <p:cNvSpPr>
            <a:spLocks noChangeShapeType="1"/>
          </p:cNvSpPr>
          <p:nvPr/>
        </p:nvSpPr>
        <p:spPr bwMode="auto">
          <a:xfrm flipV="1">
            <a:off x="5162550" y="5410200"/>
            <a:ext cx="628650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61" name="Text Box 49"/>
          <p:cNvSpPr txBox="1">
            <a:spLocks noChangeArrowheads="1"/>
          </p:cNvSpPr>
          <p:nvPr/>
        </p:nvSpPr>
        <p:spPr bwMode="auto">
          <a:xfrm>
            <a:off x="5867400" y="5243513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=</a:t>
            </a:r>
          </a:p>
        </p:txBody>
      </p:sp>
      <p:sp>
        <p:nvSpPr>
          <p:cNvPr id="13362" name="Text Box 50"/>
          <p:cNvSpPr txBox="1">
            <a:spLocks noChangeArrowheads="1"/>
          </p:cNvSpPr>
          <p:nvPr/>
        </p:nvSpPr>
        <p:spPr bwMode="auto">
          <a:xfrm>
            <a:off x="6400800" y="4572000"/>
            <a:ext cx="47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3</a:t>
            </a:r>
            <a:endParaRPr lang="en-US"/>
          </a:p>
        </p:txBody>
      </p:sp>
      <p:sp>
        <p:nvSpPr>
          <p:cNvPr id="13363" name="Text Box 51"/>
          <p:cNvSpPr txBox="1">
            <a:spLocks noChangeArrowheads="1"/>
          </p:cNvSpPr>
          <p:nvPr/>
        </p:nvSpPr>
        <p:spPr bwMode="auto">
          <a:xfrm>
            <a:off x="6248400" y="4967288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ru-RU"/>
              <a:t>20</a:t>
            </a:r>
          </a:p>
        </p:txBody>
      </p:sp>
      <p:sp>
        <p:nvSpPr>
          <p:cNvPr id="13364" name="Line 52"/>
          <p:cNvSpPr>
            <a:spLocks noChangeShapeType="1"/>
          </p:cNvSpPr>
          <p:nvPr/>
        </p:nvSpPr>
        <p:spPr bwMode="auto">
          <a:xfrm>
            <a:off x="6343650" y="4953000"/>
            <a:ext cx="338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66" name="Line 54"/>
          <p:cNvSpPr>
            <a:spLocks noChangeShapeType="1"/>
          </p:cNvSpPr>
          <p:nvPr/>
        </p:nvSpPr>
        <p:spPr bwMode="auto">
          <a:xfrm flipV="1">
            <a:off x="6219825" y="5391150"/>
            <a:ext cx="628650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67" name="Text Box 55"/>
          <p:cNvSpPr txBox="1">
            <a:spLocks noChangeArrowheads="1"/>
          </p:cNvSpPr>
          <p:nvPr/>
        </p:nvSpPr>
        <p:spPr bwMode="auto">
          <a:xfrm>
            <a:off x="6953250" y="5224463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=</a:t>
            </a:r>
          </a:p>
        </p:txBody>
      </p:sp>
      <p:sp>
        <p:nvSpPr>
          <p:cNvPr id="13368" name="Text Box 56"/>
          <p:cNvSpPr txBox="1">
            <a:spLocks noChangeArrowheads="1"/>
          </p:cNvSpPr>
          <p:nvPr/>
        </p:nvSpPr>
        <p:spPr bwMode="auto">
          <a:xfrm>
            <a:off x="6324600" y="542925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3</a:t>
            </a:r>
          </a:p>
        </p:txBody>
      </p:sp>
      <p:sp>
        <p:nvSpPr>
          <p:cNvPr id="13369" name="Text Box 57"/>
          <p:cNvSpPr txBox="1">
            <a:spLocks noChangeArrowheads="1"/>
          </p:cNvSpPr>
          <p:nvPr/>
        </p:nvSpPr>
        <p:spPr bwMode="auto">
          <a:xfrm>
            <a:off x="6172200" y="5791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100</a:t>
            </a:r>
          </a:p>
        </p:txBody>
      </p:sp>
      <p:sp>
        <p:nvSpPr>
          <p:cNvPr id="13370" name="Line 58"/>
          <p:cNvSpPr>
            <a:spLocks noChangeShapeType="1"/>
          </p:cNvSpPr>
          <p:nvPr/>
        </p:nvSpPr>
        <p:spPr bwMode="auto">
          <a:xfrm>
            <a:off x="6324600" y="5795963"/>
            <a:ext cx="35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72" name="Text Box 60"/>
          <p:cNvSpPr txBox="1">
            <a:spLocks noChangeArrowheads="1"/>
          </p:cNvSpPr>
          <p:nvPr/>
        </p:nvSpPr>
        <p:spPr bwMode="auto">
          <a:xfrm>
            <a:off x="7296150" y="5029200"/>
            <a:ext cx="47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3</a:t>
            </a:r>
            <a:endParaRPr lang="en-US"/>
          </a:p>
        </p:txBody>
      </p:sp>
      <p:sp>
        <p:nvSpPr>
          <p:cNvPr id="13373" name="Text Box 61"/>
          <p:cNvSpPr txBox="1">
            <a:spLocks noChangeArrowheads="1"/>
          </p:cNvSpPr>
          <p:nvPr/>
        </p:nvSpPr>
        <p:spPr bwMode="auto">
          <a:xfrm>
            <a:off x="7143750" y="5424488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ru-RU"/>
              <a:t>20</a:t>
            </a:r>
          </a:p>
        </p:txBody>
      </p:sp>
      <p:sp>
        <p:nvSpPr>
          <p:cNvPr id="13374" name="Line 62"/>
          <p:cNvSpPr>
            <a:spLocks noChangeShapeType="1"/>
          </p:cNvSpPr>
          <p:nvPr/>
        </p:nvSpPr>
        <p:spPr bwMode="auto">
          <a:xfrm>
            <a:off x="7239000" y="5410200"/>
            <a:ext cx="338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75" name="Text Box 63"/>
          <p:cNvSpPr txBox="1">
            <a:spLocks noChangeArrowheads="1"/>
          </p:cNvSpPr>
          <p:nvPr/>
        </p:nvSpPr>
        <p:spPr bwMode="auto">
          <a:xfrm>
            <a:off x="7696200" y="5029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100</a:t>
            </a:r>
          </a:p>
        </p:txBody>
      </p:sp>
      <p:sp>
        <p:nvSpPr>
          <p:cNvPr id="13376" name="Text Box 64"/>
          <p:cNvSpPr txBox="1">
            <a:spLocks noChangeArrowheads="1"/>
          </p:cNvSpPr>
          <p:nvPr/>
        </p:nvSpPr>
        <p:spPr bwMode="auto">
          <a:xfrm>
            <a:off x="7805738" y="5457825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3</a:t>
            </a:r>
          </a:p>
        </p:txBody>
      </p:sp>
      <p:sp>
        <p:nvSpPr>
          <p:cNvPr id="13377" name="Line 65"/>
          <p:cNvSpPr>
            <a:spLocks noChangeShapeType="1"/>
          </p:cNvSpPr>
          <p:nvPr/>
        </p:nvSpPr>
        <p:spPr bwMode="auto">
          <a:xfrm>
            <a:off x="7772400" y="5395913"/>
            <a:ext cx="35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78" name="Oval 66"/>
          <p:cNvSpPr>
            <a:spLocks noChangeAspect="1" noChangeArrowheads="1"/>
          </p:cNvSpPr>
          <p:nvPr/>
        </p:nvSpPr>
        <p:spPr bwMode="auto">
          <a:xfrm>
            <a:off x="7658100" y="5357813"/>
            <a:ext cx="36513" cy="365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79" name="Text Box 67"/>
          <p:cNvSpPr txBox="1">
            <a:spLocks noChangeArrowheads="1"/>
          </p:cNvSpPr>
          <p:nvPr/>
        </p:nvSpPr>
        <p:spPr bwMode="auto">
          <a:xfrm>
            <a:off x="8229600" y="51958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=</a:t>
            </a:r>
          </a:p>
        </p:txBody>
      </p:sp>
      <p:sp>
        <p:nvSpPr>
          <p:cNvPr id="13380" name="Text Box 68"/>
          <p:cNvSpPr txBox="1">
            <a:spLocks noChangeArrowheads="1"/>
          </p:cNvSpPr>
          <p:nvPr/>
        </p:nvSpPr>
        <p:spPr bwMode="auto">
          <a:xfrm>
            <a:off x="8534400" y="5181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5</a:t>
            </a:r>
          </a:p>
        </p:txBody>
      </p:sp>
      <p:sp>
        <p:nvSpPr>
          <p:cNvPr id="13381" name="Text Box 69"/>
          <p:cNvSpPr txBox="1">
            <a:spLocks noChangeArrowheads="1"/>
          </p:cNvSpPr>
          <p:nvPr/>
        </p:nvSpPr>
        <p:spPr bwMode="auto">
          <a:xfrm>
            <a:off x="7162800" y="6096000"/>
            <a:ext cx="1752600" cy="3968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Ответ:  5</a:t>
            </a:r>
          </a:p>
        </p:txBody>
      </p:sp>
      <p:sp>
        <p:nvSpPr>
          <p:cNvPr id="13382" name="Text Box 70"/>
          <p:cNvSpPr txBox="1">
            <a:spLocks noChangeArrowheads="1"/>
          </p:cNvSpPr>
          <p:nvPr/>
        </p:nvSpPr>
        <p:spPr bwMode="auto">
          <a:xfrm>
            <a:off x="1143000" y="6248400"/>
            <a:ext cx="4800600" cy="366713"/>
          </a:xfrm>
          <a:prstGeom prst="rect">
            <a:avLst/>
          </a:prstGeom>
          <a:solidFill>
            <a:srgbClr val="FFFF99">
              <a:alpha val="42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Или  3 / 20 = 0,15 ;  тогда    0,15 / 0,03 = 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7" grpId="0"/>
      <p:bldP spid="13318" grpId="0"/>
      <p:bldP spid="13319" grpId="0"/>
      <p:bldP spid="13320" grpId="0" animBg="1"/>
      <p:bldP spid="13321" grpId="0"/>
      <p:bldP spid="13322" grpId="0"/>
      <p:bldP spid="13323" grpId="0" animBg="1"/>
      <p:bldP spid="13324" grpId="0" animBg="1"/>
      <p:bldP spid="13325" grpId="0"/>
      <p:bldP spid="13326" grpId="0"/>
      <p:bldP spid="13327" grpId="0"/>
      <p:bldP spid="13328" grpId="0" animBg="1"/>
      <p:bldP spid="13329" grpId="0"/>
      <p:bldP spid="13330" grpId="0"/>
      <p:bldP spid="13331" grpId="0" animBg="1"/>
      <p:bldP spid="13332" grpId="0" animBg="1"/>
      <p:bldP spid="13333" grpId="0"/>
      <p:bldP spid="13334" grpId="0" animBg="1"/>
      <p:bldP spid="13335" grpId="0"/>
      <p:bldP spid="13336" grpId="0"/>
      <p:bldP spid="13337" grpId="0" animBg="1"/>
      <p:bldP spid="13339" grpId="0"/>
      <p:bldP spid="13340" grpId="0"/>
      <p:bldP spid="13341" grpId="0"/>
      <p:bldP spid="13342" grpId="0" animBg="1"/>
      <p:bldP spid="13343" grpId="0"/>
      <p:bldP spid="13344" grpId="0"/>
      <p:bldP spid="13345" grpId="0" animBg="1"/>
      <p:bldP spid="13346" grpId="0" animBg="1"/>
      <p:bldP spid="13347" grpId="0"/>
      <p:bldP spid="13348" grpId="0"/>
      <p:bldP spid="13349" grpId="0"/>
      <p:bldP spid="13350" grpId="0" animBg="1"/>
      <p:bldP spid="13351" grpId="0"/>
      <p:bldP spid="13354" grpId="0" animBg="1"/>
      <p:bldP spid="13356" grpId="0"/>
      <p:bldP spid="13357" grpId="0"/>
      <p:bldP spid="13358" grpId="0" animBg="1"/>
      <p:bldP spid="13359" grpId="0"/>
      <p:bldP spid="13360" grpId="0" animBg="1"/>
      <p:bldP spid="13362" grpId="0"/>
      <p:bldP spid="13363" grpId="0"/>
      <p:bldP spid="13364" grpId="0" animBg="1"/>
      <p:bldP spid="13366" grpId="0" animBg="1"/>
      <p:bldP spid="13368" grpId="0"/>
      <p:bldP spid="13369" grpId="0"/>
      <p:bldP spid="13370" grpId="0" animBg="1"/>
      <p:bldP spid="13372" grpId="0"/>
      <p:bldP spid="13373" grpId="0"/>
      <p:bldP spid="13374" grpId="0" animBg="1"/>
      <p:bldP spid="13375" grpId="0"/>
      <p:bldP spid="13376" grpId="0"/>
      <p:bldP spid="13377" grpId="0" animBg="1"/>
      <p:bldP spid="13378" grpId="0" animBg="1"/>
      <p:bldP spid="13379" grpId="0"/>
      <p:bldP spid="13380" grpId="0"/>
      <p:bldP spid="13381" grpId="0" animBg="1"/>
      <p:bldP spid="1338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1295400"/>
          </a:xfrm>
          <a:solidFill>
            <a:srgbClr val="99CCFF">
              <a:alpha val="12000"/>
            </a:srgbClr>
          </a:solidFill>
          <a:ln>
            <a:solidFill>
              <a:schemeClr val="tx1"/>
            </a:solidFill>
          </a:ln>
        </p:spPr>
        <p:txBody>
          <a:bodyPr/>
          <a:lstStyle/>
          <a:p>
            <a:pPr marL="609600" indent="-609600"/>
            <a:r>
              <a:rPr lang="ru-RU" sz="2400"/>
              <a:t>Если изменение в доходах потребителей с 10 000 до 12 000 д.е. привело к росту объемов спроса на 20 %, то коэффициент эластичности равен …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715962"/>
          </a:xfrm>
          <a:prstGeom prst="rect">
            <a:avLst/>
          </a:prstGeom>
          <a:solidFill>
            <a:srgbClr val="00FFFF">
              <a:alpha val="3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3200">
                <a:solidFill>
                  <a:schemeClr val="tx2"/>
                </a:solidFill>
              </a:rPr>
              <a:t>Эластичность спроса по доходу - 6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906463" y="2590800"/>
            <a:ext cx="7334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2000"/>
              <a:t>Эластичность спроса по доходу определяется по формуле: 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343400" y="3124200"/>
            <a:ext cx="4038600" cy="1447800"/>
          </a:xfrm>
          <a:prstGeom prst="rect">
            <a:avLst/>
          </a:prstGeom>
          <a:solidFill>
            <a:srgbClr val="FFFF99">
              <a:alpha val="53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838200" y="370046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Е = 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600200" y="30480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Q2 – Q1</a:t>
            </a:r>
            <a:endParaRPr lang="ru-RU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828800" y="34432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Q1</a:t>
            </a:r>
            <a:endParaRPr lang="ru-RU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1600200" y="3429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1600200" y="3976688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R2 – R1</a:t>
            </a:r>
            <a:endParaRPr lang="ru-RU"/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1752600" y="44196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R1</a:t>
            </a:r>
            <a:endParaRPr lang="ru-RU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1447800" y="4343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1371600" y="3886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2819400" y="3700463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=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3352800" y="3048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∆ Q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3352800" y="34432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Q1</a:t>
            </a:r>
            <a:endParaRPr lang="ru-RU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3429000" y="3429000"/>
            <a:ext cx="338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3352800" y="397668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∆</a:t>
            </a:r>
            <a:r>
              <a:rPr lang="ru-RU"/>
              <a:t> </a:t>
            </a:r>
            <a:r>
              <a:rPr lang="en-US"/>
              <a:t>R</a:t>
            </a:r>
            <a:endParaRPr lang="ru-RU"/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3352800" y="44196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R1</a:t>
            </a:r>
            <a:endParaRPr lang="ru-RU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3429000" y="4343400"/>
            <a:ext cx="35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3200400" y="3886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4038600" y="3700463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=</a:t>
            </a:r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4419600" y="38862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4419600" y="34432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Изменение величины спроса, %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4876800" y="39624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Изменение </a:t>
            </a:r>
            <a:r>
              <a:rPr lang="ru-RU" b="1"/>
              <a:t>дохода</a:t>
            </a:r>
            <a:r>
              <a:rPr lang="ru-RU"/>
              <a:t>, %</a:t>
            </a:r>
          </a:p>
        </p:txBody>
      </p:sp>
      <p:sp>
        <p:nvSpPr>
          <p:cNvPr id="11291" name="Rectangle 27"/>
          <p:cNvSpPr>
            <a:spLocks noChangeArrowheads="1"/>
          </p:cNvSpPr>
          <p:nvPr/>
        </p:nvSpPr>
        <p:spPr bwMode="auto">
          <a:xfrm>
            <a:off x="2971800" y="6324600"/>
            <a:ext cx="6019800" cy="4572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400"/>
              <a:t>Ответ: эластичность по доходу Е = 1.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762000" y="530066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Е = </a:t>
            </a:r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1143000" y="5576888"/>
            <a:ext cx="190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12000</a:t>
            </a:r>
            <a:r>
              <a:rPr lang="en-US"/>
              <a:t> – 1</a:t>
            </a:r>
            <a:r>
              <a:rPr lang="ru-RU"/>
              <a:t>0000</a:t>
            </a: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1524000" y="60198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10000</a:t>
            </a:r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1371600" y="5943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>
            <a:off x="1295400" y="5486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00" name="Text Box 36"/>
          <p:cNvSpPr txBox="1">
            <a:spLocks noChangeArrowheads="1"/>
          </p:cNvSpPr>
          <p:nvPr/>
        </p:nvSpPr>
        <p:spPr bwMode="auto">
          <a:xfrm>
            <a:off x="2743200" y="5300663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=</a:t>
            </a:r>
          </a:p>
        </p:txBody>
      </p:sp>
      <p:sp>
        <p:nvSpPr>
          <p:cNvPr id="11302" name="Text Box 38"/>
          <p:cNvSpPr txBox="1">
            <a:spLocks noChangeArrowheads="1"/>
          </p:cNvSpPr>
          <p:nvPr/>
        </p:nvSpPr>
        <p:spPr bwMode="auto">
          <a:xfrm>
            <a:off x="1676400" y="50434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ru-RU"/>
              <a:t>20%</a:t>
            </a:r>
          </a:p>
        </p:txBody>
      </p:sp>
      <p:sp>
        <p:nvSpPr>
          <p:cNvPr id="11304" name="Text Box 40"/>
          <p:cNvSpPr txBox="1">
            <a:spLocks noChangeArrowheads="1"/>
          </p:cNvSpPr>
          <p:nvPr/>
        </p:nvSpPr>
        <p:spPr bwMode="auto">
          <a:xfrm>
            <a:off x="3200400" y="55768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2000</a:t>
            </a:r>
          </a:p>
        </p:txBody>
      </p:sp>
      <p:sp>
        <p:nvSpPr>
          <p:cNvPr id="11306" name="Line 42"/>
          <p:cNvSpPr>
            <a:spLocks noChangeShapeType="1"/>
          </p:cNvSpPr>
          <p:nvPr/>
        </p:nvSpPr>
        <p:spPr bwMode="auto">
          <a:xfrm flipV="1">
            <a:off x="3200400" y="5929313"/>
            <a:ext cx="685800" cy="14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07" name="Line 43"/>
          <p:cNvSpPr>
            <a:spLocks noChangeShapeType="1"/>
          </p:cNvSpPr>
          <p:nvPr/>
        </p:nvSpPr>
        <p:spPr bwMode="auto">
          <a:xfrm>
            <a:off x="3048000" y="5486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08" name="Text Box 44"/>
          <p:cNvSpPr txBox="1">
            <a:spLocks noChangeArrowheads="1"/>
          </p:cNvSpPr>
          <p:nvPr/>
        </p:nvSpPr>
        <p:spPr bwMode="auto">
          <a:xfrm>
            <a:off x="3962400" y="5300663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=</a:t>
            </a:r>
          </a:p>
        </p:txBody>
      </p:sp>
      <p:sp>
        <p:nvSpPr>
          <p:cNvPr id="11309" name="Text Box 45"/>
          <p:cNvSpPr txBox="1">
            <a:spLocks noChangeArrowheads="1"/>
          </p:cNvSpPr>
          <p:nvPr/>
        </p:nvSpPr>
        <p:spPr bwMode="auto">
          <a:xfrm>
            <a:off x="3124200" y="5029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ru-RU"/>
              <a:t>20%</a:t>
            </a:r>
          </a:p>
        </p:txBody>
      </p:sp>
      <p:sp>
        <p:nvSpPr>
          <p:cNvPr id="11310" name="Text Box 46"/>
          <p:cNvSpPr txBox="1">
            <a:spLocks noChangeArrowheads="1"/>
          </p:cNvSpPr>
          <p:nvPr/>
        </p:nvSpPr>
        <p:spPr bwMode="auto">
          <a:xfrm>
            <a:off x="3124200" y="6005513"/>
            <a:ext cx="990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10000</a:t>
            </a:r>
          </a:p>
        </p:txBody>
      </p:sp>
      <p:sp>
        <p:nvSpPr>
          <p:cNvPr id="11311" name="Text Box 47"/>
          <p:cNvSpPr txBox="1">
            <a:spLocks noChangeArrowheads="1"/>
          </p:cNvSpPr>
          <p:nvPr/>
        </p:nvSpPr>
        <p:spPr bwMode="auto">
          <a:xfrm>
            <a:off x="4495800" y="5591175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20</a:t>
            </a:r>
          </a:p>
        </p:txBody>
      </p:sp>
      <p:sp>
        <p:nvSpPr>
          <p:cNvPr id="11312" name="Line 48"/>
          <p:cNvSpPr>
            <a:spLocks noChangeShapeType="1"/>
          </p:cNvSpPr>
          <p:nvPr/>
        </p:nvSpPr>
        <p:spPr bwMode="auto">
          <a:xfrm flipV="1">
            <a:off x="4495800" y="59578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13" name="Line 49"/>
          <p:cNvSpPr>
            <a:spLocks noChangeShapeType="1"/>
          </p:cNvSpPr>
          <p:nvPr/>
        </p:nvSpPr>
        <p:spPr bwMode="auto">
          <a:xfrm>
            <a:off x="4343400" y="5500688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14" name="Text Box 50"/>
          <p:cNvSpPr txBox="1">
            <a:spLocks noChangeArrowheads="1"/>
          </p:cNvSpPr>
          <p:nvPr/>
        </p:nvSpPr>
        <p:spPr bwMode="auto">
          <a:xfrm>
            <a:off x="5257800" y="5334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=</a:t>
            </a:r>
          </a:p>
        </p:txBody>
      </p:sp>
      <p:sp>
        <p:nvSpPr>
          <p:cNvPr id="11315" name="Text Box 51"/>
          <p:cNvSpPr txBox="1">
            <a:spLocks noChangeArrowheads="1"/>
          </p:cNvSpPr>
          <p:nvPr/>
        </p:nvSpPr>
        <p:spPr bwMode="auto">
          <a:xfrm>
            <a:off x="4343400" y="51196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ru-RU"/>
              <a:t>20%</a:t>
            </a:r>
          </a:p>
        </p:txBody>
      </p:sp>
      <p:sp>
        <p:nvSpPr>
          <p:cNvPr id="11316" name="Text Box 52"/>
          <p:cNvSpPr txBox="1">
            <a:spLocks noChangeArrowheads="1"/>
          </p:cNvSpPr>
          <p:nvPr/>
        </p:nvSpPr>
        <p:spPr bwMode="auto">
          <a:xfrm>
            <a:off x="4419600" y="6019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100</a:t>
            </a:r>
          </a:p>
        </p:txBody>
      </p:sp>
      <p:sp>
        <p:nvSpPr>
          <p:cNvPr id="11319" name="Line 55"/>
          <p:cNvSpPr>
            <a:spLocks noChangeShapeType="1"/>
          </p:cNvSpPr>
          <p:nvPr/>
        </p:nvSpPr>
        <p:spPr bwMode="auto">
          <a:xfrm>
            <a:off x="5715000" y="5500688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20" name="Text Box 56"/>
          <p:cNvSpPr txBox="1">
            <a:spLocks noChangeArrowheads="1"/>
          </p:cNvSpPr>
          <p:nvPr/>
        </p:nvSpPr>
        <p:spPr bwMode="auto">
          <a:xfrm>
            <a:off x="6629400" y="5334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=</a:t>
            </a:r>
          </a:p>
        </p:txBody>
      </p:sp>
      <p:sp>
        <p:nvSpPr>
          <p:cNvPr id="11321" name="Text Box 57"/>
          <p:cNvSpPr txBox="1">
            <a:spLocks noChangeArrowheads="1"/>
          </p:cNvSpPr>
          <p:nvPr/>
        </p:nvSpPr>
        <p:spPr bwMode="auto">
          <a:xfrm>
            <a:off x="5715000" y="51196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ru-RU"/>
              <a:t>20%</a:t>
            </a:r>
          </a:p>
        </p:txBody>
      </p:sp>
      <p:sp>
        <p:nvSpPr>
          <p:cNvPr id="11323" name="Text Box 59"/>
          <p:cNvSpPr txBox="1">
            <a:spLocks noChangeArrowheads="1"/>
          </p:cNvSpPr>
          <p:nvPr/>
        </p:nvSpPr>
        <p:spPr bwMode="auto">
          <a:xfrm>
            <a:off x="5715000" y="5562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ru-RU"/>
              <a:t>20%</a:t>
            </a:r>
          </a:p>
        </p:txBody>
      </p:sp>
      <p:sp>
        <p:nvSpPr>
          <p:cNvPr id="11324" name="Text Box 60"/>
          <p:cNvSpPr txBox="1">
            <a:spLocks noChangeArrowheads="1"/>
          </p:cNvSpPr>
          <p:nvPr/>
        </p:nvSpPr>
        <p:spPr bwMode="auto">
          <a:xfrm>
            <a:off x="6934200" y="5319713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nimBg="1"/>
      <p:bldP spid="11269" grpId="0"/>
      <p:bldP spid="11270" grpId="0" animBg="1"/>
      <p:bldP spid="11271" grpId="0"/>
      <p:bldP spid="11272" grpId="0"/>
      <p:bldP spid="11273" grpId="0"/>
      <p:bldP spid="11274" grpId="0" animBg="1"/>
      <p:bldP spid="11275" grpId="0"/>
      <p:bldP spid="11276" grpId="0"/>
      <p:bldP spid="11277" grpId="0" animBg="1"/>
      <p:bldP spid="11278" grpId="0" animBg="1"/>
      <p:bldP spid="11279" grpId="0"/>
      <p:bldP spid="11280" grpId="0"/>
      <p:bldP spid="11281" grpId="0"/>
      <p:bldP spid="11282" grpId="0" animBg="1"/>
      <p:bldP spid="11283" grpId="0"/>
      <p:bldP spid="11284" grpId="0"/>
      <p:bldP spid="11285" grpId="0" animBg="1"/>
      <p:bldP spid="11286" grpId="0" animBg="1"/>
      <p:bldP spid="11287" grpId="0"/>
      <p:bldP spid="11288" grpId="0" animBg="1"/>
      <p:bldP spid="11289" grpId="0"/>
      <p:bldP spid="11290" grpId="0"/>
      <p:bldP spid="11291" grpId="0" animBg="1"/>
      <p:bldP spid="11292" grpId="0"/>
      <p:bldP spid="11296" grpId="0"/>
      <p:bldP spid="11297" grpId="0"/>
      <p:bldP spid="11298" grpId="0" animBg="1"/>
      <p:bldP spid="11299" grpId="0" animBg="1"/>
      <p:bldP spid="11300" grpId="0"/>
      <p:bldP spid="11302" grpId="0"/>
      <p:bldP spid="11304" grpId="0"/>
      <p:bldP spid="11306" grpId="0" animBg="1"/>
      <p:bldP spid="11307" grpId="0" animBg="1"/>
      <p:bldP spid="11308" grpId="0"/>
      <p:bldP spid="11309" grpId="0"/>
      <p:bldP spid="11310" grpId="0"/>
      <p:bldP spid="11311" grpId="0"/>
      <p:bldP spid="11312" grpId="0" animBg="1"/>
      <p:bldP spid="11313" grpId="0" animBg="1"/>
      <p:bldP spid="11314" grpId="0"/>
      <p:bldP spid="11315" grpId="0"/>
      <p:bldP spid="11316" grpId="0"/>
      <p:bldP spid="11319" grpId="0" animBg="1"/>
      <p:bldP spid="11320" grpId="0"/>
      <p:bldP spid="11321" grpId="0"/>
      <p:bldP spid="11323" grpId="0"/>
      <p:bldP spid="113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1143000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ru-RU" sz="2400"/>
              <a:t>Если рост доходов в 1,2 раза привел к увеличению спроса на </a:t>
            </a:r>
            <a:r>
              <a:rPr lang="ru-RU" sz="2400" i="1"/>
              <a:t>пылесосы </a:t>
            </a:r>
            <a:r>
              <a:rPr lang="ru-RU" sz="2400"/>
              <a:t>на 5%, то эластичность спроса по доходу на этот товар равна …</a:t>
            </a:r>
            <a:endParaRPr lang="ru-RU" sz="2800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57200" y="228600"/>
            <a:ext cx="8229600" cy="715963"/>
          </a:xfrm>
          <a:prstGeom prst="rect">
            <a:avLst/>
          </a:prstGeom>
          <a:solidFill>
            <a:srgbClr val="00FFFF">
              <a:alpha val="3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3200">
                <a:solidFill>
                  <a:schemeClr val="tx2"/>
                </a:solidFill>
              </a:rPr>
              <a:t>Эластичность спроса по доходу - 7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4343400" y="2528888"/>
            <a:ext cx="4038600" cy="1447800"/>
          </a:xfrm>
          <a:prstGeom prst="rect">
            <a:avLst/>
          </a:prstGeom>
          <a:solidFill>
            <a:srgbClr val="FFFF99">
              <a:alpha val="53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2590800" y="310515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Е = 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3352800" y="24526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∆ Q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3352800" y="2847975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Q1</a:t>
            </a:r>
            <a:endParaRPr lang="ru-RU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3429000" y="2833688"/>
            <a:ext cx="338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3352800" y="3381375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∆</a:t>
            </a:r>
            <a:r>
              <a:rPr lang="ru-RU"/>
              <a:t> </a:t>
            </a:r>
            <a:r>
              <a:rPr lang="en-US"/>
              <a:t>R</a:t>
            </a:r>
            <a:endParaRPr lang="ru-RU"/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3352800" y="382428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R1</a:t>
            </a:r>
            <a:endParaRPr lang="ru-RU"/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>
            <a:off x="3429000" y="3748088"/>
            <a:ext cx="35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3200400" y="3290888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4038600" y="310515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=</a:t>
            </a:r>
          </a:p>
        </p:txBody>
      </p:sp>
      <p:sp>
        <p:nvSpPr>
          <p:cNvPr id="12314" name="Line 26"/>
          <p:cNvSpPr>
            <a:spLocks noChangeShapeType="1"/>
          </p:cNvSpPr>
          <p:nvPr/>
        </p:nvSpPr>
        <p:spPr bwMode="auto">
          <a:xfrm>
            <a:off x="4419600" y="3290888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4419600" y="2847975"/>
            <a:ext cx="373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Изменение величины спроса, %</a:t>
            </a: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4876800" y="3367088"/>
            <a:ext cx="2667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Изменение </a:t>
            </a:r>
            <a:r>
              <a:rPr lang="ru-RU" b="1"/>
              <a:t>дохода</a:t>
            </a:r>
            <a:r>
              <a:rPr lang="ru-RU"/>
              <a:t>, %</a:t>
            </a: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304800" y="4114800"/>
            <a:ext cx="1295400" cy="366713"/>
          </a:xfrm>
          <a:prstGeom prst="rect">
            <a:avLst/>
          </a:prstGeom>
          <a:solidFill>
            <a:srgbClr val="FFFF99">
              <a:alpha val="37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Решение:</a:t>
            </a: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381000" y="530066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Е = </a:t>
            </a: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1143000" y="4648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∆ Q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1143000" y="50434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Q1</a:t>
            </a:r>
            <a:endParaRPr lang="ru-RU"/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>
            <a:off x="1219200" y="5029200"/>
            <a:ext cx="338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1143000" y="557688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∆</a:t>
            </a:r>
            <a:r>
              <a:rPr lang="ru-RU"/>
              <a:t> </a:t>
            </a:r>
            <a:r>
              <a:rPr lang="en-US"/>
              <a:t>R</a:t>
            </a:r>
            <a:endParaRPr lang="ru-RU"/>
          </a:p>
        </p:txBody>
      </p: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1143000" y="595788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R1</a:t>
            </a:r>
            <a:endParaRPr lang="ru-RU"/>
          </a:p>
        </p:txBody>
      </p:sp>
      <p:sp>
        <p:nvSpPr>
          <p:cNvPr id="12324" name="Line 36"/>
          <p:cNvSpPr>
            <a:spLocks noChangeShapeType="1"/>
          </p:cNvSpPr>
          <p:nvPr/>
        </p:nvSpPr>
        <p:spPr bwMode="auto">
          <a:xfrm>
            <a:off x="1219200" y="5943600"/>
            <a:ext cx="35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25" name="Line 37"/>
          <p:cNvSpPr>
            <a:spLocks noChangeShapeType="1"/>
          </p:cNvSpPr>
          <p:nvPr/>
        </p:nvSpPr>
        <p:spPr bwMode="auto">
          <a:xfrm>
            <a:off x="990600" y="5486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26" name="Text Box 38"/>
          <p:cNvSpPr txBox="1">
            <a:spLocks noChangeArrowheads="1"/>
          </p:cNvSpPr>
          <p:nvPr/>
        </p:nvSpPr>
        <p:spPr bwMode="auto">
          <a:xfrm>
            <a:off x="1905000" y="5300663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=</a:t>
            </a:r>
          </a:p>
        </p:txBody>
      </p:sp>
      <p:sp>
        <p:nvSpPr>
          <p:cNvPr id="12328" name="Text Box 40"/>
          <p:cNvSpPr txBox="1">
            <a:spLocks noChangeArrowheads="1"/>
          </p:cNvSpPr>
          <p:nvPr/>
        </p:nvSpPr>
        <p:spPr bwMode="auto">
          <a:xfrm>
            <a:off x="2514600" y="50434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ru-RU"/>
              <a:t>5%</a:t>
            </a:r>
          </a:p>
        </p:txBody>
      </p:sp>
      <p:sp>
        <p:nvSpPr>
          <p:cNvPr id="12330" name="Text Box 42"/>
          <p:cNvSpPr txBox="1">
            <a:spLocks noChangeArrowheads="1"/>
          </p:cNvSpPr>
          <p:nvPr/>
        </p:nvSpPr>
        <p:spPr bwMode="auto">
          <a:xfrm>
            <a:off x="2514600" y="557688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20%</a:t>
            </a:r>
          </a:p>
        </p:txBody>
      </p:sp>
      <p:sp>
        <p:nvSpPr>
          <p:cNvPr id="12333" name="Line 45"/>
          <p:cNvSpPr>
            <a:spLocks noChangeShapeType="1"/>
          </p:cNvSpPr>
          <p:nvPr/>
        </p:nvSpPr>
        <p:spPr bwMode="auto">
          <a:xfrm>
            <a:off x="2362200" y="5486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34" name="Text Box 46"/>
          <p:cNvSpPr txBox="1">
            <a:spLocks noChangeArrowheads="1"/>
          </p:cNvSpPr>
          <p:nvPr/>
        </p:nvSpPr>
        <p:spPr bwMode="auto">
          <a:xfrm>
            <a:off x="3352800" y="5300663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=</a:t>
            </a:r>
          </a:p>
        </p:txBody>
      </p:sp>
      <p:sp>
        <p:nvSpPr>
          <p:cNvPr id="12336" name="Rectangle 48"/>
          <p:cNvSpPr>
            <a:spLocks noChangeArrowheads="1"/>
          </p:cNvSpPr>
          <p:nvPr/>
        </p:nvSpPr>
        <p:spPr bwMode="auto">
          <a:xfrm>
            <a:off x="2209800" y="4343400"/>
            <a:ext cx="5526088" cy="3667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Рост доходов в 1,2 раза означает прирост на 20%</a:t>
            </a:r>
          </a:p>
        </p:txBody>
      </p:sp>
      <p:sp>
        <p:nvSpPr>
          <p:cNvPr id="12337" name="Text Box 49"/>
          <p:cNvSpPr txBox="1">
            <a:spLocks noChangeArrowheads="1"/>
          </p:cNvSpPr>
          <p:nvPr/>
        </p:nvSpPr>
        <p:spPr bwMode="auto">
          <a:xfrm>
            <a:off x="2286000" y="6172200"/>
            <a:ext cx="6553200" cy="3968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Ответ: Е = 0,25 ;   неэластичный спрос по доходу.</a:t>
            </a:r>
          </a:p>
        </p:txBody>
      </p:sp>
      <p:sp>
        <p:nvSpPr>
          <p:cNvPr id="12338" name="Text Box 50"/>
          <p:cNvSpPr txBox="1">
            <a:spLocks noChangeArrowheads="1"/>
          </p:cNvSpPr>
          <p:nvPr/>
        </p:nvSpPr>
        <p:spPr bwMode="auto">
          <a:xfrm>
            <a:off x="3657600" y="51196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ru-RU"/>
              <a:t>1</a:t>
            </a:r>
          </a:p>
        </p:txBody>
      </p:sp>
      <p:sp>
        <p:nvSpPr>
          <p:cNvPr id="12339" name="Text Box 51"/>
          <p:cNvSpPr txBox="1">
            <a:spLocks noChangeArrowheads="1"/>
          </p:cNvSpPr>
          <p:nvPr/>
        </p:nvSpPr>
        <p:spPr bwMode="auto">
          <a:xfrm>
            <a:off x="3733800" y="5486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4</a:t>
            </a:r>
          </a:p>
        </p:txBody>
      </p:sp>
      <p:sp>
        <p:nvSpPr>
          <p:cNvPr id="12340" name="Line 52"/>
          <p:cNvSpPr>
            <a:spLocks noChangeShapeType="1"/>
          </p:cNvSpPr>
          <p:nvPr/>
        </p:nvSpPr>
        <p:spPr bwMode="auto">
          <a:xfrm>
            <a:off x="3657600" y="5486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nimBg="1"/>
      <p:bldP spid="12296" grpId="0" animBg="1"/>
      <p:bldP spid="12297" grpId="0"/>
      <p:bldP spid="12306" grpId="0"/>
      <p:bldP spid="12307" grpId="0"/>
      <p:bldP spid="12308" grpId="0" animBg="1"/>
      <p:bldP spid="12309" grpId="0"/>
      <p:bldP spid="12310" grpId="0"/>
      <p:bldP spid="12311" grpId="0" animBg="1"/>
      <p:bldP spid="12312" grpId="0" animBg="1"/>
      <p:bldP spid="12313" grpId="0"/>
      <p:bldP spid="12314" grpId="0" animBg="1"/>
      <p:bldP spid="12315" grpId="0"/>
      <p:bldP spid="12316" grpId="0"/>
      <p:bldP spid="12317" grpId="0" animBg="1"/>
      <p:bldP spid="12318" grpId="0"/>
      <p:bldP spid="12319" grpId="0"/>
      <p:bldP spid="12320" grpId="0"/>
      <p:bldP spid="12321" grpId="0" animBg="1"/>
      <p:bldP spid="12322" grpId="0"/>
      <p:bldP spid="12323" grpId="0"/>
      <p:bldP spid="12324" grpId="0" animBg="1"/>
      <p:bldP spid="12325" grpId="0" animBg="1"/>
      <p:bldP spid="12326" grpId="0"/>
      <p:bldP spid="12328" grpId="0"/>
      <p:bldP spid="12330" grpId="0"/>
      <p:bldP spid="12333" grpId="0" animBg="1"/>
      <p:bldP spid="12334" grpId="0"/>
      <p:bldP spid="12336" grpId="0" animBg="1"/>
      <p:bldP spid="12337" grpId="0" animBg="1"/>
      <p:bldP spid="12338" grpId="0"/>
      <p:bldP spid="12339" grpId="0"/>
      <p:bldP spid="1234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1295400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 marL="609600" indent="-609600"/>
            <a:r>
              <a:rPr lang="ru-RU" sz="2400" b="1"/>
              <a:t>Если рост дохода на 30% привел к увеличению спроса на </a:t>
            </a:r>
            <a:r>
              <a:rPr lang="ru-RU" sz="2400" b="1" i="1"/>
              <a:t>телевизоры </a:t>
            </a:r>
            <a:r>
              <a:rPr lang="ru-RU" sz="2400" b="1"/>
              <a:t>на 6%, то эластичность спроса по доходу на этот товар равна …</a:t>
            </a:r>
            <a:endParaRPr lang="ru-RU" sz="280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57200" y="228600"/>
            <a:ext cx="8229600" cy="715963"/>
          </a:xfrm>
          <a:prstGeom prst="rect">
            <a:avLst/>
          </a:prstGeom>
          <a:solidFill>
            <a:srgbClr val="00FFFF">
              <a:alpha val="3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3200">
                <a:solidFill>
                  <a:schemeClr val="tx2"/>
                </a:solidFill>
              </a:rPr>
              <a:t>Эластичность спроса по доходу - 8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609600" y="3048000"/>
            <a:ext cx="22098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Tx/>
              <a:buAutoNum type="arabicParenR"/>
            </a:pPr>
            <a:r>
              <a:rPr lang="ru-RU" sz="2000"/>
              <a:t>1/6;</a:t>
            </a:r>
            <a:endParaRPr lang="ru-RU" sz="2000" u="sng"/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Tx/>
              <a:buAutoNum type="arabicParenR"/>
            </a:pPr>
            <a:r>
              <a:rPr lang="ru-RU" sz="2000" u="sng"/>
              <a:t>1/5;</a:t>
            </a:r>
            <a:endParaRPr lang="ru-RU" sz="2000"/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Tx/>
              <a:buAutoNum type="arabicParenR"/>
            </a:pPr>
            <a:r>
              <a:rPr lang="ru-RU" sz="2000"/>
              <a:t>1/3;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Tx/>
              <a:buAutoNum type="arabicParenR"/>
            </a:pPr>
            <a:r>
              <a:rPr lang="ru-RU" sz="2000"/>
              <a:t>5.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648200" y="2986088"/>
            <a:ext cx="4038600" cy="1447800"/>
          </a:xfrm>
          <a:prstGeom prst="rect">
            <a:avLst/>
          </a:prstGeom>
          <a:solidFill>
            <a:srgbClr val="FFFF99">
              <a:alpha val="53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895600" y="356235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Е = 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657600" y="29098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∆ Q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3657600" y="3305175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Q</a:t>
            </a:r>
            <a:endParaRPr lang="ru-RU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3733800" y="3290888"/>
            <a:ext cx="338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657600" y="3838575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∆</a:t>
            </a:r>
            <a:r>
              <a:rPr lang="ru-RU"/>
              <a:t> </a:t>
            </a:r>
            <a:r>
              <a:rPr lang="en-US"/>
              <a:t>R</a:t>
            </a:r>
            <a:endParaRPr lang="ru-RU"/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3657600" y="428148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R</a:t>
            </a:r>
            <a:endParaRPr lang="ru-RU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3733800" y="4205288"/>
            <a:ext cx="35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3505200" y="3748088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343400" y="356235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=</a:t>
            </a:r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4724400" y="3748088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4724400" y="3305175"/>
            <a:ext cx="373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Изменение величины спроса, %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5181600" y="3824288"/>
            <a:ext cx="2667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Изменение </a:t>
            </a:r>
            <a:r>
              <a:rPr lang="ru-RU" b="1"/>
              <a:t>дохода</a:t>
            </a:r>
            <a:r>
              <a:rPr lang="ru-RU"/>
              <a:t>, %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2667000" y="4876800"/>
            <a:ext cx="3048000" cy="457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Е = 6  / 30  =  1 / 5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2514600" y="5715000"/>
            <a:ext cx="3200400" cy="762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/>
              <a:t>Ответ : 2.</a:t>
            </a:r>
            <a:r>
              <a:rPr lang="ru-RU" sz="4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nimBg="1"/>
      <p:bldP spid="14342" grpId="0" animBg="1"/>
      <p:bldP spid="14343" grpId="0"/>
      <p:bldP spid="14344" grpId="0"/>
      <p:bldP spid="14345" grpId="0"/>
      <p:bldP spid="14346" grpId="0" animBg="1"/>
      <p:bldP spid="14347" grpId="0"/>
      <p:bldP spid="14348" grpId="0"/>
      <p:bldP spid="14349" grpId="0" animBg="1"/>
      <p:bldP spid="14350" grpId="0" animBg="1"/>
      <p:bldP spid="14351" grpId="0"/>
      <p:bldP spid="14352" grpId="0" animBg="1"/>
      <p:bldP spid="14353" grpId="0"/>
      <p:bldP spid="14354" grpId="0"/>
      <p:bldP spid="14355" grpId="0" animBg="1"/>
      <p:bldP spid="1435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 rot="300000">
            <a:off x="457200" y="304800"/>
            <a:ext cx="8229600" cy="563563"/>
          </a:xfrm>
          <a:solidFill>
            <a:srgbClr val="0000FF"/>
          </a:solidFill>
        </p:spPr>
        <p:txBody>
          <a:bodyPr/>
          <a:lstStyle/>
          <a:p>
            <a:r>
              <a:rPr lang="ru-RU" sz="3600">
                <a:solidFill>
                  <a:schemeClr val="bg1"/>
                </a:solidFill>
              </a:rPr>
              <a:t>Перекрестная эластичность - 9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 rot="21300000">
            <a:off x="457200" y="1371600"/>
            <a:ext cx="8229600" cy="1524000"/>
          </a:xfrm>
          <a:solidFill>
            <a:srgbClr val="FFFF99"/>
          </a:solidFill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ru-RU" sz="2400"/>
              <a:t>После увеличения цены товара С на 25% товара М стали покупать на 10% больше. Перекрестная эластичность спроса товара М по цене товара С равна …</a:t>
            </a:r>
            <a:endParaRPr lang="ru-RU" sz="280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352800" y="2819400"/>
            <a:ext cx="4953000" cy="1447800"/>
          </a:xfrm>
          <a:prstGeom prst="rect">
            <a:avLst/>
          </a:prstGeom>
          <a:solidFill>
            <a:srgbClr val="00FF00">
              <a:alpha val="19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600200" y="339566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Е = 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362200" y="27432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∆ Q</a:t>
            </a:r>
            <a:r>
              <a:rPr lang="ru-RU" baseline="-25000"/>
              <a:t>м</a:t>
            </a:r>
            <a:endParaRPr lang="en-US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362200" y="31384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Q</a:t>
            </a:r>
            <a:r>
              <a:rPr lang="ru-RU" baseline="-25000"/>
              <a:t>м</a:t>
            </a:r>
            <a:endParaRPr lang="ru-RU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2438400" y="3124200"/>
            <a:ext cx="338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2362200" y="367188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∆</a:t>
            </a:r>
            <a:r>
              <a:rPr lang="ru-RU"/>
              <a:t> Р</a:t>
            </a:r>
            <a:r>
              <a:rPr lang="ru-RU" baseline="-25000"/>
              <a:t>с</a:t>
            </a:r>
            <a:endParaRPr lang="ru-RU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2362200" y="4114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ru-RU"/>
              <a:t>Р</a:t>
            </a:r>
            <a:r>
              <a:rPr lang="ru-RU" baseline="-25000"/>
              <a:t>с</a:t>
            </a:r>
            <a:endParaRPr lang="ru-RU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2438400" y="4038600"/>
            <a:ext cx="35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2209800" y="3581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3048000" y="3395663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=</a:t>
            </a:r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3429000" y="3581400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3429000" y="3138488"/>
            <a:ext cx="502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Изменение величины спроса на товар М, %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3886200" y="3657600"/>
            <a:ext cx="426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Изменение цены на товар С, %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304800" y="47244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Решение: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1600200" y="530066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Е = 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2362200" y="50434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ru-RU"/>
              <a:t>10%</a:t>
            </a: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2362200" y="557688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25%</a:t>
            </a:r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>
            <a:off x="2209800" y="5486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3048000" y="5300663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=</a:t>
            </a:r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3414713" y="5043488"/>
            <a:ext cx="471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ru-RU"/>
              <a:t>2</a:t>
            </a:r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3429000" y="5576888"/>
            <a:ext cx="395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5</a:t>
            </a:r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>
            <a:off x="3414713" y="5486400"/>
            <a:ext cx="395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3886200" y="5300663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=</a:t>
            </a: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4191000" y="52578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0,4</a:t>
            </a: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4724400" y="6096000"/>
            <a:ext cx="2667000" cy="366713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Ответ:   Е = 0,4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5" grpId="0"/>
      <p:bldP spid="15366" grpId="0"/>
      <p:bldP spid="15367" grpId="0"/>
      <p:bldP spid="15368" grpId="0" animBg="1"/>
      <p:bldP spid="15369" grpId="0"/>
      <p:bldP spid="15370" grpId="0"/>
      <p:bldP spid="15371" grpId="0" animBg="1"/>
      <p:bldP spid="15372" grpId="0" animBg="1"/>
      <p:bldP spid="15373" grpId="0"/>
      <p:bldP spid="15374" grpId="0" animBg="1"/>
      <p:bldP spid="15375" grpId="0"/>
      <p:bldP spid="15376" grpId="0"/>
      <p:bldP spid="15377" grpId="0"/>
      <p:bldP spid="15378" grpId="0"/>
      <p:bldP spid="15380" grpId="0"/>
      <p:bldP spid="15382" grpId="0"/>
      <p:bldP spid="15385" grpId="0" animBg="1"/>
      <p:bldP spid="15386" grpId="0"/>
      <p:bldP spid="15387" grpId="0"/>
      <p:bldP spid="15388" grpId="0"/>
      <p:bldP spid="15389" grpId="0" animBg="1"/>
      <p:bldP spid="15390" grpId="0"/>
      <p:bldP spid="15391" grpId="0"/>
      <p:bldP spid="1539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11" name="Rectangle 27"/>
          <p:cNvSpPr>
            <a:spLocks noChangeArrowheads="1"/>
          </p:cNvSpPr>
          <p:nvPr/>
        </p:nvSpPr>
        <p:spPr bwMode="auto">
          <a:xfrm>
            <a:off x="304800" y="4953000"/>
            <a:ext cx="1905000" cy="1676400"/>
          </a:xfrm>
          <a:prstGeom prst="rect">
            <a:avLst/>
          </a:prstGeom>
          <a:solidFill>
            <a:schemeClr val="accent1">
              <a:alpha val="36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1752600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ru-RU" sz="2800"/>
              <a:t>Цена товара </a:t>
            </a:r>
            <a:r>
              <a:rPr lang="en-US" sz="2800"/>
              <a:t>Y </a:t>
            </a:r>
            <a:r>
              <a:rPr lang="ru-RU" sz="2800"/>
              <a:t> выросла на 3%. Коэффициент перекрестной эластичности спроса на товар Х по цене товара </a:t>
            </a:r>
            <a:r>
              <a:rPr lang="en-US" sz="2800"/>
              <a:t>Y</a:t>
            </a:r>
            <a:r>
              <a:rPr lang="ru-RU" sz="2800"/>
              <a:t> равен «-1». Тогда величина спроса на товар Х …</a:t>
            </a:r>
            <a:r>
              <a:rPr lang="ru-RU" sz="3600"/>
              <a:t> 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 rot="300000">
            <a:off x="762000" y="457200"/>
            <a:ext cx="8229600" cy="563563"/>
          </a:xfrm>
          <a:solidFill>
            <a:srgbClr val="0000FF"/>
          </a:solidFill>
          <a:ln/>
        </p:spPr>
        <p:txBody>
          <a:bodyPr/>
          <a:lstStyle/>
          <a:p>
            <a:r>
              <a:rPr lang="ru-RU" sz="4000">
                <a:solidFill>
                  <a:schemeClr val="bg1"/>
                </a:solidFill>
              </a:rPr>
              <a:t>Перекрестная эластичность - 10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352800" y="3062288"/>
            <a:ext cx="4953000" cy="1447800"/>
          </a:xfrm>
          <a:prstGeom prst="rect">
            <a:avLst/>
          </a:prstGeom>
          <a:solidFill>
            <a:srgbClr val="00FF00">
              <a:alpha val="19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600200" y="363855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Е = 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2362200" y="29860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∆ Q</a:t>
            </a:r>
            <a:r>
              <a:rPr lang="ru-RU" baseline="-25000"/>
              <a:t>Х</a:t>
            </a:r>
            <a:endParaRPr lang="en-US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2362200" y="3381375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Q</a:t>
            </a:r>
            <a:r>
              <a:rPr lang="ru-RU" baseline="-25000"/>
              <a:t>Х</a:t>
            </a:r>
            <a:endParaRPr lang="ru-RU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2438400" y="3367088"/>
            <a:ext cx="338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2362200" y="3914775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∆</a:t>
            </a:r>
            <a:r>
              <a:rPr lang="ru-RU"/>
              <a:t> Р</a:t>
            </a:r>
            <a:r>
              <a:rPr lang="en-US" baseline="-25000"/>
              <a:t>Y</a:t>
            </a:r>
            <a:endParaRPr lang="ru-RU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2362200" y="435768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ru-RU"/>
              <a:t>Р</a:t>
            </a:r>
            <a:r>
              <a:rPr lang="en-US" baseline="-25000"/>
              <a:t>Y</a:t>
            </a:r>
            <a:endParaRPr lang="ru-RU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2438400" y="4281488"/>
            <a:ext cx="35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2209800" y="3824288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3048000" y="363855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=</a:t>
            </a:r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3429000" y="3824288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3429000" y="3381375"/>
            <a:ext cx="502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Изменение величины спроса на товар Х, %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3886200" y="3900488"/>
            <a:ext cx="426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Изменение цены на товар </a:t>
            </a:r>
            <a:r>
              <a:rPr lang="en-US"/>
              <a:t>Y</a:t>
            </a:r>
            <a:r>
              <a:rPr lang="ru-RU"/>
              <a:t>, %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533400" y="5681663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- 1</a:t>
            </a:r>
            <a:r>
              <a:rPr lang="ru-RU"/>
              <a:t> = 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1371600" y="50292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∆ Q</a:t>
            </a:r>
            <a:r>
              <a:rPr lang="ru-RU" baseline="-25000"/>
              <a:t>Х</a:t>
            </a:r>
            <a:endParaRPr lang="en-US"/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1371600" y="54244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Q</a:t>
            </a:r>
            <a:r>
              <a:rPr lang="ru-RU" baseline="-25000"/>
              <a:t>Х</a:t>
            </a:r>
            <a:endParaRPr lang="ru-RU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1447800" y="5410200"/>
            <a:ext cx="338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1371600" y="595788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3%</a:t>
            </a:r>
            <a:endParaRPr lang="ru-RU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>
            <a:off x="1219200" y="5867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2514600" y="50292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∆ Q</a:t>
            </a:r>
            <a:r>
              <a:rPr lang="ru-RU" baseline="-25000"/>
              <a:t>Х</a:t>
            </a:r>
            <a:endParaRPr lang="en-US"/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2514600" y="54244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Q</a:t>
            </a:r>
            <a:r>
              <a:rPr lang="ru-RU" baseline="-25000"/>
              <a:t>Х</a:t>
            </a:r>
            <a:endParaRPr lang="ru-RU"/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>
            <a:off x="2590800" y="5410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3148013" y="5229225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=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3886200" y="5210175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3%</a:t>
            </a:r>
            <a:endParaRPr lang="ru-RU"/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3400425" y="5105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- 1</a:t>
            </a:r>
            <a:r>
              <a:rPr lang="ru-RU"/>
              <a:t> </a:t>
            </a:r>
            <a:r>
              <a:rPr lang="ru-RU" sz="2400">
                <a:cs typeface="Arial" charset="0"/>
              </a:rPr>
              <a:t>∙</a:t>
            </a:r>
            <a:r>
              <a:rPr lang="ru-RU" sz="2400"/>
              <a:t> </a:t>
            </a:r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4495800" y="5181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=</a:t>
            </a:r>
          </a:p>
        </p:txBody>
      </p:sp>
      <p:sp>
        <p:nvSpPr>
          <p:cNvPr id="16420" name="Text Box 36"/>
          <p:cNvSpPr txBox="1">
            <a:spLocks noChangeArrowheads="1"/>
          </p:cNvSpPr>
          <p:nvPr/>
        </p:nvSpPr>
        <p:spPr bwMode="auto">
          <a:xfrm>
            <a:off x="4800600" y="5105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- 3%</a:t>
            </a:r>
            <a:r>
              <a:rPr lang="ru-RU" sz="2400"/>
              <a:t> </a:t>
            </a:r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2971800" y="6324600"/>
            <a:ext cx="3733800" cy="36671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Ответ : сократится на 3%</a:t>
            </a:r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2971800" y="4495800"/>
            <a:ext cx="5867400" cy="641350"/>
          </a:xfrm>
          <a:prstGeom prst="rect">
            <a:avLst/>
          </a:prstGeom>
          <a:solidFill>
            <a:srgbClr val="FFFF99">
              <a:alpha val="31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Пояснение. Если Е </a:t>
            </a:r>
            <a:r>
              <a:rPr lang="en-US">
                <a:cs typeface="Arial" charset="0"/>
              </a:rPr>
              <a:t>&lt;</a:t>
            </a:r>
            <a:r>
              <a:rPr lang="ru-RU">
                <a:cs typeface="Arial" charset="0"/>
              </a:rPr>
              <a:t> 0, то это товары комплементы (используются совместно - мотор и бензин)</a:t>
            </a:r>
            <a:endParaRPr lang="en-US">
              <a:cs typeface="Arial" charset="0"/>
            </a:endParaRP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2971800" y="5638800"/>
            <a:ext cx="5867400" cy="641350"/>
          </a:xfrm>
          <a:prstGeom prst="rect">
            <a:avLst/>
          </a:prstGeom>
          <a:solidFill>
            <a:srgbClr val="FFCC99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 Если Е </a:t>
            </a:r>
            <a:r>
              <a:rPr lang="en-US">
                <a:cs typeface="Arial" charset="0"/>
              </a:rPr>
              <a:t>&gt;</a:t>
            </a:r>
            <a:r>
              <a:rPr lang="ru-RU">
                <a:cs typeface="Arial" charset="0"/>
              </a:rPr>
              <a:t> 0, то это товары субституты (товары заменяемые - чай, кофе)</a:t>
            </a:r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1" grpId="0" animBg="1"/>
      <p:bldP spid="16387" grpId="0" build="p" animBg="1"/>
      <p:bldP spid="16389" grpId="0" animBg="1"/>
      <p:bldP spid="16390" grpId="0"/>
      <p:bldP spid="16391" grpId="0"/>
      <p:bldP spid="16392" grpId="0"/>
      <p:bldP spid="16393" grpId="0" animBg="1"/>
      <p:bldP spid="16394" grpId="0"/>
      <p:bldP spid="16395" grpId="0"/>
      <p:bldP spid="16396" grpId="0" animBg="1"/>
      <p:bldP spid="16397" grpId="0" animBg="1"/>
      <p:bldP spid="16398" grpId="0"/>
      <p:bldP spid="16399" grpId="0" animBg="1"/>
      <p:bldP spid="16400" grpId="0"/>
      <p:bldP spid="16401" grpId="0"/>
      <p:bldP spid="16402" grpId="0"/>
      <p:bldP spid="16403" grpId="0"/>
      <p:bldP spid="16404" grpId="0"/>
      <p:bldP spid="16405" grpId="0" animBg="1"/>
      <p:bldP spid="16406" grpId="0"/>
      <p:bldP spid="16409" grpId="0" animBg="1"/>
      <p:bldP spid="16412" grpId="0"/>
      <p:bldP spid="16413" grpId="0"/>
      <p:bldP spid="16414" grpId="0" animBg="1"/>
      <p:bldP spid="16416" grpId="0"/>
      <p:bldP spid="16417" grpId="0"/>
      <p:bldP spid="16418" grpId="0"/>
      <p:bldP spid="16419" grpId="0"/>
      <p:bldP spid="16420" grpId="0"/>
      <p:bldP spid="16422" grpId="0" animBg="1"/>
      <p:bldP spid="164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6629" name="Picture 5" descr="slide_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304800" y="4343400"/>
            <a:ext cx="1905000" cy="1600200"/>
          </a:xfrm>
          <a:prstGeom prst="rect">
            <a:avLst/>
          </a:prstGeom>
          <a:solidFill>
            <a:schemeClr val="accent1">
              <a:alpha val="14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219200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609600" indent="-609600"/>
            <a:r>
              <a:rPr lang="ru-RU" sz="2400"/>
              <a:t>Перекрестная эластичность товара А по цене товара В равна </a:t>
            </a:r>
            <a:r>
              <a:rPr lang="ru-RU" sz="2400">
                <a:solidFill>
                  <a:srgbClr val="0000FF"/>
                </a:solidFill>
              </a:rPr>
              <a:t>(-2).</a:t>
            </a:r>
            <a:r>
              <a:rPr lang="ru-RU" sz="2400"/>
              <a:t> Если произойдет рост цены товара В на 2%, то величина спроса на товар А … 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 rot="300000">
            <a:off x="762000" y="457200"/>
            <a:ext cx="8229600" cy="563563"/>
          </a:xfrm>
          <a:solidFill>
            <a:srgbClr val="0000FF"/>
          </a:solidFill>
          <a:ln/>
        </p:spPr>
        <p:txBody>
          <a:bodyPr/>
          <a:lstStyle/>
          <a:p>
            <a:r>
              <a:rPr lang="ru-RU" sz="4000">
                <a:solidFill>
                  <a:schemeClr val="bg1"/>
                </a:solidFill>
              </a:rPr>
              <a:t>Перекрестная эластичность - 11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352800" y="3062288"/>
            <a:ext cx="4953000" cy="1447800"/>
          </a:xfrm>
          <a:prstGeom prst="rect">
            <a:avLst/>
          </a:prstGeom>
          <a:solidFill>
            <a:srgbClr val="FFFF99">
              <a:alpha val="69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743200" y="3638550"/>
            <a:ext cx="609600" cy="36671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Е = 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295400" y="44338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∆ Q</a:t>
            </a:r>
            <a:r>
              <a:rPr lang="ru-RU" baseline="-25000"/>
              <a:t>А</a:t>
            </a:r>
            <a:endParaRPr lang="en-US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295400" y="4829175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Q</a:t>
            </a:r>
            <a:r>
              <a:rPr lang="ru-RU" baseline="-25000"/>
              <a:t>А</a:t>
            </a:r>
            <a:endParaRPr lang="ru-RU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1371600" y="4814888"/>
            <a:ext cx="338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1295400" y="5362575"/>
            <a:ext cx="685800" cy="36671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2%</a:t>
            </a:r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1143000" y="5272088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3333750" y="5076825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=</a:t>
            </a:r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3429000" y="3824288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3429000" y="3381375"/>
            <a:ext cx="502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Изменение величины спроса на товар А, %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3886200" y="3900488"/>
            <a:ext cx="426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Изменение цены на товар В, %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457200" y="5043488"/>
            <a:ext cx="762000" cy="3667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- 2 = 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2667000" y="48768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∆ Q</a:t>
            </a:r>
            <a:r>
              <a:rPr lang="ru-RU" baseline="-25000"/>
              <a:t>А</a:t>
            </a:r>
            <a:endParaRPr lang="en-US"/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2667000" y="527208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Q</a:t>
            </a:r>
            <a:r>
              <a:rPr lang="ru-RU" baseline="-25000"/>
              <a:t>А</a:t>
            </a:r>
            <a:endParaRPr lang="ru-RU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>
            <a:off x="2743200" y="5257800"/>
            <a:ext cx="338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3657600" y="5029200"/>
            <a:ext cx="685800" cy="36671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- 4%</a:t>
            </a: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2514600" y="6034088"/>
            <a:ext cx="5791200" cy="3968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Ответ : величина спроса уменьшится на 4%</a:t>
            </a:r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2590800" y="4510088"/>
            <a:ext cx="6400800" cy="366712"/>
          </a:xfrm>
          <a:prstGeom prst="rect">
            <a:avLst/>
          </a:prstGeom>
          <a:solidFill>
            <a:srgbClr val="FFFF99">
              <a:alpha val="31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 Если Е </a:t>
            </a:r>
            <a:r>
              <a:rPr lang="en-US">
                <a:cs typeface="Arial" charset="0"/>
              </a:rPr>
              <a:t>&lt;</a:t>
            </a:r>
            <a:r>
              <a:rPr lang="ru-RU">
                <a:cs typeface="Arial" charset="0"/>
              </a:rPr>
              <a:t> 0, то это товары комплементы (мотор и бензин)</a:t>
            </a:r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7" grpId="0" animBg="1"/>
      <p:bldP spid="17411" grpId="0" build="p" animBg="1"/>
      <p:bldP spid="17413" grpId="0" animBg="1"/>
      <p:bldP spid="17414" grpId="0" animBg="1"/>
      <p:bldP spid="17415" grpId="0"/>
      <p:bldP spid="17416" grpId="0"/>
      <p:bldP spid="17417" grpId="0" animBg="1"/>
      <p:bldP spid="17418" grpId="0" animBg="1"/>
      <p:bldP spid="17421" grpId="0" animBg="1"/>
      <p:bldP spid="17422" grpId="0"/>
      <p:bldP spid="17423" grpId="0" animBg="1"/>
      <p:bldP spid="17424" grpId="0"/>
      <p:bldP spid="17425" grpId="0"/>
      <p:bldP spid="17426" grpId="0" animBg="1"/>
      <p:bldP spid="17428" grpId="0"/>
      <p:bldP spid="17429" grpId="0"/>
      <p:bldP spid="17430" grpId="0" animBg="1"/>
      <p:bldP spid="17432" grpId="0" animBg="1"/>
      <p:bldP spid="17433" grpId="0" animBg="1"/>
      <p:bldP spid="1743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05" name="Rectangle 49"/>
          <p:cNvSpPr>
            <a:spLocks noChangeArrowheads="1"/>
          </p:cNvSpPr>
          <p:nvPr/>
        </p:nvSpPr>
        <p:spPr bwMode="auto">
          <a:xfrm>
            <a:off x="838200" y="4572000"/>
            <a:ext cx="1676400" cy="1295400"/>
          </a:xfrm>
          <a:prstGeom prst="rect">
            <a:avLst/>
          </a:prstGeom>
          <a:solidFill>
            <a:schemeClr val="accent1">
              <a:alpha val="37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1295400"/>
          </a:xfrm>
          <a:solidFill>
            <a:srgbClr val="FFFF99"/>
          </a:solidFill>
        </p:spPr>
        <p:txBody>
          <a:bodyPr/>
          <a:lstStyle/>
          <a:p>
            <a:pPr marL="609600" indent="-609600"/>
            <a:r>
              <a:rPr lang="ru-RU" sz="2400"/>
              <a:t>Цена упала на 10%, эластичность спроса 0,6. Изменение спроса, выраженное в процентах составит …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457200" y="228600"/>
            <a:ext cx="8229600" cy="715963"/>
          </a:xfrm>
          <a:prstGeom prst="rect">
            <a:avLst/>
          </a:prstGeom>
          <a:solidFill>
            <a:srgbClr val="00FFFF">
              <a:alpha val="3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400">
                <a:solidFill>
                  <a:schemeClr val="tx2"/>
                </a:solidFill>
              </a:rPr>
              <a:t>Эластичность спроса  - 12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4343400" y="2743200"/>
            <a:ext cx="4038600" cy="1447800"/>
          </a:xfrm>
          <a:prstGeom prst="rect">
            <a:avLst/>
          </a:prstGeom>
          <a:solidFill>
            <a:srgbClr val="FFFF99">
              <a:alpha val="53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2667000" y="331946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Е = 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3429000" y="51958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=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3352800" y="2667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∆ Q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3352800" y="30622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Q1</a:t>
            </a:r>
            <a:endParaRPr lang="ru-RU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>
            <a:off x="3429000" y="3048000"/>
            <a:ext cx="338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3352800" y="359568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∆</a:t>
            </a:r>
            <a:r>
              <a:rPr lang="ru-RU"/>
              <a:t> Р</a:t>
            </a: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3352800" y="40386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ru-RU"/>
              <a:t>Р</a:t>
            </a:r>
            <a:r>
              <a:rPr lang="en-US"/>
              <a:t>1</a:t>
            </a:r>
            <a:endParaRPr lang="ru-RU"/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3429000" y="3962400"/>
            <a:ext cx="35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>
            <a:off x="3200400" y="3505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4038600" y="3319463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=</a:t>
            </a:r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>
            <a:off x="4419600" y="35052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4419600" y="30622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Изменение величины спроса, %</a:t>
            </a: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4876800" y="35814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Изменение цены, %</a:t>
            </a:r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914400" y="5148263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0,6 = </a:t>
            </a:r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1752600" y="455771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∆ Q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1752600" y="4953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Q1</a:t>
            </a:r>
            <a:endParaRPr lang="ru-RU"/>
          </a:p>
        </p:txBody>
      </p:sp>
      <p:sp>
        <p:nvSpPr>
          <p:cNvPr id="19486" name="Line 30"/>
          <p:cNvSpPr>
            <a:spLocks noChangeShapeType="1"/>
          </p:cNvSpPr>
          <p:nvPr/>
        </p:nvSpPr>
        <p:spPr bwMode="auto">
          <a:xfrm>
            <a:off x="1828800" y="4938713"/>
            <a:ext cx="338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1676400" y="54244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10 %</a:t>
            </a:r>
          </a:p>
        </p:txBody>
      </p:sp>
      <p:sp>
        <p:nvSpPr>
          <p:cNvPr id="19490" name="Line 34"/>
          <p:cNvSpPr>
            <a:spLocks noChangeShapeType="1"/>
          </p:cNvSpPr>
          <p:nvPr/>
        </p:nvSpPr>
        <p:spPr bwMode="auto">
          <a:xfrm>
            <a:off x="1600200" y="5334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91" name="Text Box 35"/>
          <p:cNvSpPr txBox="1">
            <a:spLocks noChangeArrowheads="1"/>
          </p:cNvSpPr>
          <p:nvPr/>
        </p:nvSpPr>
        <p:spPr bwMode="auto">
          <a:xfrm>
            <a:off x="2895600" y="5000625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∆ Q</a:t>
            </a:r>
          </a:p>
        </p:txBody>
      </p:sp>
      <p:sp>
        <p:nvSpPr>
          <p:cNvPr id="19492" name="Text Box 36"/>
          <p:cNvSpPr txBox="1">
            <a:spLocks noChangeArrowheads="1"/>
          </p:cNvSpPr>
          <p:nvPr/>
        </p:nvSpPr>
        <p:spPr bwMode="auto">
          <a:xfrm>
            <a:off x="2895600" y="539591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Q1</a:t>
            </a:r>
            <a:endParaRPr lang="ru-RU"/>
          </a:p>
        </p:txBody>
      </p:sp>
      <p:sp>
        <p:nvSpPr>
          <p:cNvPr id="19493" name="Line 37"/>
          <p:cNvSpPr>
            <a:spLocks noChangeShapeType="1"/>
          </p:cNvSpPr>
          <p:nvPr/>
        </p:nvSpPr>
        <p:spPr bwMode="auto">
          <a:xfrm>
            <a:off x="2971800" y="5381625"/>
            <a:ext cx="338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95" name="Text Box 39"/>
          <p:cNvSpPr txBox="1">
            <a:spLocks noChangeArrowheads="1"/>
          </p:cNvSpPr>
          <p:nvPr/>
        </p:nvSpPr>
        <p:spPr bwMode="auto">
          <a:xfrm>
            <a:off x="3733800" y="5167313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0,6 </a:t>
            </a:r>
            <a:r>
              <a:rPr lang="ru-RU" sz="2400">
                <a:cs typeface="Arial" charset="0"/>
              </a:rPr>
              <a:t>∙</a:t>
            </a:r>
          </a:p>
        </p:txBody>
      </p:sp>
      <p:sp>
        <p:nvSpPr>
          <p:cNvPr id="19496" name="Text Box 40"/>
          <p:cNvSpPr txBox="1">
            <a:spLocks noChangeArrowheads="1"/>
          </p:cNvSpPr>
          <p:nvPr/>
        </p:nvSpPr>
        <p:spPr bwMode="auto">
          <a:xfrm>
            <a:off x="4267200" y="5243513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10 %</a:t>
            </a:r>
          </a:p>
        </p:txBody>
      </p:sp>
      <p:sp>
        <p:nvSpPr>
          <p:cNvPr id="19497" name="Text Box 41"/>
          <p:cNvSpPr txBox="1">
            <a:spLocks noChangeArrowheads="1"/>
          </p:cNvSpPr>
          <p:nvPr/>
        </p:nvSpPr>
        <p:spPr bwMode="auto">
          <a:xfrm>
            <a:off x="4910138" y="5229225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=</a:t>
            </a:r>
          </a:p>
        </p:txBody>
      </p:sp>
      <p:sp>
        <p:nvSpPr>
          <p:cNvPr id="19498" name="Text Box 42"/>
          <p:cNvSpPr txBox="1">
            <a:spLocks noChangeArrowheads="1"/>
          </p:cNvSpPr>
          <p:nvPr/>
        </p:nvSpPr>
        <p:spPr bwMode="auto">
          <a:xfrm>
            <a:off x="5214938" y="52006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0,6 </a:t>
            </a:r>
            <a:r>
              <a:rPr lang="ru-RU" sz="2400">
                <a:cs typeface="Arial" charset="0"/>
              </a:rPr>
              <a:t>∙</a:t>
            </a:r>
          </a:p>
        </p:txBody>
      </p:sp>
      <p:sp>
        <p:nvSpPr>
          <p:cNvPr id="19499" name="Text Box 43"/>
          <p:cNvSpPr txBox="1">
            <a:spLocks noChangeArrowheads="1"/>
          </p:cNvSpPr>
          <p:nvPr/>
        </p:nvSpPr>
        <p:spPr bwMode="auto">
          <a:xfrm>
            <a:off x="5748338" y="527685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0,1</a:t>
            </a:r>
          </a:p>
        </p:txBody>
      </p:sp>
      <p:sp>
        <p:nvSpPr>
          <p:cNvPr id="19500" name="Text Box 44"/>
          <p:cNvSpPr txBox="1">
            <a:spLocks noChangeArrowheads="1"/>
          </p:cNvSpPr>
          <p:nvPr/>
        </p:nvSpPr>
        <p:spPr bwMode="auto">
          <a:xfrm>
            <a:off x="6248400" y="5243513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=</a:t>
            </a:r>
          </a:p>
        </p:txBody>
      </p:sp>
      <p:sp>
        <p:nvSpPr>
          <p:cNvPr id="19501" name="Text Box 45"/>
          <p:cNvSpPr txBox="1">
            <a:spLocks noChangeArrowheads="1"/>
          </p:cNvSpPr>
          <p:nvPr/>
        </p:nvSpPr>
        <p:spPr bwMode="auto">
          <a:xfrm>
            <a:off x="6553200" y="525303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0,06</a:t>
            </a:r>
            <a:endParaRPr lang="ru-RU" sz="2400">
              <a:cs typeface="Arial" charset="0"/>
            </a:endParaRPr>
          </a:p>
        </p:txBody>
      </p:sp>
      <p:sp>
        <p:nvSpPr>
          <p:cNvPr id="19502" name="Text Box 46"/>
          <p:cNvSpPr txBox="1">
            <a:spLocks noChangeArrowheads="1"/>
          </p:cNvSpPr>
          <p:nvPr/>
        </p:nvSpPr>
        <p:spPr bwMode="auto">
          <a:xfrm>
            <a:off x="7391400" y="5243513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6 %</a:t>
            </a:r>
          </a:p>
        </p:txBody>
      </p:sp>
      <p:sp>
        <p:nvSpPr>
          <p:cNvPr id="19503" name="Text Box 47"/>
          <p:cNvSpPr txBox="1">
            <a:spLocks noChangeArrowheads="1"/>
          </p:cNvSpPr>
          <p:nvPr/>
        </p:nvSpPr>
        <p:spPr bwMode="auto">
          <a:xfrm>
            <a:off x="7162800" y="5257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=</a:t>
            </a:r>
          </a:p>
        </p:txBody>
      </p:sp>
      <p:sp>
        <p:nvSpPr>
          <p:cNvPr id="19504" name="Text Box 48"/>
          <p:cNvSpPr txBox="1">
            <a:spLocks noChangeArrowheads="1"/>
          </p:cNvSpPr>
          <p:nvPr/>
        </p:nvSpPr>
        <p:spPr bwMode="auto">
          <a:xfrm>
            <a:off x="4419600" y="6248400"/>
            <a:ext cx="1143000" cy="366713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Ответ: 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05" grpId="0" animBg="1"/>
      <p:bldP spid="19462" grpId="0" animBg="1"/>
      <p:bldP spid="19463" grpId="0"/>
      <p:bldP spid="19471" grpId="0"/>
      <p:bldP spid="19472" grpId="0"/>
      <p:bldP spid="19473" grpId="0"/>
      <p:bldP spid="19474" grpId="0" animBg="1"/>
      <p:bldP spid="19475" grpId="0"/>
      <p:bldP spid="19476" grpId="0"/>
      <p:bldP spid="19477" grpId="0" animBg="1"/>
      <p:bldP spid="19478" grpId="0" animBg="1"/>
      <p:bldP spid="19479" grpId="0"/>
      <p:bldP spid="19480" grpId="0" animBg="1"/>
      <p:bldP spid="19481" grpId="0"/>
      <p:bldP spid="19482" grpId="0"/>
      <p:bldP spid="19483" grpId="0"/>
      <p:bldP spid="19484" grpId="0"/>
      <p:bldP spid="19485" grpId="0"/>
      <p:bldP spid="19486" grpId="0" animBg="1"/>
      <p:bldP spid="19487" grpId="0"/>
      <p:bldP spid="19490" grpId="0" animBg="1"/>
      <p:bldP spid="19491" grpId="0"/>
      <p:bldP spid="19492" grpId="0"/>
      <p:bldP spid="19493" grpId="0" animBg="1"/>
      <p:bldP spid="19495" grpId="0"/>
      <p:bldP spid="19496" grpId="0"/>
      <p:bldP spid="19497" grpId="0"/>
      <p:bldP spid="19498" grpId="0"/>
      <p:bldP spid="19499" grpId="0"/>
      <p:bldP spid="19500" grpId="0"/>
      <p:bldP spid="19501" grpId="0"/>
      <p:bldP spid="19502" grpId="0"/>
      <p:bldP spid="19503" grpId="0"/>
      <p:bldP spid="1950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7" name="Rectangle 27"/>
          <p:cNvSpPr>
            <a:spLocks noChangeArrowheads="1"/>
          </p:cNvSpPr>
          <p:nvPr/>
        </p:nvSpPr>
        <p:spPr bwMode="auto">
          <a:xfrm>
            <a:off x="304800" y="4419600"/>
            <a:ext cx="1676400" cy="1600200"/>
          </a:xfrm>
          <a:prstGeom prst="rect">
            <a:avLst/>
          </a:prstGeom>
          <a:solidFill>
            <a:srgbClr val="99CC00">
              <a:alpha val="27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1219200"/>
          </a:xfrm>
          <a:solidFill>
            <a:srgbClr val="FFFF99"/>
          </a:solidFill>
        </p:spPr>
        <p:txBody>
          <a:bodyPr/>
          <a:lstStyle/>
          <a:p>
            <a:pPr marL="609600" indent="-609600"/>
            <a:r>
              <a:rPr lang="ru-RU" sz="2400"/>
              <a:t>Если известно, что при снижении цены на 5% выручка выросла на 9,25%, то коэффициент точечной эластичности спроса на товар составит…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57200" y="228600"/>
            <a:ext cx="8229600" cy="715963"/>
          </a:xfrm>
          <a:prstGeom prst="rect">
            <a:avLst/>
          </a:prstGeom>
          <a:solidFill>
            <a:srgbClr val="00CCFF">
              <a:alpha val="41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400">
                <a:solidFill>
                  <a:schemeClr val="tx2"/>
                </a:solidFill>
              </a:rPr>
              <a:t>Точечная эластичность спроса и выручка  - 13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57200" y="331946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Е = 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143000" y="2667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∆ Q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143000" y="30622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Q1</a:t>
            </a:r>
            <a:endParaRPr lang="ru-RU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1219200" y="3048000"/>
            <a:ext cx="338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1143000" y="359568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∆</a:t>
            </a:r>
            <a:r>
              <a:rPr lang="ru-RU"/>
              <a:t> Р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1143000" y="40386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ru-RU"/>
              <a:t>Р</a:t>
            </a:r>
            <a:r>
              <a:rPr lang="en-US"/>
              <a:t>1</a:t>
            </a:r>
            <a:endParaRPr lang="ru-RU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1219200" y="3962400"/>
            <a:ext cx="35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990600" y="3505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381000" y="516255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Е = 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1066800" y="45100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∆ Q</a:t>
            </a: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1066800" y="4905375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Q1</a:t>
            </a:r>
            <a:endParaRPr lang="ru-RU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>
            <a:off x="1143000" y="4891088"/>
            <a:ext cx="338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1066800" y="5438775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5 %</a:t>
            </a:r>
          </a:p>
        </p:txBody>
      </p:sp>
      <p:sp>
        <p:nvSpPr>
          <p:cNvPr id="20505" name="Line 25"/>
          <p:cNvSpPr>
            <a:spLocks noChangeShapeType="1"/>
          </p:cNvSpPr>
          <p:nvPr/>
        </p:nvSpPr>
        <p:spPr bwMode="auto">
          <a:xfrm>
            <a:off x="914400" y="5348288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08" name="Line 28"/>
          <p:cNvSpPr>
            <a:spLocks noChangeShapeType="1"/>
          </p:cNvSpPr>
          <p:nvPr/>
        </p:nvSpPr>
        <p:spPr bwMode="auto">
          <a:xfrm flipV="1">
            <a:off x="2743200" y="28194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09" name="Line 29"/>
          <p:cNvSpPr>
            <a:spLocks noChangeShapeType="1"/>
          </p:cNvSpPr>
          <p:nvPr/>
        </p:nvSpPr>
        <p:spPr bwMode="auto">
          <a:xfrm>
            <a:off x="2743200" y="52578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10" name="Line 30"/>
          <p:cNvSpPr>
            <a:spLocks noChangeShapeType="1"/>
          </p:cNvSpPr>
          <p:nvPr/>
        </p:nvSpPr>
        <p:spPr bwMode="auto">
          <a:xfrm>
            <a:off x="2743200" y="3352800"/>
            <a:ext cx="25146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2362200" y="2743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Р</a:t>
            </a:r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5181600" y="5334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  <a:endParaRPr lang="ru-RU"/>
          </a:p>
        </p:txBody>
      </p:sp>
      <p:sp>
        <p:nvSpPr>
          <p:cNvPr id="20513" name="Line 33"/>
          <p:cNvSpPr>
            <a:spLocks noChangeShapeType="1"/>
          </p:cNvSpPr>
          <p:nvPr/>
        </p:nvSpPr>
        <p:spPr bwMode="auto">
          <a:xfrm>
            <a:off x="2743200" y="4114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14" name="Line 34"/>
          <p:cNvSpPr>
            <a:spLocks noChangeShapeType="1"/>
          </p:cNvSpPr>
          <p:nvPr/>
        </p:nvSpPr>
        <p:spPr bwMode="auto">
          <a:xfrm>
            <a:off x="3733800" y="4114800"/>
            <a:ext cx="0" cy="1147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15" name="Line 35"/>
          <p:cNvSpPr>
            <a:spLocks noChangeShapeType="1"/>
          </p:cNvSpPr>
          <p:nvPr/>
        </p:nvSpPr>
        <p:spPr bwMode="auto">
          <a:xfrm>
            <a:off x="2743200" y="4343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16" name="Line 36"/>
          <p:cNvSpPr>
            <a:spLocks noChangeShapeType="1"/>
          </p:cNvSpPr>
          <p:nvPr/>
        </p:nvSpPr>
        <p:spPr bwMode="auto">
          <a:xfrm>
            <a:off x="4038600" y="4343400"/>
            <a:ext cx="0" cy="911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17" name="Text Box 37"/>
          <p:cNvSpPr txBox="1">
            <a:spLocks noChangeArrowheads="1"/>
          </p:cNvSpPr>
          <p:nvPr/>
        </p:nvSpPr>
        <p:spPr bwMode="auto">
          <a:xfrm>
            <a:off x="2286000" y="3810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Р</a:t>
            </a:r>
            <a:r>
              <a:rPr lang="en-US" baseline="-25000"/>
              <a:t>1</a:t>
            </a:r>
            <a:endParaRPr lang="ru-RU"/>
          </a:p>
        </p:txBody>
      </p:sp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2286000" y="4191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Р</a:t>
            </a:r>
            <a:r>
              <a:rPr lang="en-US" baseline="-25000"/>
              <a:t>2</a:t>
            </a:r>
            <a:endParaRPr lang="ru-RU"/>
          </a:p>
        </p:txBody>
      </p:sp>
      <p:sp>
        <p:nvSpPr>
          <p:cNvPr id="20519" name="Text Box 39"/>
          <p:cNvSpPr txBox="1">
            <a:spLocks noChangeArrowheads="1"/>
          </p:cNvSpPr>
          <p:nvPr/>
        </p:nvSpPr>
        <p:spPr bwMode="auto">
          <a:xfrm>
            <a:off x="3514725" y="527208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  <a:r>
              <a:rPr lang="en-US" baseline="-25000"/>
              <a:t>1</a:t>
            </a:r>
            <a:endParaRPr lang="ru-RU"/>
          </a:p>
        </p:txBody>
      </p:sp>
      <p:sp>
        <p:nvSpPr>
          <p:cNvPr id="20520" name="Text Box 40"/>
          <p:cNvSpPr txBox="1">
            <a:spLocks noChangeArrowheads="1"/>
          </p:cNvSpPr>
          <p:nvPr/>
        </p:nvSpPr>
        <p:spPr bwMode="auto">
          <a:xfrm>
            <a:off x="3871913" y="5300663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  <a:r>
              <a:rPr lang="en-US" baseline="-25000"/>
              <a:t>2</a:t>
            </a:r>
            <a:endParaRPr lang="ru-RU"/>
          </a:p>
        </p:txBody>
      </p:sp>
      <p:sp>
        <p:nvSpPr>
          <p:cNvPr id="20521" name="Text Box 41"/>
          <p:cNvSpPr txBox="1">
            <a:spLocks noChangeArrowheads="1"/>
          </p:cNvSpPr>
          <p:nvPr/>
        </p:nvSpPr>
        <p:spPr bwMode="auto">
          <a:xfrm>
            <a:off x="5638800" y="2667000"/>
            <a:ext cx="1981200" cy="396875"/>
          </a:xfrm>
          <a:prstGeom prst="rect">
            <a:avLst/>
          </a:prstGeom>
          <a:solidFill>
            <a:srgbClr val="00FF00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latin typeface="Times New Roman" pitchFamily="18" charset="0"/>
              </a:rPr>
              <a:t>Выручка = Р </a:t>
            </a:r>
            <a:r>
              <a:rPr lang="ru-RU" sz="2000" b="1">
                <a:latin typeface="Times New Roman" pitchFamily="18" charset="0"/>
                <a:cs typeface="Arial" charset="0"/>
              </a:rPr>
              <a:t>∙</a:t>
            </a:r>
            <a:r>
              <a:rPr lang="ru-RU" sz="2000">
                <a:latin typeface="Times New Roman" pitchFamily="18" charset="0"/>
                <a:cs typeface="Arial" charset="0"/>
              </a:rPr>
              <a:t> </a:t>
            </a:r>
            <a:r>
              <a:rPr lang="en-US" sz="2000">
                <a:latin typeface="Times New Roman" pitchFamily="18" charset="0"/>
                <a:cs typeface="Arial" charset="0"/>
              </a:rPr>
              <a:t>Q</a:t>
            </a:r>
            <a:endParaRPr lang="ru-RU" sz="2000" b="1">
              <a:latin typeface="Times New Roman" pitchFamily="18" charset="0"/>
              <a:cs typeface="Arial" charset="0"/>
            </a:endParaRPr>
          </a:p>
        </p:txBody>
      </p:sp>
      <p:sp>
        <p:nvSpPr>
          <p:cNvPr id="20522" name="Text Box 42"/>
          <p:cNvSpPr txBox="1">
            <a:spLocks noChangeArrowheads="1"/>
          </p:cNvSpPr>
          <p:nvPr/>
        </p:nvSpPr>
        <p:spPr bwMode="auto">
          <a:xfrm>
            <a:off x="5029200" y="3810000"/>
            <a:ext cx="36576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95%</a:t>
            </a:r>
            <a:r>
              <a:rPr lang="ru-RU" sz="2000"/>
              <a:t> Р</a:t>
            </a:r>
            <a:r>
              <a:rPr lang="ru-RU" sz="2000" baseline="-25000"/>
              <a:t>1</a:t>
            </a:r>
            <a:r>
              <a:rPr lang="ru-RU" sz="2000" b="1">
                <a:cs typeface="Arial" charset="0"/>
              </a:rPr>
              <a:t>∙</a:t>
            </a:r>
            <a:r>
              <a:rPr lang="ru-RU" sz="2000">
                <a:cs typeface="Arial" charset="0"/>
              </a:rPr>
              <a:t> </a:t>
            </a:r>
            <a:r>
              <a:rPr lang="en-US" sz="2000"/>
              <a:t>Q</a:t>
            </a:r>
            <a:r>
              <a:rPr lang="ru-RU" sz="2000" baseline="-25000"/>
              <a:t>2</a:t>
            </a:r>
            <a:r>
              <a:rPr lang="en-US" sz="2000"/>
              <a:t>  = 109</a:t>
            </a:r>
            <a:r>
              <a:rPr lang="ru-RU" sz="2000"/>
              <a:t>,</a:t>
            </a:r>
            <a:r>
              <a:rPr lang="en-US" sz="2000"/>
              <a:t>25% </a:t>
            </a:r>
            <a:r>
              <a:rPr lang="ru-RU" sz="2000"/>
              <a:t>Р</a:t>
            </a:r>
            <a:r>
              <a:rPr lang="en-US" sz="2000" baseline="-25000"/>
              <a:t>1</a:t>
            </a:r>
            <a:r>
              <a:rPr lang="ru-RU" sz="2000" b="1"/>
              <a:t>∙</a:t>
            </a:r>
            <a:r>
              <a:rPr lang="ru-RU" sz="2000"/>
              <a:t> </a:t>
            </a:r>
            <a:r>
              <a:rPr lang="en-US" sz="2000"/>
              <a:t>Q</a:t>
            </a:r>
            <a:r>
              <a:rPr lang="en-US" sz="2000" baseline="-25000"/>
              <a:t>1</a:t>
            </a:r>
            <a:r>
              <a:rPr lang="en-US" sz="2400"/>
              <a:t> </a:t>
            </a:r>
            <a:endParaRPr lang="ru-RU" sz="2400"/>
          </a:p>
        </p:txBody>
      </p:sp>
      <p:sp>
        <p:nvSpPr>
          <p:cNvPr id="20524" name="Rectangle 44"/>
          <p:cNvSpPr>
            <a:spLocks noChangeArrowheads="1"/>
          </p:cNvSpPr>
          <p:nvPr/>
        </p:nvSpPr>
        <p:spPr bwMode="auto">
          <a:xfrm>
            <a:off x="2743200" y="4114800"/>
            <a:ext cx="985838" cy="1143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25" name="Rectangle 45"/>
          <p:cNvSpPr>
            <a:spLocks noChangeArrowheads="1"/>
          </p:cNvSpPr>
          <p:nvPr/>
        </p:nvSpPr>
        <p:spPr bwMode="auto">
          <a:xfrm>
            <a:off x="2743200" y="4343400"/>
            <a:ext cx="12954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26" name="Text Box 46"/>
          <p:cNvSpPr txBox="1">
            <a:spLocks noChangeArrowheads="1"/>
          </p:cNvSpPr>
          <p:nvPr/>
        </p:nvSpPr>
        <p:spPr bwMode="auto">
          <a:xfrm>
            <a:off x="5105400" y="3200400"/>
            <a:ext cx="3505200" cy="396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     Р</a:t>
            </a:r>
            <a:r>
              <a:rPr lang="en-US" sz="2000" baseline="-25000"/>
              <a:t>2</a:t>
            </a:r>
            <a:r>
              <a:rPr lang="ru-RU" sz="2000" b="1">
                <a:cs typeface="Arial" charset="0"/>
              </a:rPr>
              <a:t>∙</a:t>
            </a:r>
            <a:r>
              <a:rPr lang="ru-RU" sz="2000">
                <a:cs typeface="Arial" charset="0"/>
              </a:rPr>
              <a:t> </a:t>
            </a:r>
            <a:r>
              <a:rPr lang="en-US" sz="2000"/>
              <a:t>Q</a:t>
            </a:r>
            <a:r>
              <a:rPr lang="ru-RU" sz="2000" baseline="-25000"/>
              <a:t>2</a:t>
            </a:r>
            <a:r>
              <a:rPr lang="en-US" sz="2000"/>
              <a:t>  = 109</a:t>
            </a:r>
            <a:r>
              <a:rPr lang="ru-RU" sz="2000"/>
              <a:t>,</a:t>
            </a:r>
            <a:r>
              <a:rPr lang="en-US" sz="2000"/>
              <a:t>25</a:t>
            </a:r>
            <a:r>
              <a:rPr lang="ru-RU" sz="2000"/>
              <a:t>%</a:t>
            </a:r>
            <a:r>
              <a:rPr lang="en-US" sz="2000"/>
              <a:t> </a:t>
            </a:r>
            <a:r>
              <a:rPr lang="ru-RU" sz="2000"/>
              <a:t>Р</a:t>
            </a:r>
            <a:r>
              <a:rPr lang="en-US" sz="2000" baseline="-25000"/>
              <a:t>1</a:t>
            </a:r>
            <a:r>
              <a:rPr lang="ru-RU" sz="2000" b="1"/>
              <a:t>∙</a:t>
            </a:r>
            <a:r>
              <a:rPr lang="ru-RU" sz="2000"/>
              <a:t> </a:t>
            </a:r>
            <a:r>
              <a:rPr lang="en-US" sz="2000"/>
              <a:t>Q</a:t>
            </a:r>
            <a:r>
              <a:rPr lang="en-US" sz="2000" baseline="-25000"/>
              <a:t>1</a:t>
            </a:r>
            <a:r>
              <a:rPr lang="en-US" sz="2000"/>
              <a:t> </a:t>
            </a:r>
            <a:endParaRPr lang="ru-RU" sz="2000"/>
          </a:p>
        </p:txBody>
      </p:sp>
      <p:sp>
        <p:nvSpPr>
          <p:cNvPr id="20527" name="Text Box 47"/>
          <p:cNvSpPr txBox="1">
            <a:spLocks noChangeArrowheads="1"/>
          </p:cNvSpPr>
          <p:nvPr/>
        </p:nvSpPr>
        <p:spPr bwMode="auto">
          <a:xfrm>
            <a:off x="5181600" y="4419600"/>
            <a:ext cx="35052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   </a:t>
            </a:r>
            <a:r>
              <a:rPr lang="en-US" sz="2000"/>
              <a:t>95</a:t>
            </a:r>
            <a:r>
              <a:rPr lang="ru-RU" sz="2000"/>
              <a:t> </a:t>
            </a:r>
            <a:r>
              <a:rPr lang="ru-RU" sz="2000" b="1">
                <a:cs typeface="Arial" charset="0"/>
              </a:rPr>
              <a:t>∙</a:t>
            </a:r>
            <a:r>
              <a:rPr lang="ru-RU" sz="2000">
                <a:cs typeface="Arial" charset="0"/>
              </a:rPr>
              <a:t> </a:t>
            </a:r>
            <a:r>
              <a:rPr lang="en-US" sz="2000"/>
              <a:t>Q</a:t>
            </a:r>
            <a:r>
              <a:rPr lang="ru-RU" sz="2000" baseline="-25000"/>
              <a:t>2</a:t>
            </a:r>
            <a:r>
              <a:rPr lang="en-US" sz="2000"/>
              <a:t>  = 109</a:t>
            </a:r>
            <a:r>
              <a:rPr lang="ru-RU" sz="2000"/>
              <a:t>,</a:t>
            </a:r>
            <a:r>
              <a:rPr lang="en-US" sz="2000"/>
              <a:t>25 </a:t>
            </a:r>
            <a:r>
              <a:rPr lang="ru-RU" sz="2000" b="1"/>
              <a:t>∙</a:t>
            </a:r>
            <a:r>
              <a:rPr lang="ru-RU" sz="2000"/>
              <a:t> </a:t>
            </a:r>
            <a:r>
              <a:rPr lang="en-US" sz="2000"/>
              <a:t>Q</a:t>
            </a:r>
            <a:r>
              <a:rPr lang="en-US" sz="2000" baseline="-25000"/>
              <a:t>1</a:t>
            </a:r>
            <a:r>
              <a:rPr lang="en-US" sz="2000"/>
              <a:t> </a:t>
            </a:r>
            <a:endParaRPr lang="ru-RU" sz="2000"/>
          </a:p>
        </p:txBody>
      </p:sp>
      <p:sp>
        <p:nvSpPr>
          <p:cNvPr id="20528" name="Text Box 48"/>
          <p:cNvSpPr txBox="1">
            <a:spLocks noChangeArrowheads="1"/>
          </p:cNvSpPr>
          <p:nvPr/>
        </p:nvSpPr>
        <p:spPr bwMode="auto">
          <a:xfrm>
            <a:off x="5715000" y="5029200"/>
            <a:ext cx="2743200" cy="396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Q</a:t>
            </a:r>
            <a:r>
              <a:rPr lang="ru-RU" sz="2000" baseline="-25000"/>
              <a:t>2 </a:t>
            </a:r>
            <a:r>
              <a:rPr lang="ru-RU" sz="2000"/>
              <a:t>/</a:t>
            </a:r>
            <a:r>
              <a:rPr lang="en-US" sz="2000"/>
              <a:t> Q</a:t>
            </a:r>
            <a:r>
              <a:rPr lang="ru-RU" sz="2000" baseline="-25000"/>
              <a:t>1</a:t>
            </a:r>
            <a:r>
              <a:rPr lang="en-US" sz="2000"/>
              <a:t> = 109</a:t>
            </a:r>
            <a:r>
              <a:rPr lang="ru-RU" sz="2000"/>
              <a:t>,</a:t>
            </a:r>
            <a:r>
              <a:rPr lang="en-US" sz="2000"/>
              <a:t>25 </a:t>
            </a:r>
            <a:r>
              <a:rPr lang="ru-RU" sz="2000"/>
              <a:t>/ 95</a:t>
            </a:r>
          </a:p>
        </p:txBody>
      </p:sp>
      <p:sp>
        <p:nvSpPr>
          <p:cNvPr id="20529" name="Text Box 49"/>
          <p:cNvSpPr txBox="1">
            <a:spLocks noChangeArrowheads="1"/>
          </p:cNvSpPr>
          <p:nvPr/>
        </p:nvSpPr>
        <p:spPr bwMode="auto">
          <a:xfrm>
            <a:off x="5562600" y="5546725"/>
            <a:ext cx="2133600" cy="396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Q</a:t>
            </a:r>
            <a:r>
              <a:rPr lang="ru-RU" sz="2000" baseline="-25000"/>
              <a:t>2</a:t>
            </a:r>
            <a:r>
              <a:rPr lang="ru-RU" sz="2000"/>
              <a:t>/</a:t>
            </a:r>
            <a:r>
              <a:rPr lang="en-US" sz="2000"/>
              <a:t> Q</a:t>
            </a:r>
            <a:r>
              <a:rPr lang="ru-RU" sz="2000" baseline="-25000"/>
              <a:t>1</a:t>
            </a:r>
            <a:r>
              <a:rPr lang="en-US" sz="2000"/>
              <a:t> = </a:t>
            </a:r>
            <a:r>
              <a:rPr lang="ru-RU" sz="2000"/>
              <a:t>1,15</a:t>
            </a:r>
          </a:p>
        </p:txBody>
      </p:sp>
      <p:sp>
        <p:nvSpPr>
          <p:cNvPr id="20530" name="Text Box 50"/>
          <p:cNvSpPr txBox="1">
            <a:spLocks noChangeArrowheads="1"/>
          </p:cNvSpPr>
          <p:nvPr/>
        </p:nvSpPr>
        <p:spPr bwMode="auto">
          <a:xfrm>
            <a:off x="2362200" y="5791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∆ Q</a:t>
            </a:r>
          </a:p>
        </p:txBody>
      </p:sp>
      <p:sp>
        <p:nvSpPr>
          <p:cNvPr id="20531" name="Text Box 51"/>
          <p:cNvSpPr txBox="1">
            <a:spLocks noChangeArrowheads="1"/>
          </p:cNvSpPr>
          <p:nvPr/>
        </p:nvSpPr>
        <p:spPr bwMode="auto">
          <a:xfrm>
            <a:off x="2362200" y="61864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Q1</a:t>
            </a:r>
            <a:endParaRPr lang="ru-RU"/>
          </a:p>
        </p:txBody>
      </p:sp>
      <p:sp>
        <p:nvSpPr>
          <p:cNvPr id="20532" name="Line 52"/>
          <p:cNvSpPr>
            <a:spLocks noChangeShapeType="1"/>
          </p:cNvSpPr>
          <p:nvPr/>
        </p:nvSpPr>
        <p:spPr bwMode="auto">
          <a:xfrm>
            <a:off x="2438400" y="6172200"/>
            <a:ext cx="338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33" name="Text Box 53"/>
          <p:cNvSpPr txBox="1">
            <a:spLocks noChangeArrowheads="1"/>
          </p:cNvSpPr>
          <p:nvPr/>
        </p:nvSpPr>
        <p:spPr bwMode="auto">
          <a:xfrm>
            <a:off x="2895600" y="59578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=</a:t>
            </a:r>
          </a:p>
        </p:txBody>
      </p:sp>
      <p:sp>
        <p:nvSpPr>
          <p:cNvPr id="20534" name="Text Box 54"/>
          <p:cNvSpPr txBox="1">
            <a:spLocks noChangeArrowheads="1"/>
          </p:cNvSpPr>
          <p:nvPr/>
        </p:nvSpPr>
        <p:spPr bwMode="auto">
          <a:xfrm>
            <a:off x="3124200" y="59436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15%</a:t>
            </a:r>
          </a:p>
        </p:txBody>
      </p:sp>
      <p:sp>
        <p:nvSpPr>
          <p:cNvPr id="20535" name="Text Box 55"/>
          <p:cNvSpPr txBox="1">
            <a:spLocks noChangeArrowheads="1"/>
          </p:cNvSpPr>
          <p:nvPr/>
        </p:nvSpPr>
        <p:spPr bwMode="auto">
          <a:xfrm>
            <a:off x="3886200" y="6248400"/>
            <a:ext cx="2895600" cy="366713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/Е/ = 15 % / 5 % =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7" grpId="0" animBg="1"/>
      <p:bldP spid="20486" grpId="0"/>
      <p:bldP spid="20487" grpId="0"/>
      <p:bldP spid="20488" grpId="0"/>
      <p:bldP spid="20489" grpId="0" animBg="1"/>
      <p:bldP spid="20490" grpId="0"/>
      <p:bldP spid="20491" grpId="0"/>
      <p:bldP spid="20492" grpId="0" animBg="1"/>
      <p:bldP spid="20493" grpId="0" animBg="1"/>
      <p:bldP spid="20498" grpId="0"/>
      <p:bldP spid="20499" grpId="0"/>
      <p:bldP spid="20500" grpId="0"/>
      <p:bldP spid="20501" grpId="0" animBg="1"/>
      <p:bldP spid="20502" grpId="0"/>
      <p:bldP spid="20505" grpId="0" animBg="1"/>
      <p:bldP spid="20508" grpId="0" animBg="1"/>
      <p:bldP spid="20509" grpId="0" animBg="1"/>
      <p:bldP spid="20510" grpId="0" animBg="1"/>
      <p:bldP spid="20511" grpId="0"/>
      <p:bldP spid="20512" grpId="0"/>
      <p:bldP spid="20513" grpId="0" animBg="1"/>
      <p:bldP spid="20514" grpId="0" animBg="1"/>
      <p:bldP spid="20515" grpId="0" animBg="1"/>
      <p:bldP spid="20516" grpId="0" animBg="1"/>
      <p:bldP spid="20517" grpId="0"/>
      <p:bldP spid="20518" grpId="0"/>
      <p:bldP spid="20519" grpId="0"/>
      <p:bldP spid="20520" grpId="0"/>
      <p:bldP spid="20521" grpId="0" animBg="1"/>
      <p:bldP spid="20522" grpId="0" animBg="1"/>
      <p:bldP spid="20524" grpId="0" animBg="1"/>
      <p:bldP spid="20524" grpId="1" animBg="1"/>
      <p:bldP spid="20525" grpId="0" animBg="1"/>
      <p:bldP spid="20526" grpId="0" animBg="1"/>
      <p:bldP spid="20527" grpId="0" animBg="1"/>
      <p:bldP spid="20528" grpId="0" animBg="1"/>
      <p:bldP spid="20529" grpId="0" animBg="1"/>
      <p:bldP spid="20530" grpId="0"/>
      <p:bldP spid="20531" grpId="0"/>
      <p:bldP spid="20532" grpId="0" animBg="1"/>
      <p:bldP spid="20533" grpId="0"/>
      <p:bldP spid="20534" grpId="0"/>
      <p:bldP spid="2053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91" name="Rectangle 63"/>
          <p:cNvSpPr>
            <a:spLocks noChangeArrowheads="1"/>
          </p:cNvSpPr>
          <p:nvPr/>
        </p:nvSpPr>
        <p:spPr bwMode="auto">
          <a:xfrm>
            <a:off x="2852738" y="2057400"/>
            <a:ext cx="2590800" cy="9906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838200"/>
          </a:xfrm>
          <a:solidFill>
            <a:srgbClr val="FFFF99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Определите точечную эластичность спроса, если при снижении цены на 10% выручка увеличилась на 8%.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57200" y="228600"/>
            <a:ext cx="8229600" cy="715963"/>
          </a:xfrm>
          <a:prstGeom prst="rect">
            <a:avLst/>
          </a:prstGeom>
          <a:solidFill>
            <a:srgbClr val="00CCFF">
              <a:alpha val="41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400">
                <a:solidFill>
                  <a:schemeClr val="tx2"/>
                </a:solidFill>
              </a:rPr>
              <a:t>Точечная эластичность спроса и выручка  - 14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4495800" y="6219825"/>
            <a:ext cx="3581400" cy="4572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 </a:t>
            </a:r>
            <a:r>
              <a:rPr lang="ru-RU" sz="2400" i="1"/>
              <a:t>Ответ: /Е/=  2.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304800" y="4391025"/>
            <a:ext cx="1676400" cy="1600200"/>
          </a:xfrm>
          <a:prstGeom prst="rect">
            <a:avLst/>
          </a:prstGeom>
          <a:solidFill>
            <a:srgbClr val="99CC00">
              <a:alpha val="27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457200" y="29098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Е = 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1143000" y="2333625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∆ Q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1143000" y="272891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Q1</a:t>
            </a:r>
            <a:endParaRPr lang="ru-RU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1219200" y="2714625"/>
            <a:ext cx="338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1143000" y="3095625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∆</a:t>
            </a:r>
            <a:r>
              <a:rPr lang="ru-RU"/>
              <a:t> Р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1143000" y="3476625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ru-RU"/>
              <a:t>Р</a:t>
            </a:r>
            <a:r>
              <a:rPr lang="en-US"/>
              <a:t>1</a:t>
            </a:r>
            <a:endParaRPr lang="ru-RU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1219200" y="3462338"/>
            <a:ext cx="35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990600" y="3095625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381000" y="5133975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Е = 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1066800" y="448151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∆ Q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1066800" y="4876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Q1</a:t>
            </a:r>
            <a:endParaRPr lang="ru-RU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>
            <a:off x="1143000" y="4862513"/>
            <a:ext cx="338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914400" y="5410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10 %</a:t>
            </a:r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>
            <a:off x="914400" y="5319713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 flipV="1">
            <a:off x="2514600" y="2790825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>
            <a:off x="2514600" y="5229225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2514600" y="3324225"/>
            <a:ext cx="25146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2133600" y="2714625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Р</a:t>
            </a:r>
          </a:p>
        </p:txBody>
      </p:sp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4953000" y="5305425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  <a:endParaRPr lang="ru-RU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>
            <a:off x="2514600" y="40862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>
            <a:off x="3505200" y="4086225"/>
            <a:ext cx="0" cy="1147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>
            <a:off x="2514600" y="4314825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57" name="Line 29"/>
          <p:cNvSpPr>
            <a:spLocks noChangeShapeType="1"/>
          </p:cNvSpPr>
          <p:nvPr/>
        </p:nvSpPr>
        <p:spPr bwMode="auto">
          <a:xfrm>
            <a:off x="3810000" y="4314825"/>
            <a:ext cx="0" cy="911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2057400" y="3781425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Р</a:t>
            </a:r>
            <a:r>
              <a:rPr lang="en-US" baseline="-25000"/>
              <a:t>1</a:t>
            </a:r>
            <a:endParaRPr lang="ru-RU"/>
          </a:p>
        </p:txBody>
      </p:sp>
      <p:sp>
        <p:nvSpPr>
          <p:cNvPr id="22559" name="Text Box 31"/>
          <p:cNvSpPr txBox="1">
            <a:spLocks noChangeArrowheads="1"/>
          </p:cNvSpPr>
          <p:nvPr/>
        </p:nvSpPr>
        <p:spPr bwMode="auto">
          <a:xfrm>
            <a:off x="2057400" y="4162425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Р</a:t>
            </a:r>
            <a:r>
              <a:rPr lang="en-US" baseline="-25000"/>
              <a:t>2</a:t>
            </a:r>
            <a:endParaRPr lang="ru-RU"/>
          </a:p>
        </p:txBody>
      </p:sp>
      <p:sp>
        <p:nvSpPr>
          <p:cNvPr id="22560" name="Text Box 32"/>
          <p:cNvSpPr txBox="1">
            <a:spLocks noChangeArrowheads="1"/>
          </p:cNvSpPr>
          <p:nvPr/>
        </p:nvSpPr>
        <p:spPr bwMode="auto">
          <a:xfrm>
            <a:off x="3286125" y="5243513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  <a:r>
              <a:rPr lang="en-US" baseline="-25000"/>
              <a:t>1</a:t>
            </a:r>
            <a:endParaRPr lang="ru-RU"/>
          </a:p>
        </p:txBody>
      </p:sp>
      <p:sp>
        <p:nvSpPr>
          <p:cNvPr id="22561" name="Text Box 33"/>
          <p:cNvSpPr txBox="1">
            <a:spLocks noChangeArrowheads="1"/>
          </p:cNvSpPr>
          <p:nvPr/>
        </p:nvSpPr>
        <p:spPr bwMode="auto">
          <a:xfrm>
            <a:off x="3643313" y="527208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  <a:r>
              <a:rPr lang="en-US" baseline="-25000"/>
              <a:t>2</a:t>
            </a:r>
            <a:endParaRPr lang="ru-RU"/>
          </a:p>
        </p:txBody>
      </p:sp>
      <p:sp>
        <p:nvSpPr>
          <p:cNvPr id="22562" name="Text Box 34"/>
          <p:cNvSpPr txBox="1">
            <a:spLocks noChangeArrowheads="1"/>
          </p:cNvSpPr>
          <p:nvPr/>
        </p:nvSpPr>
        <p:spPr bwMode="auto">
          <a:xfrm>
            <a:off x="5638800" y="2638425"/>
            <a:ext cx="1981200" cy="396875"/>
          </a:xfrm>
          <a:prstGeom prst="rect">
            <a:avLst/>
          </a:prstGeom>
          <a:solidFill>
            <a:srgbClr val="00FF00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latin typeface="Times New Roman" pitchFamily="18" charset="0"/>
              </a:rPr>
              <a:t>Выручка = Р </a:t>
            </a:r>
            <a:r>
              <a:rPr lang="ru-RU" sz="2000" b="1">
                <a:latin typeface="Times New Roman" pitchFamily="18" charset="0"/>
                <a:cs typeface="Arial" charset="0"/>
              </a:rPr>
              <a:t>∙</a:t>
            </a:r>
            <a:r>
              <a:rPr lang="ru-RU" sz="2000">
                <a:latin typeface="Times New Roman" pitchFamily="18" charset="0"/>
                <a:cs typeface="Arial" charset="0"/>
              </a:rPr>
              <a:t> </a:t>
            </a:r>
            <a:r>
              <a:rPr lang="en-US" sz="2000">
                <a:latin typeface="Times New Roman" pitchFamily="18" charset="0"/>
                <a:cs typeface="Arial" charset="0"/>
              </a:rPr>
              <a:t>Q</a:t>
            </a:r>
            <a:endParaRPr lang="ru-RU" sz="2000" b="1">
              <a:latin typeface="Times New Roman" pitchFamily="18" charset="0"/>
              <a:cs typeface="Arial" charset="0"/>
            </a:endParaRPr>
          </a:p>
        </p:txBody>
      </p:sp>
      <p:sp>
        <p:nvSpPr>
          <p:cNvPr id="22563" name="Text Box 35"/>
          <p:cNvSpPr txBox="1">
            <a:spLocks noChangeArrowheads="1"/>
          </p:cNvSpPr>
          <p:nvPr/>
        </p:nvSpPr>
        <p:spPr bwMode="auto">
          <a:xfrm>
            <a:off x="5105400" y="3781425"/>
            <a:ext cx="35052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9</a:t>
            </a:r>
            <a:r>
              <a:rPr lang="ru-RU" sz="2000"/>
              <a:t>0% Р</a:t>
            </a:r>
            <a:r>
              <a:rPr lang="ru-RU" sz="2000" baseline="-25000"/>
              <a:t>1</a:t>
            </a:r>
            <a:r>
              <a:rPr lang="ru-RU" sz="2000" b="1">
                <a:cs typeface="Arial" charset="0"/>
              </a:rPr>
              <a:t>∙</a:t>
            </a:r>
            <a:r>
              <a:rPr lang="ru-RU" sz="2000">
                <a:cs typeface="Arial" charset="0"/>
              </a:rPr>
              <a:t> </a:t>
            </a:r>
            <a:r>
              <a:rPr lang="en-US" sz="2000"/>
              <a:t>Q</a:t>
            </a:r>
            <a:r>
              <a:rPr lang="ru-RU" sz="2000" baseline="-25000"/>
              <a:t>2</a:t>
            </a:r>
            <a:r>
              <a:rPr lang="en-US" sz="2000"/>
              <a:t>  = 10</a:t>
            </a:r>
            <a:r>
              <a:rPr lang="ru-RU" sz="2000"/>
              <a:t>8%</a:t>
            </a:r>
            <a:r>
              <a:rPr lang="en-US" sz="2000"/>
              <a:t> </a:t>
            </a:r>
            <a:r>
              <a:rPr lang="ru-RU" sz="2000"/>
              <a:t>Р</a:t>
            </a:r>
            <a:r>
              <a:rPr lang="en-US" sz="2000" baseline="-25000"/>
              <a:t>1</a:t>
            </a:r>
            <a:r>
              <a:rPr lang="ru-RU" sz="2000" b="1"/>
              <a:t>∙</a:t>
            </a:r>
            <a:r>
              <a:rPr lang="ru-RU" sz="2000"/>
              <a:t> </a:t>
            </a:r>
            <a:r>
              <a:rPr lang="en-US" sz="2000"/>
              <a:t>Q</a:t>
            </a:r>
            <a:r>
              <a:rPr lang="en-US" sz="2000" baseline="-25000"/>
              <a:t>1</a:t>
            </a:r>
            <a:r>
              <a:rPr lang="en-US" sz="2400"/>
              <a:t> </a:t>
            </a:r>
            <a:endParaRPr lang="ru-RU" sz="2400"/>
          </a:p>
        </p:txBody>
      </p:sp>
      <p:sp>
        <p:nvSpPr>
          <p:cNvPr id="22564" name="Rectangle 36"/>
          <p:cNvSpPr>
            <a:spLocks noChangeArrowheads="1"/>
          </p:cNvSpPr>
          <p:nvPr/>
        </p:nvSpPr>
        <p:spPr bwMode="auto">
          <a:xfrm>
            <a:off x="2514600" y="4086225"/>
            <a:ext cx="985838" cy="1143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65" name="Rectangle 37"/>
          <p:cNvSpPr>
            <a:spLocks noChangeArrowheads="1"/>
          </p:cNvSpPr>
          <p:nvPr/>
        </p:nvSpPr>
        <p:spPr bwMode="auto">
          <a:xfrm>
            <a:off x="2514600" y="4314825"/>
            <a:ext cx="12954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66" name="Text Box 38"/>
          <p:cNvSpPr txBox="1">
            <a:spLocks noChangeArrowheads="1"/>
          </p:cNvSpPr>
          <p:nvPr/>
        </p:nvSpPr>
        <p:spPr bwMode="auto">
          <a:xfrm>
            <a:off x="5105400" y="3171825"/>
            <a:ext cx="3505200" cy="396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     Р</a:t>
            </a:r>
            <a:r>
              <a:rPr lang="en-US" sz="2000" baseline="-25000"/>
              <a:t>2</a:t>
            </a:r>
            <a:r>
              <a:rPr lang="ru-RU" sz="2000" b="1">
                <a:cs typeface="Arial" charset="0"/>
              </a:rPr>
              <a:t>∙</a:t>
            </a:r>
            <a:r>
              <a:rPr lang="ru-RU" sz="2000">
                <a:cs typeface="Arial" charset="0"/>
              </a:rPr>
              <a:t> </a:t>
            </a:r>
            <a:r>
              <a:rPr lang="en-US" sz="2000"/>
              <a:t>Q</a:t>
            </a:r>
            <a:r>
              <a:rPr lang="ru-RU" sz="2000" baseline="-25000"/>
              <a:t>2</a:t>
            </a:r>
            <a:r>
              <a:rPr lang="en-US" sz="2000"/>
              <a:t>  = 10</a:t>
            </a:r>
            <a:r>
              <a:rPr lang="ru-RU" sz="2000"/>
              <a:t>8%</a:t>
            </a:r>
            <a:r>
              <a:rPr lang="en-US" sz="2000"/>
              <a:t> </a:t>
            </a:r>
            <a:r>
              <a:rPr lang="ru-RU" sz="2000"/>
              <a:t>Р</a:t>
            </a:r>
            <a:r>
              <a:rPr lang="en-US" sz="2000" baseline="-25000"/>
              <a:t>1</a:t>
            </a:r>
            <a:r>
              <a:rPr lang="ru-RU" sz="2000" b="1"/>
              <a:t>∙</a:t>
            </a:r>
            <a:r>
              <a:rPr lang="ru-RU" sz="2000"/>
              <a:t> </a:t>
            </a:r>
            <a:r>
              <a:rPr lang="en-US" sz="2000"/>
              <a:t>Q</a:t>
            </a:r>
            <a:r>
              <a:rPr lang="en-US" sz="2000" baseline="-25000"/>
              <a:t>1</a:t>
            </a:r>
            <a:r>
              <a:rPr lang="en-US" sz="2000"/>
              <a:t> </a:t>
            </a:r>
            <a:endParaRPr lang="ru-RU" sz="2000"/>
          </a:p>
        </p:txBody>
      </p:sp>
      <p:sp>
        <p:nvSpPr>
          <p:cNvPr id="22567" name="Text Box 39"/>
          <p:cNvSpPr txBox="1">
            <a:spLocks noChangeArrowheads="1"/>
          </p:cNvSpPr>
          <p:nvPr/>
        </p:nvSpPr>
        <p:spPr bwMode="auto">
          <a:xfrm>
            <a:off x="5105400" y="4391025"/>
            <a:ext cx="3505200" cy="396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9</a:t>
            </a:r>
            <a:r>
              <a:rPr lang="ru-RU" sz="2000"/>
              <a:t>0 </a:t>
            </a:r>
            <a:r>
              <a:rPr lang="ru-RU" sz="2000" b="1">
                <a:cs typeface="Arial" charset="0"/>
              </a:rPr>
              <a:t>∙</a:t>
            </a:r>
            <a:r>
              <a:rPr lang="ru-RU" sz="2000">
                <a:cs typeface="Arial" charset="0"/>
              </a:rPr>
              <a:t> </a:t>
            </a:r>
            <a:r>
              <a:rPr lang="en-US" sz="2000"/>
              <a:t>Q</a:t>
            </a:r>
            <a:r>
              <a:rPr lang="ru-RU" sz="2000" baseline="-25000"/>
              <a:t>2</a:t>
            </a:r>
            <a:r>
              <a:rPr lang="en-US" sz="2000"/>
              <a:t>  = 10</a:t>
            </a:r>
            <a:r>
              <a:rPr lang="ru-RU" sz="2000"/>
              <a:t>8</a:t>
            </a:r>
            <a:r>
              <a:rPr lang="en-US" sz="2000"/>
              <a:t> </a:t>
            </a:r>
            <a:r>
              <a:rPr lang="ru-RU" sz="2000" b="1"/>
              <a:t>∙</a:t>
            </a:r>
            <a:r>
              <a:rPr lang="ru-RU" sz="2000"/>
              <a:t> </a:t>
            </a:r>
            <a:r>
              <a:rPr lang="en-US" sz="2000"/>
              <a:t>Q</a:t>
            </a:r>
            <a:r>
              <a:rPr lang="en-US" sz="2000" baseline="-25000"/>
              <a:t>1</a:t>
            </a:r>
            <a:r>
              <a:rPr lang="en-US" sz="2000"/>
              <a:t> </a:t>
            </a:r>
            <a:endParaRPr lang="ru-RU" sz="2000"/>
          </a:p>
        </p:txBody>
      </p:sp>
      <p:sp>
        <p:nvSpPr>
          <p:cNvPr id="22568" name="Text Box 40"/>
          <p:cNvSpPr txBox="1">
            <a:spLocks noChangeArrowheads="1"/>
          </p:cNvSpPr>
          <p:nvPr/>
        </p:nvSpPr>
        <p:spPr bwMode="auto">
          <a:xfrm>
            <a:off x="5715000" y="5000625"/>
            <a:ext cx="2743200" cy="396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Q</a:t>
            </a:r>
            <a:r>
              <a:rPr lang="ru-RU" sz="2000" baseline="-25000"/>
              <a:t>2 </a:t>
            </a:r>
            <a:r>
              <a:rPr lang="ru-RU" sz="2000"/>
              <a:t>/</a:t>
            </a:r>
            <a:r>
              <a:rPr lang="en-US" sz="2000"/>
              <a:t> Q</a:t>
            </a:r>
            <a:r>
              <a:rPr lang="ru-RU" sz="2000" baseline="-25000"/>
              <a:t>1</a:t>
            </a:r>
            <a:r>
              <a:rPr lang="en-US" sz="2000"/>
              <a:t> = 10</a:t>
            </a:r>
            <a:r>
              <a:rPr lang="ru-RU" sz="2000"/>
              <a:t>8</a:t>
            </a:r>
            <a:r>
              <a:rPr lang="en-US" sz="2000"/>
              <a:t> </a:t>
            </a:r>
            <a:r>
              <a:rPr lang="ru-RU" sz="2000"/>
              <a:t>/ 90</a:t>
            </a:r>
          </a:p>
        </p:txBody>
      </p:sp>
      <p:sp>
        <p:nvSpPr>
          <p:cNvPr id="22569" name="Text Box 41"/>
          <p:cNvSpPr txBox="1">
            <a:spLocks noChangeArrowheads="1"/>
          </p:cNvSpPr>
          <p:nvPr/>
        </p:nvSpPr>
        <p:spPr bwMode="auto">
          <a:xfrm>
            <a:off x="5562600" y="5518150"/>
            <a:ext cx="2133600" cy="396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Q</a:t>
            </a:r>
            <a:r>
              <a:rPr lang="ru-RU" sz="2000" baseline="-25000"/>
              <a:t>2</a:t>
            </a:r>
            <a:r>
              <a:rPr lang="ru-RU" sz="2000"/>
              <a:t>/</a:t>
            </a:r>
            <a:r>
              <a:rPr lang="en-US" sz="2000"/>
              <a:t> Q</a:t>
            </a:r>
            <a:r>
              <a:rPr lang="ru-RU" sz="2000" baseline="-25000"/>
              <a:t>1</a:t>
            </a:r>
            <a:r>
              <a:rPr lang="en-US" sz="2000"/>
              <a:t> = </a:t>
            </a:r>
            <a:r>
              <a:rPr lang="ru-RU" sz="2000"/>
              <a:t>1,2</a:t>
            </a:r>
          </a:p>
        </p:txBody>
      </p:sp>
      <p:sp>
        <p:nvSpPr>
          <p:cNvPr id="22572" name="Text Box 44"/>
          <p:cNvSpPr txBox="1">
            <a:spLocks noChangeArrowheads="1"/>
          </p:cNvSpPr>
          <p:nvPr/>
        </p:nvSpPr>
        <p:spPr bwMode="auto">
          <a:xfrm>
            <a:off x="2286000" y="5762625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∆ Q</a:t>
            </a:r>
          </a:p>
        </p:txBody>
      </p:sp>
      <p:sp>
        <p:nvSpPr>
          <p:cNvPr id="22573" name="Text Box 45"/>
          <p:cNvSpPr txBox="1">
            <a:spLocks noChangeArrowheads="1"/>
          </p:cNvSpPr>
          <p:nvPr/>
        </p:nvSpPr>
        <p:spPr bwMode="auto">
          <a:xfrm>
            <a:off x="2286000" y="615791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Q1</a:t>
            </a:r>
            <a:endParaRPr lang="ru-RU"/>
          </a:p>
        </p:txBody>
      </p:sp>
      <p:sp>
        <p:nvSpPr>
          <p:cNvPr id="22574" name="Line 46"/>
          <p:cNvSpPr>
            <a:spLocks noChangeShapeType="1"/>
          </p:cNvSpPr>
          <p:nvPr/>
        </p:nvSpPr>
        <p:spPr bwMode="auto">
          <a:xfrm>
            <a:off x="2362200" y="6143625"/>
            <a:ext cx="338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75" name="Text Box 47"/>
          <p:cNvSpPr txBox="1">
            <a:spLocks noChangeArrowheads="1"/>
          </p:cNvSpPr>
          <p:nvPr/>
        </p:nvSpPr>
        <p:spPr bwMode="auto">
          <a:xfrm>
            <a:off x="2819400" y="5929313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=</a:t>
            </a:r>
          </a:p>
        </p:txBody>
      </p:sp>
      <p:sp>
        <p:nvSpPr>
          <p:cNvPr id="22576" name="Text Box 48"/>
          <p:cNvSpPr txBox="1">
            <a:spLocks noChangeArrowheads="1"/>
          </p:cNvSpPr>
          <p:nvPr/>
        </p:nvSpPr>
        <p:spPr bwMode="auto">
          <a:xfrm>
            <a:off x="3067050" y="5929313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20</a:t>
            </a:r>
          </a:p>
        </p:txBody>
      </p:sp>
      <p:sp>
        <p:nvSpPr>
          <p:cNvPr id="22577" name="Text Box 49"/>
          <p:cNvSpPr txBox="1">
            <a:spLocks noChangeArrowheads="1"/>
          </p:cNvSpPr>
          <p:nvPr/>
        </p:nvSpPr>
        <p:spPr bwMode="auto">
          <a:xfrm>
            <a:off x="2819400" y="2133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∆ Q</a:t>
            </a:r>
          </a:p>
        </p:txBody>
      </p:sp>
      <p:sp>
        <p:nvSpPr>
          <p:cNvPr id="22578" name="Text Box 50"/>
          <p:cNvSpPr txBox="1">
            <a:spLocks noChangeArrowheads="1"/>
          </p:cNvSpPr>
          <p:nvPr/>
        </p:nvSpPr>
        <p:spPr bwMode="auto">
          <a:xfrm>
            <a:off x="2819400" y="25288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Q1</a:t>
            </a:r>
            <a:endParaRPr lang="ru-RU"/>
          </a:p>
        </p:txBody>
      </p:sp>
      <p:sp>
        <p:nvSpPr>
          <p:cNvPr id="22579" name="Line 51"/>
          <p:cNvSpPr>
            <a:spLocks noChangeShapeType="1"/>
          </p:cNvSpPr>
          <p:nvPr/>
        </p:nvSpPr>
        <p:spPr bwMode="auto">
          <a:xfrm>
            <a:off x="2895600" y="2514600"/>
            <a:ext cx="338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80" name="Text Box 52"/>
          <p:cNvSpPr txBox="1">
            <a:spLocks noChangeArrowheads="1"/>
          </p:cNvSpPr>
          <p:nvPr/>
        </p:nvSpPr>
        <p:spPr bwMode="auto">
          <a:xfrm>
            <a:off x="3219450" y="23002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=</a:t>
            </a:r>
          </a:p>
        </p:txBody>
      </p:sp>
      <p:sp>
        <p:nvSpPr>
          <p:cNvPr id="22582" name="Text Box 54"/>
          <p:cNvSpPr txBox="1">
            <a:spLocks noChangeArrowheads="1"/>
          </p:cNvSpPr>
          <p:nvPr/>
        </p:nvSpPr>
        <p:spPr bwMode="auto">
          <a:xfrm>
            <a:off x="3429000" y="21336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  <a:r>
              <a:rPr lang="ru-RU"/>
              <a:t>2 –</a:t>
            </a:r>
            <a:r>
              <a:rPr lang="en-US"/>
              <a:t> Q1</a:t>
            </a:r>
          </a:p>
        </p:txBody>
      </p:sp>
      <p:sp>
        <p:nvSpPr>
          <p:cNvPr id="22583" name="Text Box 55"/>
          <p:cNvSpPr txBox="1">
            <a:spLocks noChangeArrowheads="1"/>
          </p:cNvSpPr>
          <p:nvPr/>
        </p:nvSpPr>
        <p:spPr bwMode="auto">
          <a:xfrm>
            <a:off x="3657600" y="25288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Q1</a:t>
            </a:r>
            <a:endParaRPr lang="ru-RU"/>
          </a:p>
        </p:txBody>
      </p:sp>
      <p:sp>
        <p:nvSpPr>
          <p:cNvPr id="22584" name="Line 56"/>
          <p:cNvSpPr>
            <a:spLocks noChangeShapeType="1"/>
          </p:cNvSpPr>
          <p:nvPr/>
        </p:nvSpPr>
        <p:spPr bwMode="auto">
          <a:xfrm>
            <a:off x="3505200" y="2514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85" name="Text Box 57"/>
          <p:cNvSpPr txBox="1">
            <a:spLocks noChangeArrowheads="1"/>
          </p:cNvSpPr>
          <p:nvPr/>
        </p:nvSpPr>
        <p:spPr bwMode="auto">
          <a:xfrm>
            <a:off x="4343400" y="23002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=</a:t>
            </a:r>
          </a:p>
        </p:txBody>
      </p:sp>
      <p:sp>
        <p:nvSpPr>
          <p:cNvPr id="22586" name="Text Box 58"/>
          <p:cNvSpPr txBox="1">
            <a:spLocks noChangeArrowheads="1"/>
          </p:cNvSpPr>
          <p:nvPr/>
        </p:nvSpPr>
        <p:spPr bwMode="auto">
          <a:xfrm>
            <a:off x="4572000" y="2133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  <a:r>
              <a:rPr lang="ru-RU"/>
              <a:t>2 </a:t>
            </a:r>
            <a:endParaRPr lang="en-US"/>
          </a:p>
        </p:txBody>
      </p:sp>
      <p:sp>
        <p:nvSpPr>
          <p:cNvPr id="22587" name="Text Box 59"/>
          <p:cNvSpPr txBox="1">
            <a:spLocks noChangeArrowheads="1"/>
          </p:cNvSpPr>
          <p:nvPr/>
        </p:nvSpPr>
        <p:spPr bwMode="auto">
          <a:xfrm>
            <a:off x="4495800" y="25288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Q1</a:t>
            </a:r>
            <a:endParaRPr lang="ru-RU"/>
          </a:p>
        </p:txBody>
      </p:sp>
      <p:sp>
        <p:nvSpPr>
          <p:cNvPr id="22588" name="Line 60"/>
          <p:cNvSpPr>
            <a:spLocks noChangeShapeType="1"/>
          </p:cNvSpPr>
          <p:nvPr/>
        </p:nvSpPr>
        <p:spPr bwMode="auto">
          <a:xfrm>
            <a:off x="4648200" y="2514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90" name="Text Box 62"/>
          <p:cNvSpPr txBox="1">
            <a:spLocks noChangeArrowheads="1"/>
          </p:cNvSpPr>
          <p:nvPr/>
        </p:nvSpPr>
        <p:spPr bwMode="auto">
          <a:xfrm>
            <a:off x="5029200" y="22860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- 1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91" grpId="0" animBg="1"/>
      <p:bldP spid="22533" grpId="0" animBg="1"/>
      <p:bldP spid="22534" grpId="0" animBg="1"/>
      <p:bldP spid="22535" grpId="0"/>
      <p:bldP spid="22536" grpId="0"/>
      <p:bldP spid="22537" grpId="0"/>
      <p:bldP spid="22538" grpId="0" animBg="1"/>
      <p:bldP spid="22539" grpId="0"/>
      <p:bldP spid="22540" grpId="0"/>
      <p:bldP spid="22541" grpId="0" animBg="1"/>
      <p:bldP spid="22542" grpId="0" animBg="1"/>
      <p:bldP spid="22543" grpId="0"/>
      <p:bldP spid="22544" grpId="0"/>
      <p:bldP spid="22545" grpId="0"/>
      <p:bldP spid="22546" grpId="0" animBg="1"/>
      <p:bldP spid="22547" grpId="0"/>
      <p:bldP spid="22548" grpId="0" animBg="1"/>
      <p:bldP spid="22549" grpId="0" animBg="1"/>
      <p:bldP spid="22550" grpId="0" animBg="1"/>
      <p:bldP spid="22551" grpId="0" animBg="1"/>
      <p:bldP spid="22552" grpId="0"/>
      <p:bldP spid="22553" grpId="0"/>
      <p:bldP spid="22554" grpId="0" animBg="1"/>
      <p:bldP spid="22555" grpId="0" animBg="1"/>
      <p:bldP spid="22556" grpId="0" animBg="1"/>
      <p:bldP spid="22557" grpId="0" animBg="1"/>
      <p:bldP spid="22558" grpId="0"/>
      <p:bldP spid="22559" grpId="0"/>
      <p:bldP spid="22560" grpId="0"/>
      <p:bldP spid="22561" grpId="0"/>
      <p:bldP spid="22562" grpId="0" animBg="1"/>
      <p:bldP spid="22563" grpId="0" animBg="1"/>
      <p:bldP spid="22564" grpId="0" animBg="1"/>
      <p:bldP spid="22565" grpId="0" animBg="1"/>
      <p:bldP spid="22566" grpId="0" animBg="1"/>
      <p:bldP spid="22567" grpId="0" animBg="1"/>
      <p:bldP spid="22568" grpId="0" animBg="1"/>
      <p:bldP spid="22569" grpId="0" animBg="1"/>
      <p:bldP spid="22572" grpId="0"/>
      <p:bldP spid="22573" grpId="0"/>
      <p:bldP spid="22574" grpId="0" animBg="1"/>
      <p:bldP spid="22575" grpId="0"/>
      <p:bldP spid="22576" grpId="0"/>
      <p:bldP spid="22577" grpId="0"/>
      <p:bldP spid="22578" grpId="0"/>
      <p:bldP spid="22579" grpId="0" animBg="1"/>
      <p:bldP spid="22580" grpId="0"/>
      <p:bldP spid="22582" grpId="0"/>
      <p:bldP spid="22583" grpId="0"/>
      <p:bldP spid="22584" grpId="0" animBg="1"/>
      <p:bldP spid="22585" grpId="0"/>
      <p:bldP spid="22586" grpId="0"/>
      <p:bldP spid="22587" grpId="0"/>
      <p:bldP spid="22588" grpId="0" animBg="1"/>
      <p:bldP spid="2259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solidFill>
            <a:srgbClr val="CCFFFF"/>
          </a:solidFill>
        </p:spPr>
        <p:txBody>
          <a:bodyPr/>
          <a:lstStyle/>
          <a:p>
            <a:r>
              <a:rPr lang="ru-RU" sz="4000"/>
              <a:t>Вопрос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>
              <a:alpha val="38000"/>
            </a:srgbClr>
          </a:solidFill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800" b="1"/>
              <a:t>	Если спрос на данный товар эластичный, то снижение цены (при прочих равных условиях) как правило приводит к …</a:t>
            </a:r>
            <a:endParaRPr lang="ru-RU" sz="2800" u="sng"/>
          </a:p>
          <a:p>
            <a:pPr marL="609600" indent="-609600">
              <a:lnSpc>
                <a:spcPct val="80000"/>
              </a:lnSpc>
            </a:pPr>
            <a:r>
              <a:rPr lang="ru-RU" sz="2800"/>
              <a:t>1) повышению дохода от продажи данного товара;</a:t>
            </a:r>
          </a:p>
          <a:p>
            <a:pPr marL="609600" indent="-609600">
              <a:lnSpc>
                <a:spcPct val="80000"/>
              </a:lnSpc>
            </a:pPr>
            <a:r>
              <a:rPr lang="ru-RU" sz="2800"/>
              <a:t>2) снижению дохода от продажи данного товара;</a:t>
            </a:r>
          </a:p>
          <a:p>
            <a:pPr marL="609600" indent="-609600">
              <a:lnSpc>
                <a:spcPct val="80000"/>
              </a:lnSpc>
            </a:pPr>
            <a:r>
              <a:rPr lang="ru-RU" sz="2800"/>
              <a:t>3) не окажет никакого влияния на доход от продажи данного товара;</a:t>
            </a:r>
          </a:p>
          <a:p>
            <a:pPr marL="609600" indent="-609600">
              <a:lnSpc>
                <a:spcPct val="80000"/>
              </a:lnSpc>
            </a:pPr>
            <a:r>
              <a:rPr lang="ru-RU" sz="2800"/>
              <a:t>4) снижению спроса на данный товар.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133600" y="60960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Правильный ответ : 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1" name="Picture 5" descr="slide-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3838"/>
            <a:ext cx="9753600" cy="7305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9701" name="Picture 5" descr="img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9702" name="Line 6"/>
          <p:cNvSpPr>
            <a:spLocks noChangeShapeType="1"/>
          </p:cNvSpPr>
          <p:nvPr/>
        </p:nvSpPr>
        <p:spPr bwMode="auto">
          <a:xfrm flipV="1">
            <a:off x="990600" y="2667000"/>
            <a:ext cx="0" cy="3276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arrow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 rot="5400000" flipV="1">
            <a:off x="3941763" y="2992437"/>
            <a:ext cx="0" cy="59023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arrow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990600" y="3200400"/>
            <a:ext cx="510540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6400800" y="6019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Q</a:t>
            </a:r>
            <a:endParaRPr lang="ru-RU" sz="2400"/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304800" y="2590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P</a:t>
            </a:r>
            <a:endParaRPr lang="ru-RU" sz="2400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990600" y="409575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2667000" y="4114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07" name="Oval 11"/>
          <p:cNvSpPr>
            <a:spLocks noChangeAspect="1" noChangeArrowheads="1"/>
          </p:cNvSpPr>
          <p:nvPr/>
        </p:nvSpPr>
        <p:spPr bwMode="auto">
          <a:xfrm>
            <a:off x="2590800" y="402431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H="1">
            <a:off x="962025" y="6038850"/>
            <a:ext cx="5181600" cy="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 rot="5400000" flipH="1">
            <a:off x="-473868" y="4572794"/>
            <a:ext cx="2735262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rot="5400000" flipH="1">
            <a:off x="139700" y="5019675"/>
            <a:ext cx="1835150" cy="0"/>
          </a:xfrm>
          <a:prstGeom prst="line">
            <a:avLst/>
          </a:prstGeom>
          <a:noFill/>
          <a:ln w="6350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H="1">
            <a:off x="1071563" y="5891213"/>
            <a:ext cx="1582737" cy="0"/>
          </a:xfrm>
          <a:prstGeom prst="line">
            <a:avLst/>
          </a:prstGeom>
          <a:noFill/>
          <a:ln w="6350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14" name="Arc 18"/>
          <p:cNvSpPr>
            <a:spLocks/>
          </p:cNvSpPr>
          <p:nvPr/>
        </p:nvSpPr>
        <p:spPr bwMode="auto">
          <a:xfrm flipV="1">
            <a:off x="1019175" y="3505200"/>
            <a:ext cx="457200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809625" y="329088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>
                <a:cs typeface="Arial" charset="0"/>
              </a:rPr>
              <a:t>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0" grpId="0" animBg="1"/>
      <p:bldP spid="29711" grpId="0" animBg="1"/>
      <p:bldP spid="29712" grpId="0" animBg="1"/>
      <p:bldP spid="297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3" name="Picture 5" descr="slide_5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51" name="Picture 7" descr="slide_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773" name="Picture 5" descr="img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3797" name="Picture 5" descr="img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5" name="Picture 5" descr="0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604</TotalTime>
  <Words>1519</Words>
  <Application>Microsoft Office PowerPoint</Application>
  <PresentationFormat>Экран (4:3)</PresentationFormat>
  <Paragraphs>381</Paragraphs>
  <Slides>24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7" baseType="lpstr">
      <vt:lpstr>Arial</vt:lpstr>
      <vt:lpstr>Times New Roman</vt:lpstr>
      <vt:lpstr>Оформление по умолчанию</vt:lpstr>
      <vt:lpstr>Методика решения задач по Эластичности спроса и предложения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Эластичность спроса -1</vt:lpstr>
      <vt:lpstr>Эластичность спроса - 2</vt:lpstr>
      <vt:lpstr>Эластичность спроса - 3</vt:lpstr>
      <vt:lpstr>Эластичность предложения - 4</vt:lpstr>
      <vt:lpstr>Эластичность спроса - 5</vt:lpstr>
      <vt:lpstr>Слайд 15</vt:lpstr>
      <vt:lpstr>Слайд 16</vt:lpstr>
      <vt:lpstr>Слайд 17</vt:lpstr>
      <vt:lpstr>Перекрестная эластичность - 9</vt:lpstr>
      <vt:lpstr>Перекрестная эластичность - 10</vt:lpstr>
      <vt:lpstr>Перекрестная эластичность - 11</vt:lpstr>
      <vt:lpstr>Слайд 21</vt:lpstr>
      <vt:lpstr>Слайд 22</vt:lpstr>
      <vt:lpstr>Слайд 23</vt:lpstr>
      <vt:lpstr>Вопрос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Света</dc:creator>
  <cp:lastModifiedBy>Света</cp:lastModifiedBy>
  <cp:revision>24</cp:revision>
  <cp:lastPrinted>1601-01-01T00:00:00Z</cp:lastPrinted>
  <dcterms:created xsi:type="dcterms:W3CDTF">1601-01-01T00:00:00Z</dcterms:created>
  <dcterms:modified xsi:type="dcterms:W3CDTF">2020-10-15T07:38:08Z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