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331" r:id="rId5"/>
    <p:sldId id="264" r:id="rId6"/>
    <p:sldId id="265" r:id="rId7"/>
    <p:sldId id="266" r:id="rId8"/>
    <p:sldId id="257" r:id="rId9"/>
    <p:sldId id="256" r:id="rId10"/>
    <p:sldId id="258" r:id="rId11"/>
    <p:sldId id="259" r:id="rId12"/>
    <p:sldId id="267" r:id="rId13"/>
    <p:sldId id="269" r:id="rId14"/>
    <p:sldId id="270" r:id="rId15"/>
    <p:sldId id="309" r:id="rId16"/>
    <p:sldId id="307" r:id="rId17"/>
    <p:sldId id="308" r:id="rId18"/>
    <p:sldId id="268" r:id="rId19"/>
    <p:sldId id="271" r:id="rId20"/>
    <p:sldId id="272" r:id="rId21"/>
    <p:sldId id="310" r:id="rId22"/>
    <p:sldId id="275" r:id="rId23"/>
    <p:sldId id="273" r:id="rId24"/>
    <p:sldId id="311" r:id="rId25"/>
    <p:sldId id="312" r:id="rId26"/>
    <p:sldId id="313" r:id="rId27"/>
    <p:sldId id="274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6" r:id="rId57"/>
    <p:sldId id="332" r:id="rId58"/>
    <p:sldId id="345" r:id="rId59"/>
    <p:sldId id="333" r:id="rId60"/>
    <p:sldId id="334" r:id="rId61"/>
    <p:sldId id="336" r:id="rId62"/>
    <p:sldId id="337" r:id="rId63"/>
    <p:sldId id="338" r:id="rId64"/>
    <p:sldId id="339" r:id="rId65"/>
    <p:sldId id="340" r:id="rId66"/>
    <p:sldId id="335" r:id="rId67"/>
    <p:sldId id="341" r:id="rId68"/>
    <p:sldId id="342" r:id="rId69"/>
    <p:sldId id="343" r:id="rId70"/>
    <p:sldId id="344" r:id="rId71"/>
    <p:sldId id="326" r:id="rId72"/>
    <p:sldId id="327" r:id="rId73"/>
    <p:sldId id="328" r:id="rId74"/>
    <p:sldId id="329" r:id="rId75"/>
    <p:sldId id="330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7152-E2FA-4C9C-8F5E-FAE045D57144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694-CA61-46B5-A776-7391ABF65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7152-E2FA-4C9C-8F5E-FAE045D57144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694-CA61-46B5-A776-7391ABF65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7152-E2FA-4C9C-8F5E-FAE045D57144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694-CA61-46B5-A776-7391ABF65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7152-E2FA-4C9C-8F5E-FAE045D57144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694-CA61-46B5-A776-7391ABF65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7152-E2FA-4C9C-8F5E-FAE045D57144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694-CA61-46B5-A776-7391ABF65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7152-E2FA-4C9C-8F5E-FAE045D57144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694-CA61-46B5-A776-7391ABF65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7152-E2FA-4C9C-8F5E-FAE045D57144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694-CA61-46B5-A776-7391ABF65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7152-E2FA-4C9C-8F5E-FAE045D57144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694-CA61-46B5-A776-7391ABF65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7152-E2FA-4C9C-8F5E-FAE045D57144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694-CA61-46B5-A776-7391ABF65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7152-E2FA-4C9C-8F5E-FAE045D57144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694-CA61-46B5-A776-7391ABF65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7152-E2FA-4C9C-8F5E-FAE045D57144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2694-CA61-46B5-A776-7391ABF65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7152-E2FA-4C9C-8F5E-FAE045D57144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2694-CA61-46B5-A776-7391ABF65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dezeen.com/tag/archohm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sz="2400" dirty="0"/>
              <a:t>В современную эпоху мы являемся свидетелями новых радикальных изменений в структуре идеалов и норм. Эти изменения, по мнению В. С. Степина, выступают важнейшим аспектом становления </a:t>
            </a:r>
            <a:r>
              <a:rPr lang="ru-RU" sz="2400" dirty="0" err="1"/>
              <a:t>постнеклассической</a:t>
            </a:r>
            <a:r>
              <a:rPr lang="ru-RU" sz="2400" dirty="0"/>
              <a:t> рациональности, которую «можно оценивать как точку роста новых ценностей и мировоззренческих ориентаций» </a:t>
            </a:r>
            <a:r>
              <a:rPr lang="ru-RU" sz="2400" dirty="0" smtClean="0"/>
              <a:t> </a:t>
            </a:r>
            <a:r>
              <a:rPr lang="ru-RU" sz="2400" dirty="0"/>
              <a:t>На смену таким постулатам классической рациональности, как простота, устойчивость, детерминированность, выдвигаются постулаты сложности, вероятности, неустойчивости, исследуются сверхсложные системы, которые со всех сторон открыты к самоорганизации.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ringio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8071359" cy="53498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ing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7167582" cy="4778388"/>
          </a:xfrm>
          <a:prstGeom prst="rect">
            <a:avLst/>
          </a:prstGeom>
        </p:spPr>
      </p:pic>
      <p:pic>
        <p:nvPicPr>
          <p:cNvPr id="3" name="Рисунок 2" descr="stringio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643182"/>
            <a:ext cx="2773494" cy="39678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СОЗДАНИЕ ПРОМЕЖУТОЧНОГО ПРОСТРАНСТВА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r>
              <a:rPr lang="ru-RU" sz="2400" dirty="0"/>
              <a:t> </a:t>
            </a:r>
            <a:r>
              <a:rPr lang="ru-RU" sz="2400" dirty="0" smtClean="0"/>
              <a:t>Такой </a:t>
            </a:r>
            <a:r>
              <a:rPr lang="ru-RU" sz="2400" dirty="0"/>
              <a:t>прием характерен для традиционного японского дома </a:t>
            </a:r>
            <a:r>
              <a:rPr lang="ru-RU" sz="2400" dirty="0" smtClean="0"/>
              <a:t>в </a:t>
            </a:r>
            <a:r>
              <a:rPr lang="ru-RU" sz="2400" dirty="0"/>
              <a:t>котором переход от замкнутого пространства к полузамкнутому (напр., веранда) и совершенно открытому разрушает жесткую границу между интерьером и окружением.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Кенго</a:t>
            </a:r>
            <a:r>
              <a:rPr lang="ru-RU" sz="3600" dirty="0"/>
              <a:t> Кума. Дом Лотоса.</a:t>
            </a:r>
          </a:p>
        </p:txBody>
      </p:sp>
      <p:pic>
        <p:nvPicPr>
          <p:cNvPr id="5" name="Рисунок 4" descr="p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57298"/>
            <a:ext cx="4413626" cy="3500462"/>
          </a:xfrm>
          <a:prstGeom prst="rect">
            <a:avLst/>
          </a:prstGeom>
        </p:spPr>
      </p:pic>
      <p:pic>
        <p:nvPicPr>
          <p:cNvPr id="7" name="Содержимое 6" descr="pm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571744"/>
            <a:ext cx="4478171" cy="356394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3100" dirty="0" smtClean="0"/>
              <a:t>ЯПОНСКИЕ ПРИНЦИПЫ ОРГАНИЗАЦИИ ПРОСТРАНСТВА (РЕАЛИЗУЕТСЯ ПРИНЦИП ЦЕЛОСТНОСТИ).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1. Складчатость, глубина в противоположность центру.</a:t>
            </a:r>
          </a:p>
          <a:p>
            <a:pPr>
              <a:buNone/>
            </a:pPr>
            <a:r>
              <a:rPr lang="ru-RU" sz="2800" dirty="0" smtClean="0"/>
              <a:t>2. Закутывание в противоположность демаркации.</a:t>
            </a:r>
          </a:p>
          <a:p>
            <a:pPr>
              <a:buNone/>
            </a:pPr>
            <a:r>
              <a:rPr lang="ru-RU" sz="2800" dirty="0" smtClean="0"/>
              <a:t>3. Связь с окружающей средой через пространство, размывание границ (влияние натурфилософии).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1. СКЛАДЧАТОСТЬ, ГЛУБИНА В ПРОТИВОПОЛОЖНОСТЬ ЦЕНТРУ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 журнале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Japan</a:t>
            </a:r>
            <a:r>
              <a:rPr lang="ru-RU" dirty="0" smtClean="0"/>
              <a:t> </a:t>
            </a:r>
            <a:r>
              <a:rPr lang="ru-RU" dirty="0" err="1" smtClean="0"/>
              <a:t>Architect</a:t>
            </a:r>
            <a:r>
              <a:rPr lang="ru-RU" dirty="0" smtClean="0"/>
              <a:t> (1979) была опубликована статья </a:t>
            </a:r>
            <a:r>
              <a:rPr lang="ru-RU" dirty="0" err="1" smtClean="0"/>
              <a:t>Фумихико</a:t>
            </a:r>
            <a:r>
              <a:rPr lang="ru-RU" dirty="0" smtClean="0"/>
              <a:t> Маки «</a:t>
            </a:r>
            <a:r>
              <a:rPr lang="ru-RU" dirty="0" err="1" smtClean="0"/>
              <a:t>Japanese</a:t>
            </a:r>
            <a:r>
              <a:rPr lang="ru-RU" dirty="0" smtClean="0"/>
              <a:t> </a:t>
            </a:r>
            <a:r>
              <a:rPr lang="ru-RU" dirty="0" err="1" smtClean="0"/>
              <a:t>City</a:t>
            </a:r>
            <a:r>
              <a:rPr lang="ru-RU" dirty="0" smtClean="0"/>
              <a:t> </a:t>
            </a:r>
            <a:r>
              <a:rPr lang="ru-RU" dirty="0" err="1" smtClean="0"/>
              <a:t>Spaces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concept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Oku</a:t>
            </a:r>
            <a:r>
              <a:rPr lang="ru-RU" dirty="0" smtClean="0"/>
              <a:t>» о понятии оку, определяющем отношение японцев к пространству. Согласно Маки, с концепцией </a:t>
            </a:r>
            <a:r>
              <a:rPr lang="ru-RU" i="1" dirty="0" smtClean="0"/>
              <a:t>оку</a:t>
            </a:r>
            <a:r>
              <a:rPr lang="ru-RU" dirty="0" smtClean="0"/>
              <a:t> («глубины») связано понятие </a:t>
            </a:r>
            <a:r>
              <a:rPr lang="ru-RU" i="1" dirty="0" smtClean="0"/>
              <a:t>«пространственных складок»,</a:t>
            </a:r>
            <a:r>
              <a:rPr lang="ru-RU" dirty="0" smtClean="0"/>
              <a:t> характерных для японского ощущения пространства. В природной среде оку проявляется в горах и лесах, а также в садах в японском стиле. В городской среде – среди узких улиц. Японские храмы исторически располагались глубоко в горах, что утверждало идею важности невидимого места. Такая схема в корне отличалась от западной модели, где церковь строилась так, чтобы ее было видно, она являлась </a:t>
            </a:r>
            <a:r>
              <a:rPr lang="ru-RU" i="1" dirty="0" smtClean="0"/>
              <a:t>центром.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 2. ЗАКУТЫВАНИЕ В ПРОТИВОПОЛОЖНОСТЬ ДЕМАРКАЦИИ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/>
              <a:t>     При строительстве городов вместо установления центра японцы старались найти нечто неопределенное как основу территории, и территория должна была </a:t>
            </a:r>
            <a:r>
              <a:rPr lang="ru-RU" sz="3400" i="1" dirty="0" smtClean="0"/>
              <a:t>«обернуть»</a:t>
            </a:r>
            <a:r>
              <a:rPr lang="ru-RU" sz="3400" dirty="0" smtClean="0"/>
              <a:t> это основополагающее «нечто». «Этот процесс оборачивания представляет собой скорее пассивный, чем активный принцип, в противоположность процессу демаркации, а также обладает большей гибкостью в формировании, в зависимости от природы оборачиваемого объекта», – пишет Маки. Принцип "внутреннее пространство – оборачивание", "оку – обертка" является, в противоположность принципу "центр – демаркация", специфичной для Японии концепцией создания пространства.</a:t>
            </a:r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3. СВЯЗЬ С ОКРУЖАЮЩЕЙ СРЕДОЙ ЧЕРЕЗ ПРОСТРАНСТВО (ВЛИЯНИЕ НАТУРФИЛОСОФИИ) 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В традиционном японском доме  между внутренним и внешним пространством создаётся промежуточное (например, веранда), что позволяет плавно перетекать одному типу пространству в другое, способствует размыванию границ.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ТРАДИЦИОННЫЙ ЯПОНСКИЙ ДОМ. ПЛАН. ВНУТРЕННИЙ ДВОР.</a:t>
            </a:r>
            <a:endParaRPr lang="ru-RU" sz="3200" dirty="0"/>
          </a:p>
        </p:txBody>
      </p:sp>
      <p:pic>
        <p:nvPicPr>
          <p:cNvPr id="4" name="Содержимое 3" descr="p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71678"/>
            <a:ext cx="3214710" cy="3915517"/>
          </a:xfrm>
        </p:spPr>
      </p:pic>
      <p:pic>
        <p:nvPicPr>
          <p:cNvPr id="5" name="Рисунок 4" descr="bol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571744"/>
            <a:ext cx="45085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2400" dirty="0"/>
              <a:t>Дом Воды и Стекла в префектуре </a:t>
            </a:r>
            <a:r>
              <a:rPr lang="ru-RU" sz="2400" dirty="0" err="1"/>
              <a:t>Сидзуока</a:t>
            </a:r>
            <a:r>
              <a:rPr lang="ru-RU" sz="2400" dirty="0"/>
              <a:t> (1995) представляет почти полное растворение архитектуры в окружающем </a:t>
            </a:r>
            <a:r>
              <a:rPr lang="ru-RU" sz="2400" dirty="0" smtClean="0"/>
              <a:t>пространстве. </a:t>
            </a:r>
            <a:r>
              <a:rPr lang="ru-RU" sz="2400" dirty="0"/>
              <a:t>Согласно Кума, проект стал «единой средой, в которой всё растворяется, где нет расчленения пространства, где исчезают границы».</a:t>
            </a:r>
          </a:p>
        </p:txBody>
      </p:sp>
      <p:pic>
        <p:nvPicPr>
          <p:cNvPr id="4" name="Содержимое 3" descr="pm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496"/>
            <a:ext cx="4691451" cy="3143272"/>
          </a:xfrm>
        </p:spPr>
      </p:pic>
      <p:pic>
        <p:nvPicPr>
          <p:cNvPr id="5" name="Рисунок 4" descr="pm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643182"/>
            <a:ext cx="4451357" cy="33385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sz="2400" dirty="0"/>
              <a:t>Тенденции комплексности, усложненности и многозадачности четко прослеживаются в рамках проектной культуры. «Резкое расширение практики дизайна превратило его связь с архитектурой в наглядную реальность</a:t>
            </a:r>
            <a:r>
              <a:rPr lang="ru-RU" sz="2400" dirty="0" smtClean="0"/>
              <a:t>…» </a:t>
            </a:r>
            <a:r>
              <a:rPr lang="ru-RU" sz="2400" dirty="0"/>
              <a:t>Дизайн не просто взаимодействует с архитектурой, он «захватывает» ее. «Сейчас архитектура… буквально съедена и поглощена дизайном», – утверждает А. </a:t>
            </a:r>
            <a:r>
              <a:rPr lang="ru-RU" sz="2400" dirty="0" err="1"/>
              <a:t>Раппапорт</a:t>
            </a:r>
            <a:r>
              <a:rPr lang="ru-RU" sz="2400" dirty="0"/>
              <a:t> в интервью журналу «Под </a:t>
            </a:r>
            <a:r>
              <a:rPr lang="ru-RU" sz="2400" dirty="0" smtClean="0"/>
              <a:t>ключ».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Японские принципы организации предметной среды.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/>
              <a:t> </a:t>
            </a:r>
            <a:r>
              <a:rPr lang="ru-RU" b="1" i="1" dirty="0"/>
              <a:t>Опора на традиции </a:t>
            </a:r>
            <a:r>
              <a:rPr lang="ru-RU" i="1" dirty="0"/>
              <a:t>(реализуется принцип целостности).</a:t>
            </a:r>
            <a:r>
              <a:rPr lang="ru-RU" dirty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Кэндзи</a:t>
            </a:r>
            <a:r>
              <a:rPr lang="ru-RU" dirty="0" smtClean="0"/>
              <a:t> </a:t>
            </a:r>
            <a:r>
              <a:rPr lang="ru-RU" dirty="0" err="1"/>
              <a:t>Экуан</a:t>
            </a:r>
            <a:r>
              <a:rPr lang="ru-RU" dirty="0"/>
              <a:t>, председатель GK </a:t>
            </a:r>
            <a:r>
              <a:rPr lang="ru-RU" dirty="0" err="1"/>
              <a:t>Design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 </a:t>
            </a:r>
            <a:r>
              <a:rPr lang="ru-RU" dirty="0" err="1"/>
              <a:t>Inc</a:t>
            </a:r>
            <a:r>
              <a:rPr lang="ru-RU" dirty="0"/>
              <a:t>., выступая на конференции «ЭКОДИЗАЙН» в С.-Петербурге в 2002 году, так говорил о развитии дизайна в Японии: «Именно ремесленное производство, народные промыслы [традиция] стали основой для японского дизайна</a:t>
            </a:r>
            <a:r>
              <a:rPr lang="ru-RU" dirty="0" smtClean="0"/>
              <a:t>». </a:t>
            </a:r>
            <a:r>
              <a:rPr lang="ru-RU" dirty="0"/>
              <a:t>Традиция может по-разному преломляться в творчестве японских авторов. Например, характерный приём для архитектуры Тадао Андо – использование бетонных блоков размером с татами (90 × 180 см), традиционный модуль японского дома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дословно</a:t>
            </a:r>
            <a:r>
              <a:rPr lang="ru-RU" sz="2800" dirty="0" smtClean="0"/>
              <a:t> «складывание; то, что складывается») — маты, которыми в Японии застилают полы домов (традиционного типа). </a:t>
            </a:r>
            <a:endParaRPr lang="ru-RU" sz="2800" dirty="0"/>
          </a:p>
        </p:txBody>
      </p:sp>
      <p:pic>
        <p:nvPicPr>
          <p:cNvPr id="4" name="Содержимое 3" descr="PICT0148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3568402" cy="2658923"/>
          </a:xfrm>
        </p:spPr>
      </p:pic>
      <p:pic>
        <p:nvPicPr>
          <p:cNvPr id="5" name="Рисунок 4" descr="Layout_of_tatam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857496"/>
            <a:ext cx="4974468" cy="35318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143140"/>
          </a:xfrm>
        </p:spPr>
        <p:txBody>
          <a:bodyPr>
            <a:normAutofit/>
          </a:bodyPr>
          <a:lstStyle/>
          <a:p>
            <a:r>
              <a:rPr lang="ru-RU" sz="3200" i="1" dirty="0"/>
              <a:t>Тадао Андо. </a:t>
            </a:r>
            <a:r>
              <a:rPr lang="en-US" sz="3200" i="1" dirty="0" err="1"/>
              <a:t>Iwasa</a:t>
            </a:r>
            <a:r>
              <a:rPr lang="en-US" sz="3200" i="1" dirty="0"/>
              <a:t> Residence </a:t>
            </a:r>
            <a:r>
              <a:rPr lang="ru-RU" sz="3200" i="1" dirty="0"/>
              <a:t>в </a:t>
            </a:r>
            <a:r>
              <a:rPr lang="ru-RU" sz="3200" i="1" dirty="0" err="1"/>
              <a:t>Хёго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m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00174"/>
            <a:ext cx="6776727" cy="342902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 </a:t>
            </a:r>
            <a:r>
              <a:rPr lang="ru-RU" sz="2800" dirty="0" smtClean="0"/>
              <a:t>   </a:t>
            </a:r>
            <a:r>
              <a:rPr lang="ru-RU" sz="2800" b="1" i="1" dirty="0" smtClean="0"/>
              <a:t>Соединение </a:t>
            </a:r>
            <a:r>
              <a:rPr lang="ru-RU" sz="2800" b="1" i="1" dirty="0"/>
              <a:t>противоположного </a:t>
            </a:r>
            <a:r>
              <a:rPr lang="ru-RU" sz="2800" i="1" dirty="0"/>
              <a:t>(реализуется принцип целостности</a:t>
            </a:r>
            <a:r>
              <a:rPr lang="ru-RU" sz="2800" i="1" dirty="0" smtClean="0"/>
              <a:t>).</a:t>
            </a:r>
          </a:p>
          <a:p>
            <a:pPr>
              <a:buNone/>
            </a:pPr>
            <a:r>
              <a:rPr lang="ru-RU" sz="2800" dirty="0"/>
              <a:t> </a:t>
            </a:r>
            <a:r>
              <a:rPr lang="ru-RU" sz="2800" dirty="0" smtClean="0"/>
              <a:t>   Кисё </a:t>
            </a:r>
            <a:r>
              <a:rPr lang="ru-RU" sz="2800" dirty="0" err="1"/>
              <a:t>Курокава</a:t>
            </a:r>
            <a:r>
              <a:rPr lang="ru-RU" sz="2800" dirty="0"/>
              <a:t> разработал концепцию </a:t>
            </a:r>
            <a:r>
              <a:rPr lang="ru-RU" sz="2800" i="1" dirty="0"/>
              <a:t>симбиоза</a:t>
            </a:r>
            <a:r>
              <a:rPr lang="ru-RU" sz="2800" dirty="0"/>
              <a:t>, симбиоз – </a:t>
            </a:r>
            <a:r>
              <a:rPr lang="ru-RU" sz="2800" i="1" dirty="0"/>
              <a:t>соединение противоположного</a:t>
            </a:r>
            <a:r>
              <a:rPr lang="ru-RU" sz="2800" dirty="0"/>
              <a:t>, иногда даже конфликтного в архитектуре: прошлого и будущего, экспрессии и машинной формы.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Кисё </a:t>
            </a:r>
            <a:r>
              <a:rPr lang="ru-RU" dirty="0" err="1" smtClean="0"/>
              <a:t>Курокава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Кисё_Курокав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7275" y="1939131"/>
            <a:ext cx="2838450" cy="38481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японский архитектор и один из основателей движения </a:t>
            </a:r>
            <a:r>
              <a:rPr lang="ru-RU" dirty="0" err="1" smtClean="0"/>
              <a:t>метаболистов</a:t>
            </a:r>
            <a:r>
              <a:rPr lang="ru-RU" dirty="0" smtClean="0"/>
              <a:t>. 7 мая 2007 года </a:t>
            </a:r>
            <a:r>
              <a:rPr lang="ru-RU" dirty="0" err="1" smtClean="0"/>
              <a:t>Курокава</a:t>
            </a:r>
            <a:r>
              <a:rPr lang="ru-RU" dirty="0" smtClean="0"/>
              <a:t> побывал в Екатеринбурге, изучая возможности проектирования торгово-развлекательного центра. 12 октября того же года умер.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akag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4054056" cy="6074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785794"/>
            <a:ext cx="3971924" cy="53403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Построенное в 1972 году здание является редким примером  японского метаболизма, движения, которое стало символом послевоенного культурного возрождения Японии, а также символом технических амбиций страны. Здание стало первым в мире воплощением «капсульной» архитектуры для практических целей.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f7745b24aa461b42b51cc6bda72d0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6723287" cy="4586301"/>
          </a:xfrm>
          <a:prstGeom prst="rect">
            <a:avLst/>
          </a:prstGeom>
        </p:spPr>
      </p:pic>
      <p:pic>
        <p:nvPicPr>
          <p:cNvPr id="2" name="Рисунок 1" descr="Nakagin_Capsule_Tower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14290"/>
            <a:ext cx="3000378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/>
              <a:t> </a:t>
            </a:r>
            <a:r>
              <a:rPr lang="ru-RU" sz="2000" b="1" i="1" dirty="0"/>
              <a:t>Идея мимолётности</a:t>
            </a:r>
            <a:r>
              <a:rPr lang="ru-RU" sz="2000" i="1" dirty="0"/>
              <a:t>, создание пустоты (влияние буддизма).</a:t>
            </a:r>
            <a:r>
              <a:rPr lang="ru-RU" sz="2000" dirty="0"/>
              <a:t>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Важнейшей </a:t>
            </a:r>
            <a:r>
              <a:rPr lang="ru-RU" sz="2000" dirty="0"/>
              <a:t>категорией японской эстетики является понятие </a:t>
            </a:r>
            <a:r>
              <a:rPr lang="ru-RU" sz="2000" dirty="0" err="1"/>
              <a:t>макото</a:t>
            </a:r>
            <a:r>
              <a:rPr lang="ru-RU" sz="2000" dirty="0"/>
              <a:t> (букв. «истина», сущность вещей), которая заключается в </a:t>
            </a:r>
            <a:r>
              <a:rPr lang="ru-RU" sz="2000" i="1" dirty="0" err="1" smtClean="0"/>
              <a:t>моно-но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аварэ</a:t>
            </a:r>
            <a:r>
              <a:rPr lang="ru-RU" sz="2000" i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/>
              <a:t>букв. «грусть вещей», очарование вещей): «Если произведения не содержит </a:t>
            </a:r>
            <a:r>
              <a:rPr lang="ru-RU" sz="2000" dirty="0" err="1"/>
              <a:t>моно-но</a:t>
            </a:r>
            <a:r>
              <a:rPr lang="ru-RU" sz="2000" dirty="0"/>
              <a:t> </a:t>
            </a:r>
            <a:r>
              <a:rPr lang="ru-RU" sz="2000" dirty="0" err="1"/>
              <a:t>аварэ</a:t>
            </a:r>
            <a:r>
              <a:rPr lang="ru-RU" sz="2000" dirty="0"/>
              <a:t>, оно не истинно». </a:t>
            </a:r>
            <a:r>
              <a:rPr lang="ru-RU" sz="2000" dirty="0" smtClean="0"/>
              <a:t> </a:t>
            </a:r>
            <a:r>
              <a:rPr lang="ru-RU" sz="2000" dirty="0"/>
              <a:t>Грусть вещей в их мимолётности, в «красоте непостоянства» (</a:t>
            </a:r>
            <a:r>
              <a:rPr lang="ru-RU" sz="2000" i="1" dirty="0" err="1"/>
              <a:t>мудзё-но</a:t>
            </a:r>
            <a:r>
              <a:rPr lang="ru-RU" sz="2000" i="1" dirty="0"/>
              <a:t> </a:t>
            </a:r>
            <a:r>
              <a:rPr lang="ru-RU" sz="2000" i="1" dirty="0" err="1"/>
              <a:t>би</a:t>
            </a:r>
            <a:r>
              <a:rPr lang="ru-RU" sz="2000" dirty="0"/>
              <a:t> – ещё одна категория японской эстетики). Согласно </a:t>
            </a:r>
            <a:r>
              <a:rPr lang="ru-RU" sz="2000" dirty="0" err="1"/>
              <a:t>Хироси</a:t>
            </a:r>
            <a:r>
              <a:rPr lang="ru-RU" sz="2000" dirty="0"/>
              <a:t> </a:t>
            </a:r>
            <a:r>
              <a:rPr lang="ru-RU" sz="2000" dirty="0" err="1"/>
              <a:t>Хара</a:t>
            </a:r>
            <a:r>
              <a:rPr lang="ru-RU" sz="2000" dirty="0"/>
              <a:t>, с учётом места можно создать особую среду в доме, состояние, то есть, в зависимости от места, дом имеет определённый вид. Например, снег может задавать определённые условия для света, поэтому стекло в интерьере или поверхность стен могут быть обработаны так, чтобы возникал эффект тумана. Вследствие такого подхода, архитектура становится аморфной и двусмысленной, она начинает походить на переменчивые природные явления, облака, туман, радугу и мираж, считает </a:t>
            </a:r>
            <a:r>
              <a:rPr lang="ru-RU" sz="2000" dirty="0" err="1" smtClean="0"/>
              <a:t>Хара</a:t>
            </a:r>
            <a:r>
              <a:rPr lang="ru-RU" sz="2000" dirty="0" smtClean="0"/>
              <a:t>.  </a:t>
            </a:r>
            <a:r>
              <a:rPr lang="ru-RU" sz="2000" dirty="0"/>
              <a:t>Цель такого подхода – создать изменчивую архитектуру, «когда формы появляются, чтобы исчезнуть, оставляя после себя пустоту».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err="1"/>
              <a:t>Хироси</a:t>
            </a:r>
            <a:r>
              <a:rPr lang="ru-RU" sz="3200" i="1" dirty="0"/>
              <a:t> </a:t>
            </a:r>
            <a:r>
              <a:rPr lang="ru-RU" sz="3200" i="1" dirty="0" err="1"/>
              <a:t>Хара</a:t>
            </a:r>
            <a:r>
              <a:rPr lang="ru-RU" sz="3200" i="1" dirty="0"/>
              <a:t>. </a:t>
            </a:r>
            <a:r>
              <a:rPr lang="ru-RU" sz="3200" i="1" dirty="0" err="1"/>
              <a:t>Shima</a:t>
            </a:r>
            <a:r>
              <a:rPr lang="ru-RU" sz="3200" i="1" dirty="0"/>
              <a:t> </a:t>
            </a:r>
            <a:r>
              <a:rPr lang="ru-RU" sz="3200" i="1" dirty="0" err="1"/>
              <a:t>House</a:t>
            </a:r>
            <a:r>
              <a:rPr lang="ru-RU" sz="3200" i="1" dirty="0"/>
              <a:t> в Токио</a:t>
            </a:r>
            <a:r>
              <a:rPr lang="ru-RU" sz="3200" dirty="0"/>
              <a:t>.</a:t>
            </a:r>
          </a:p>
        </p:txBody>
      </p:sp>
      <p:pic>
        <p:nvPicPr>
          <p:cNvPr id="4" name="Содержимое 3" descr="pm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4214842" cy="4258444"/>
          </a:xfrm>
        </p:spPr>
      </p:pic>
      <p:pic>
        <p:nvPicPr>
          <p:cNvPr id="5" name="Рисунок 4" descr="pm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1857364"/>
            <a:ext cx="4142917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    Связь </a:t>
            </a:r>
            <a:r>
              <a:rPr lang="ru-RU" b="1" i="1" dirty="0"/>
              <a:t>с окружающей средой через образ </a:t>
            </a:r>
            <a:r>
              <a:rPr lang="ru-RU" i="1" dirty="0"/>
              <a:t>(влияние натурфилософии).</a:t>
            </a:r>
            <a:r>
              <a:rPr lang="ru-RU" dirty="0"/>
              <a:t> </a:t>
            </a:r>
            <a:r>
              <a:rPr lang="ru-RU" dirty="0" err="1"/>
              <a:t>Тойо</a:t>
            </a:r>
            <a:r>
              <a:rPr lang="ru-RU" dirty="0"/>
              <a:t> Ито использовал образ кругов на воде при создании мебели </a:t>
            </a:r>
            <a:r>
              <a:rPr lang="ru-RU" dirty="0" err="1"/>
              <a:t>Ripples</a:t>
            </a:r>
            <a:r>
              <a:rPr lang="ru-RU" dirty="0"/>
              <a:t> </a:t>
            </a:r>
            <a:r>
              <a:rPr lang="ru-RU" dirty="0" smtClean="0"/>
              <a:t>. </a:t>
            </a:r>
            <a:r>
              <a:rPr lang="ru-RU" dirty="0"/>
              <a:t>Постройки </a:t>
            </a:r>
            <a:r>
              <a:rPr lang="ru-RU" dirty="0" err="1"/>
              <a:t>Ицуко</a:t>
            </a:r>
            <a:r>
              <a:rPr lang="ru-RU" dirty="0"/>
              <a:t> </a:t>
            </a:r>
            <a:r>
              <a:rPr lang="ru-RU" dirty="0" err="1"/>
              <a:t>Хасегава</a:t>
            </a:r>
            <a:r>
              <a:rPr lang="ru-RU" dirty="0"/>
              <a:t> – это искусственный ландшафт, используя геометрические фигуры, они имитируют деревья и горы. Например, офисное здание S.T.M. </a:t>
            </a:r>
            <a:r>
              <a:rPr lang="ru-RU" dirty="0" err="1"/>
              <a:t>House</a:t>
            </a:r>
            <a:r>
              <a:rPr lang="ru-RU" dirty="0"/>
              <a:t> (1991), расположенное в Токио, имеет многослойный радужный фасад из стекла и металла. Согласно </a:t>
            </a:r>
            <a:r>
              <a:rPr lang="ru-RU" dirty="0" err="1"/>
              <a:t>Хасегава</a:t>
            </a:r>
            <a:r>
              <a:rPr lang="ru-RU" dirty="0"/>
              <a:t>, радуга – «явление, тесно связанное с душой японца». «Архитектура – это интерпретация природы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Происходит своеобразное сращивание, «перетекание» среды пространств «открытых» и «закрытых», внешних и внутренних, «стирание границ» между ними.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err="1"/>
              <a:t>Тойо</a:t>
            </a:r>
            <a:r>
              <a:rPr lang="ru-RU" sz="3600" i="1" dirty="0"/>
              <a:t> Ито, скамья </a:t>
            </a:r>
            <a:r>
              <a:rPr lang="en-US" sz="3600" i="1" dirty="0"/>
              <a:t>Ripples</a:t>
            </a:r>
            <a:r>
              <a:rPr lang="en-US" sz="3600" dirty="0"/>
              <a:t>.</a:t>
            </a:r>
            <a:endParaRPr lang="ru-RU" sz="3600" dirty="0"/>
          </a:p>
        </p:txBody>
      </p:sp>
      <p:pic>
        <p:nvPicPr>
          <p:cNvPr id="4" name="Содержимое 3" descr="pm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712" y="1857364"/>
            <a:ext cx="5077298" cy="3786214"/>
          </a:xfrm>
        </p:spPr>
      </p:pic>
      <p:pic>
        <p:nvPicPr>
          <p:cNvPr id="5" name="Рисунок 4" descr="pm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3" y="1857363"/>
            <a:ext cx="2857521" cy="378585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 </a:t>
            </a:r>
            <a:r>
              <a:rPr lang="ru-RU" i="1" dirty="0"/>
              <a:t>Особая роль вещи в дизайне (влияние синтоизма).</a:t>
            </a:r>
            <a:r>
              <a:rPr lang="ru-RU" dirty="0"/>
              <a:t> Президент исследовательской фирмы </a:t>
            </a:r>
            <a:r>
              <a:rPr lang="ru-RU" dirty="0" err="1"/>
              <a:t>Кэндзи</a:t>
            </a:r>
            <a:r>
              <a:rPr lang="ru-RU" dirty="0"/>
              <a:t> </a:t>
            </a:r>
            <a:r>
              <a:rPr lang="ru-RU" dirty="0" err="1"/>
              <a:t>Саккуйори</a:t>
            </a:r>
            <a:r>
              <a:rPr lang="ru-RU" dirty="0"/>
              <a:t> так сказал об эстетическом воспитании: «Нужно воспитывать основополагающие ощущения и чувства, проистекающие из факта наличия человека и вещи, а также окружающей их среды. Это чувства, вытекающие из познания существования собственно вещи. Это ощущение равновесия и соразмерности, вытекающее из познания связей вещей друг с другом и с человеком. Это чувство понимания факта рождения вещи. Это понимание факта умирания вещи. Человеческие чувства, сформированные в совокупности всех этих разнообразных ощущений, позволяют осознавать красоту бытия вещей». [3, с.736] Иными словами, чтобы научиться создавать прекрасное, нужно понять красоту (мимолётность) вещи, почувствовать её хрупкую связь с миром, с человеком. Председатель японской дизайнерской фирмы GK </a:t>
            </a:r>
            <a:r>
              <a:rPr lang="ru-RU" dirty="0" err="1"/>
              <a:t>Design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 </a:t>
            </a:r>
            <a:r>
              <a:rPr lang="ru-RU" dirty="0" err="1"/>
              <a:t>Inc</a:t>
            </a:r>
            <a:r>
              <a:rPr lang="ru-RU" dirty="0"/>
              <a:t>. </a:t>
            </a:r>
            <a:r>
              <a:rPr lang="ru-RU" dirty="0" err="1"/>
              <a:t>Кейдзи</a:t>
            </a:r>
            <a:r>
              <a:rPr lang="ru-RU" dirty="0"/>
              <a:t> </a:t>
            </a:r>
            <a:r>
              <a:rPr lang="ru-RU" dirty="0" err="1"/>
              <a:t>Экуан</a:t>
            </a:r>
            <a:r>
              <a:rPr lang="ru-RU" dirty="0"/>
              <a:t> утверждал: «Необходимо ввести в процесс обучения три положения: очищение, усердие и учёба. Через предварительное очищение, напрямую обращаясь с вещами, можно как следует постичь структуру вещей и тем самым их сущность. Затем через усердие прийти к пониманию взаимосвязей человека и окружающих его вещей. И тогда с высоты понимания этих взаимосвязей можно подходить к изучению конечного этапа учебного процесса – к постижению истины. Понимание вещей и их бытия. … Без этого дизайнер не сможет выполнить свою миссию адвоката общества». [3, с. 752] Таким образом, процесс проектирования движется по направлению </a:t>
            </a:r>
            <a:r>
              <a:rPr lang="ru-RU" i="1" dirty="0"/>
              <a:t>от вещи к человеку</a:t>
            </a:r>
            <a:r>
              <a:rPr lang="ru-RU" dirty="0"/>
              <a:t> («</a:t>
            </a:r>
            <a:r>
              <a:rPr lang="ru-RU" dirty="0" err="1"/>
              <a:t>вещецентризм</a:t>
            </a:r>
            <a:r>
              <a:rPr lang="ru-RU" dirty="0"/>
              <a:t>»), а не </a:t>
            </a:r>
            <a:r>
              <a:rPr lang="ru-RU" i="1" dirty="0"/>
              <a:t>от человека к вещи</a:t>
            </a:r>
            <a:r>
              <a:rPr lang="ru-RU" dirty="0"/>
              <a:t> («антропоцентризм»), как это происходит на Западе. В этом заключается особое отношение к вещи.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2400" i="1" dirty="0" err="1"/>
              <a:t>Luisa</a:t>
            </a:r>
            <a:r>
              <a:rPr lang="ru-RU" sz="2400" i="1" dirty="0"/>
              <a:t>, </a:t>
            </a:r>
            <a:r>
              <a:rPr lang="ru-RU" sz="2400" i="1" dirty="0" err="1"/>
              <a:t>GAMplusFRATESI</a:t>
            </a:r>
            <a:r>
              <a:rPr lang="ru-RU" sz="2400" i="1" dirty="0"/>
              <a:t>. Кофейный столик: между</a:t>
            </a:r>
            <a:br>
              <a:rPr lang="ru-RU" sz="2400" i="1" dirty="0"/>
            </a:br>
            <a:r>
              <a:rPr lang="ru-RU" sz="2400" i="1" dirty="0"/>
              <a:t>двумя слоями компании </a:t>
            </a:r>
            <a:r>
              <a:rPr lang="ru-RU" sz="2400" i="1" dirty="0" err="1"/>
              <a:t>Moroso</a:t>
            </a:r>
            <a:r>
              <a:rPr lang="ru-RU" sz="2400" i="1" dirty="0"/>
              <a:t> (Милан, 2007) прозрачного</a:t>
            </a:r>
            <a:br>
              <a:rPr lang="ru-RU" sz="2400" i="1" dirty="0"/>
            </a:br>
            <a:r>
              <a:rPr lang="ru-RU" sz="2400" i="1" dirty="0"/>
              <a:t>акрила спрятана расшитая цветами скатерть из мягкой</a:t>
            </a:r>
            <a:br>
              <a:rPr lang="ru-RU" sz="2400" i="1" dirty="0"/>
            </a:br>
            <a:r>
              <a:rPr lang="ru-RU" sz="2400" i="1" dirty="0"/>
              <a:t>ткани.</a:t>
            </a:r>
            <a:endParaRPr lang="ru-RU" sz="2400" dirty="0"/>
          </a:p>
        </p:txBody>
      </p:sp>
      <p:pic>
        <p:nvPicPr>
          <p:cNvPr id="4" name="Содержимое 3" descr="pm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857496"/>
            <a:ext cx="3586500" cy="3399052"/>
          </a:xfrm>
        </p:spPr>
      </p:pic>
      <p:pic>
        <p:nvPicPr>
          <p:cNvPr id="5" name="Рисунок 4" descr="pm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643182"/>
            <a:ext cx="2019174" cy="366143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Грелка, на которую кладётся</a:t>
            </a:r>
            <a:br>
              <a:rPr lang="ru-RU" sz="2800" dirty="0"/>
            </a:br>
            <a:r>
              <a:rPr lang="ru-RU" sz="2800" dirty="0"/>
              <a:t>одеяло (</a:t>
            </a:r>
            <a:r>
              <a:rPr lang="ru-RU" sz="2800" dirty="0" err="1"/>
              <a:t>котацу</a:t>
            </a:r>
            <a:r>
              <a:rPr lang="ru-RU" sz="2800" dirty="0"/>
              <a:t>).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/>
              <a:t>Стол </a:t>
            </a:r>
            <a:r>
              <a:rPr lang="en-US" sz="2400" dirty="0"/>
              <a:t>Tetra (</a:t>
            </a:r>
            <a:r>
              <a:rPr lang="ru-RU" sz="2400" dirty="0"/>
              <a:t>Милан, 2007).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pm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2786058"/>
            <a:ext cx="3448068" cy="2408650"/>
          </a:xfrm>
        </p:spPr>
      </p:pic>
      <p:pic>
        <p:nvPicPr>
          <p:cNvPr id="5" name="Рисунок 4" descr="pm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000372"/>
            <a:ext cx="3563958" cy="343565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 </a:t>
            </a:r>
            <a:r>
              <a:rPr lang="ru-RU" i="1" dirty="0"/>
              <a:t>Складчатость, закутывание (реализуется принцип целостности).</a:t>
            </a:r>
            <a:r>
              <a:rPr lang="ru-RU" dirty="0"/>
              <a:t> Речь идёт об использовании принципов оригами в дизайне, а также об упаковке-обёртке. История развития японской упаковки отличается от истории развития упаковки в Европе. Изначально идея европейской упаковки заключалась в том, чтобы «закрыть», «заключить», «сохранить». В Японии под упаковкой понималась «обёртывание», «оборачивание». Японский дизайн – это, скорее, дизайн «обёртки», чем «упаковки». Такое различие в подходах объясняется, в первую очередь, разницей климатических условий. По сравнению с Японией, в европейских странах климат более холодный, что привело европейцев к «мясной диете» и необходимости сохранять мясо. В Японии изначально не было такой необходимости, так как климат благоприятствовал собирательству и рыболовству. Поэтому европейская упаковка нацелена сохранить, в то время как японская упаковка – «лишь временная оболочка».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Светильник </a:t>
            </a:r>
            <a:r>
              <a:rPr lang="en-US" sz="2800" dirty="0"/>
              <a:t>Eva </a:t>
            </a:r>
            <a:r>
              <a:rPr lang="en-US" sz="2800" dirty="0" err="1"/>
              <a:t>Siwei</a:t>
            </a:r>
            <a:r>
              <a:rPr lang="en-US" sz="2800" dirty="0"/>
              <a:t> </a:t>
            </a:r>
            <a:r>
              <a:rPr lang="en-US" sz="2800" dirty="0" smtClean="0"/>
              <a:t>Fang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i="1" dirty="0"/>
              <a:t> </a:t>
            </a:r>
            <a:r>
              <a:rPr lang="en-US" sz="2800" dirty="0"/>
              <a:t>Patricia </a:t>
            </a:r>
            <a:r>
              <a:rPr lang="en-US" sz="2800" dirty="0" err="1"/>
              <a:t>Urquiola</a:t>
            </a:r>
            <a:r>
              <a:rPr lang="en-US" sz="2800" dirty="0"/>
              <a:t>, </a:t>
            </a:r>
            <a:r>
              <a:rPr lang="en-US" sz="2800" dirty="0" err="1"/>
              <a:t>Antibodi</a:t>
            </a:r>
            <a:endParaRPr lang="ru-RU" sz="2800" dirty="0"/>
          </a:p>
        </p:txBody>
      </p:sp>
      <p:pic>
        <p:nvPicPr>
          <p:cNvPr id="4" name="Содержимое 3" descr="pm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4025980" cy="3429024"/>
          </a:xfrm>
        </p:spPr>
      </p:pic>
      <p:pic>
        <p:nvPicPr>
          <p:cNvPr id="5" name="Рисунок 4" descr="pm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785926"/>
            <a:ext cx="3357586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sz="2400" i="1" dirty="0"/>
              <a:t>Традиционные японские принципы организации предметно-пространственной среды оказали влияние на мировой дизайн и архитектуру и </a:t>
            </a:r>
            <a:r>
              <a:rPr lang="ru-RU" sz="2400" i="1" dirty="0" err="1"/>
              <a:t>наложились</a:t>
            </a:r>
            <a:r>
              <a:rPr lang="ru-RU" sz="2400" i="1" dirty="0"/>
              <a:t> на идею </a:t>
            </a:r>
            <a:r>
              <a:rPr lang="ru-RU" sz="2400" i="1" dirty="0" err="1"/>
              <a:t>дематериализации</a:t>
            </a:r>
            <a:r>
              <a:rPr lang="ru-RU" sz="2400" i="1" dirty="0"/>
              <a:t> архитектуры на </a:t>
            </a:r>
            <a:r>
              <a:rPr lang="ru-RU" sz="2400" i="1" dirty="0" err="1"/>
              <a:t>Западе.</a:t>
            </a:r>
            <a:r>
              <a:rPr lang="ru-RU" sz="2400" dirty="0" err="1"/>
              <a:t>Пример</a:t>
            </a:r>
            <a:r>
              <a:rPr lang="ru-RU" sz="2400" dirty="0"/>
              <a:t> заимствования элементов традиционного японского интерьера с изменением функции </a:t>
            </a:r>
            <a:r>
              <a:rPr lang="ru-RU" sz="2400" dirty="0" smtClean="0"/>
              <a:t>, </a:t>
            </a:r>
            <a:r>
              <a:rPr lang="ru-RU" sz="2400" dirty="0"/>
              <a:t>заимствование орнамента </a:t>
            </a:r>
            <a:r>
              <a:rPr lang="ru-RU" sz="2400" dirty="0" smtClean="0"/>
              <a:t>, </a:t>
            </a:r>
            <a:r>
              <a:rPr lang="ru-RU" sz="2400" dirty="0"/>
              <a:t>использование «японской складчатости», приёмов оригами в западном </a:t>
            </a:r>
            <a:r>
              <a:rPr lang="ru-RU" sz="2400" dirty="0" smtClean="0"/>
              <a:t>дизайне.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378621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концепциях современных японских проектировщиков этот «переход» выступает в совершенно новом качестве. Так, например, </a:t>
            </a:r>
            <a:r>
              <a:rPr lang="ru-RU" dirty="0" err="1"/>
              <a:t>House</a:t>
            </a:r>
            <a:r>
              <a:rPr lang="ru-RU" dirty="0"/>
              <a:t> N </a:t>
            </a:r>
            <a:r>
              <a:rPr lang="ru-RU" dirty="0" smtClean="0"/>
              <a:t>: </a:t>
            </a:r>
            <a:r>
              <a:rPr lang="ru-RU" dirty="0"/>
              <a:t>три железобетонные оболочки, иссеченные прямоугольниками окон и дверных проемов, формируют внутри себя пространство сада и комнат, расположенных в промежутках между ними. По теории бюро мир видится похожим на комплекс вложенных структур: промежуточная зона опоясывает все пространство жилых помещений, объединяя его с окружающей средой.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stringio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14612" cy="4015182"/>
          </a:xfrm>
          <a:prstGeom prst="rect">
            <a:avLst/>
          </a:prstGeom>
        </p:spPr>
      </p:pic>
      <p:pic>
        <p:nvPicPr>
          <p:cNvPr id="3" name="Рисунок 2" descr="stringio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490" y="0"/>
            <a:ext cx="4036510" cy="2611525"/>
          </a:xfrm>
          <a:prstGeom prst="rect">
            <a:avLst/>
          </a:prstGeom>
        </p:spPr>
      </p:pic>
      <p:pic>
        <p:nvPicPr>
          <p:cNvPr id="4" name="Рисунок 3" descr="stringio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409" y="2928934"/>
            <a:ext cx="3667591" cy="2317434"/>
          </a:xfrm>
          <a:prstGeom prst="rect">
            <a:avLst/>
          </a:prstGeom>
        </p:spPr>
      </p:pic>
      <p:pic>
        <p:nvPicPr>
          <p:cNvPr id="5" name="Рисунок 4" descr="stringio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187132"/>
            <a:ext cx="4000496" cy="2670868"/>
          </a:xfrm>
          <a:prstGeom prst="rect">
            <a:avLst/>
          </a:prstGeom>
        </p:spPr>
      </p:pic>
      <p:pic>
        <p:nvPicPr>
          <p:cNvPr id="6" name="Рисунок 5" descr="stringio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0"/>
            <a:ext cx="2143140" cy="321121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stringio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40" y="1325880"/>
            <a:ext cx="6446520" cy="4206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cTy_noOOy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3964809" cy="5286412"/>
          </a:xfrm>
          <a:prstGeom prst="rect">
            <a:avLst/>
          </a:prstGeom>
        </p:spPr>
      </p:pic>
      <p:pic>
        <p:nvPicPr>
          <p:cNvPr id="4" name="Рисунок 3" descr="3cQWJ8LZ23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71480"/>
            <a:ext cx="3476633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stringio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7929619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stringio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1325880"/>
            <a:ext cx="6309360" cy="420624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stringio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000108"/>
            <a:ext cx="2706624" cy="4206240"/>
          </a:xfrm>
          <a:prstGeom prst="rect">
            <a:avLst/>
          </a:prstGeom>
        </p:spPr>
      </p:pic>
      <p:pic>
        <p:nvPicPr>
          <p:cNvPr id="4" name="Рисунок 3" descr="stringio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000108"/>
            <a:ext cx="2807208" cy="420624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stringio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5102071" cy="3357586"/>
          </a:xfrm>
          <a:prstGeom prst="rect">
            <a:avLst/>
          </a:prstGeom>
        </p:spPr>
      </p:pic>
      <p:pic>
        <p:nvPicPr>
          <p:cNvPr id="4" name="Рисунок 3" descr="stringio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429000"/>
            <a:ext cx="4614850" cy="303261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stringio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290"/>
            <a:ext cx="6177505" cy="2353068"/>
          </a:xfrm>
          <a:prstGeom prst="rect">
            <a:avLst/>
          </a:prstGeom>
        </p:spPr>
      </p:pic>
      <p:pic>
        <p:nvPicPr>
          <p:cNvPr id="4" name="Рисунок 3" descr="string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928934"/>
            <a:ext cx="4857784" cy="350570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ПРИЕМЫ ОБЪЕДИНЕНИЯ ВНЕШНИХ И ВНУТРЕННИХ ПРОСТРАНСТВ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 </a:t>
            </a:r>
            <a:r>
              <a:rPr lang="ru-RU" sz="1800" i="1" dirty="0">
                <a:solidFill>
                  <a:srgbClr val="FF0000"/>
                </a:solidFill>
              </a:rPr>
              <a:t>Широкое применение остекленных поверхностей</a:t>
            </a:r>
            <a:r>
              <a:rPr lang="ru-RU" sz="1800" dirty="0"/>
              <a:t>, когда элементы внутреннего пространства здания воспринимаются извне и становятся элементами композиции, как интерьера, так и окружающей среды. Проект прозрачного дома </a:t>
            </a:r>
            <a:r>
              <a:rPr lang="ru-RU" sz="1800" dirty="0" err="1"/>
              <a:t>House</a:t>
            </a:r>
            <a:r>
              <a:rPr lang="ru-RU" sz="1800" dirty="0"/>
              <a:t> </a:t>
            </a:r>
            <a:r>
              <a:rPr lang="ru-RU" sz="1800" dirty="0" smtClean="0"/>
              <a:t>N  </a:t>
            </a:r>
            <a:r>
              <a:rPr lang="ru-RU" sz="1800" dirty="0"/>
              <a:t>четко демонстрирует этот принцип. Все элементы и переходы смешиваются и плавно перетекают друг в друга</a:t>
            </a:r>
            <a:r>
              <a:rPr lang="ru-RU" sz="1800" dirty="0" smtClean="0"/>
              <a:t>.</a:t>
            </a:r>
          </a:p>
          <a:p>
            <a:r>
              <a:rPr lang="ru-RU" sz="1800" i="1" dirty="0">
                <a:solidFill>
                  <a:srgbClr val="FF0000"/>
                </a:solidFill>
              </a:rPr>
              <a:t>Внедрение элементов ландшафтного дизайна</a:t>
            </a:r>
            <a:r>
              <a:rPr lang="ru-RU" sz="1800" i="1" dirty="0"/>
              <a:t> </a:t>
            </a:r>
            <a:r>
              <a:rPr lang="ru-RU" sz="1800" dirty="0"/>
              <a:t>(компонентов природы) во внутреннее пространство. Использование «</a:t>
            </a:r>
            <a:r>
              <a:rPr lang="ru-RU" sz="1800" dirty="0" err="1"/>
              <a:t>многослойности</a:t>
            </a:r>
            <a:r>
              <a:rPr lang="ru-RU" sz="1800" dirty="0"/>
              <a:t>» позволяет разместить элементы природы внутри, но под открытым небом. Здание фирмы </a:t>
            </a:r>
            <a:r>
              <a:rPr lang="ru-RU" sz="1800" dirty="0" err="1"/>
              <a:t>Картье</a:t>
            </a:r>
            <a:r>
              <a:rPr lang="ru-RU" sz="1800" dirty="0"/>
              <a:t> </a:t>
            </a:r>
            <a:r>
              <a:rPr lang="ru-RU" sz="1800" dirty="0" smtClean="0"/>
              <a:t>: </a:t>
            </a:r>
            <a:r>
              <a:rPr lang="ru-RU" sz="1800" dirty="0"/>
              <a:t>лаконичный «экран» из стекла и стали, расположенный на расстоянии от фасада здания создает промежуточное пространство, которое впоследствии заполняется деревьями</a:t>
            </a:r>
            <a:r>
              <a:rPr lang="ru-RU" sz="1800" dirty="0" smtClean="0"/>
              <a:t>.</a:t>
            </a:r>
          </a:p>
          <a:p>
            <a:r>
              <a:rPr lang="ru-RU" sz="1800" dirty="0">
                <a:solidFill>
                  <a:srgbClr val="FF0000"/>
                </a:solidFill>
              </a:rPr>
              <a:t> </a:t>
            </a:r>
            <a:r>
              <a:rPr lang="ru-RU" sz="1800" i="1" dirty="0">
                <a:solidFill>
                  <a:srgbClr val="FF0000"/>
                </a:solidFill>
              </a:rPr>
              <a:t>Разрушение четких и «ясных» границ</a:t>
            </a:r>
            <a:r>
              <a:rPr lang="ru-RU" sz="1800" dirty="0"/>
              <a:t>: усложнение конфигурации плана внутреннего пространства. Проект Z 58 </a:t>
            </a:r>
            <a:r>
              <a:rPr lang="ru-RU" sz="1800" dirty="0" smtClean="0"/>
              <a:t> </a:t>
            </a:r>
            <a:r>
              <a:rPr lang="ru-RU" sz="1800" dirty="0"/>
              <a:t>четко демонстрирует данный принцип: внешнее пространство проникает внутрь дома за счет частичного исключения внутреннего объема.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В. Мейер (1978) дает подробный список всех возможных значений, связанных со средой, полученный в результате анализа множества работ, 47 связанных с окружающей средой и местом идентификации человека как личности.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Чувство места – ощущение причастности к какому-то месту. Чувство связи – ощущение, возникающее, когда последовательность впечатлений от среды не прерывается. Чувство идентификации – сродни чувству места, но более интимное, личное, привязанное к конкретному жилью. Чувство ориентации – легкость узнавания. Чувство истории – ощущение прошлого и будущего движения во времени. Предчувствие приключения – когда возникает ощущение возможности события, ожидания приключения. Чувство приезда – первое впечатление, как правило, самое сильное. Чувство удовлетворения – возникает, когда случай предлагает больше, чем человек ожидал. Чувство уединения – возможность защиты от нежелательных контактов. Чувство порядка – возникает при стабильной предсказуемой и управляемой среде. Чувство естественной природы – то, к чему не прикасалась рука человека. Чувство масштаба – ощущение комфорта, уюта, возникающее в соразмерной человеку среде. Чувство амбивалентности – несоответствие правилам, неожиданное отступление. Чувство возможности – вокруг всегда есть что-то, что хотелось бы посетить, но не получается, но само осознание возможности дает ощущение полноты бытия. Должен быть выбор возможностей. Чувство тайны – желание исследовать. 48 Чувство покоя – ощущение защищенности. Чувство участия – возможность совместных коллективных переживаний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ПОТРЕБНОСТИ ЧЕЛОВЕКА В ОРГАНИЗАЦИИ И ЗОНИРОВАНИИ ТЕРРИТОРИИ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Первичные (основные) потребности обеспечивают нормальное человеческое существование: физические – защита от неблагоприятных факторов внешней среды; физиологические – обеспечение жизненных функций человека. </a:t>
            </a:r>
            <a:endParaRPr lang="ru-RU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Вторичные потребности необходимы для обеспечения развития человека как личности: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организованность и управляемость среды по правилам какой-то деятельности людей;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эмоционально-образная коммуникация человека с элементами архитектурной среды;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развивающие элементы среды;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места самовыражения в архитектурно-пространственной среде;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познаваемость, читаемость среды. </a:t>
            </a:r>
          </a:p>
          <a:p>
            <a:pPr>
              <a:buNone/>
            </a:pPr>
            <a:r>
              <a:rPr lang="ru-RU" dirty="0" smtClean="0"/>
              <a:t>Основные первичные функции жилища (создание климатического комфорта, обеспечение элементарных физических и физиологических 49 потребностей) утратили своё доминирующее значение в пользу вторичных функций (взаимоотношения, общения, воспитания, развития) социально- культурной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400" dirty="0" smtClean="0"/>
              <a:t>Было установлено, что объёмно-планировочными и ландшафтными средствами можно добиться существенного снижения </a:t>
            </a:r>
            <a:r>
              <a:rPr lang="ru-RU" sz="2400" dirty="0" err="1" smtClean="0"/>
              <a:t>теплопотерь</a:t>
            </a:r>
            <a:r>
              <a:rPr lang="ru-RU" sz="2400" dirty="0" smtClean="0"/>
              <a:t>, в частности, за счёт следующих действий: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•    сокращения площади наружных ограждений относительно внутреннего объёма здания, т.е. повышением его пространственной и объёмной компактности.</a:t>
            </a:r>
          </a:p>
          <a:p>
            <a:pPr>
              <a:buNone/>
            </a:pPr>
            <a:r>
              <a:rPr lang="ru-RU" dirty="0" smtClean="0"/>
              <a:t>      Минимальные соотношения площади поверхности к внутреннему объёму имеют шар, цилиндр и куб – именно эти формы обеспечат предельное снижение дисперсии тепла зданием, изменение периметра стен на 0.01 м приводит к изменению расхода тепла на 1,25 – 1,75% в пяти- и на 1,5 – 2,0% в девятиэтажном здании. Кроме того, компактность формы повышается с увеличением её размеров. Существенное снижение удельного расхода тепла происходит при увеличении ширины корпуса здания (с 11 до 14 м - на 6 - 7%, до 15 - 16 м - на 12 - 14%, до 18 м - на 16 – 20%).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ВНУТРЕННИЕ ПРОСТРАНСТВА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/>
              <a:t> </a:t>
            </a:r>
            <a:r>
              <a:rPr lang="ru-RU" dirty="0"/>
              <a:t>обладают следующими ключевыми особенностями: </a:t>
            </a:r>
            <a:endParaRPr lang="ru-RU" dirty="0" smtClean="0"/>
          </a:p>
          <a:p>
            <a:r>
              <a:rPr lang="ru-RU" dirty="0" smtClean="0"/>
              <a:t>ограниченность </a:t>
            </a:r>
            <a:r>
              <a:rPr lang="ru-RU" dirty="0"/>
              <a:t>внешней оболочкой (в большинстве случаев); </a:t>
            </a:r>
            <a:endParaRPr lang="ru-RU" dirty="0" smtClean="0"/>
          </a:p>
          <a:p>
            <a:r>
              <a:rPr lang="ru-RU" dirty="0" smtClean="0"/>
              <a:t>сомасштабность </a:t>
            </a:r>
            <a:r>
              <a:rPr lang="ru-RU" dirty="0"/>
              <a:t>человеку, </a:t>
            </a:r>
            <a:endParaRPr lang="ru-RU" dirty="0" smtClean="0"/>
          </a:p>
          <a:p>
            <a:r>
              <a:rPr lang="ru-RU" dirty="0" smtClean="0"/>
              <a:t>детализированность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природа </a:t>
            </a:r>
            <a:r>
              <a:rPr lang="ru-RU" dirty="0"/>
              <a:t>не всегда включается в пространство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активное взаимодействие пространства с человеком (человека и оборудования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защищенность от погодных условий; </a:t>
            </a:r>
            <a:endParaRPr lang="ru-RU" dirty="0" smtClean="0"/>
          </a:p>
          <a:p>
            <a:r>
              <a:rPr lang="ru-RU" dirty="0" smtClean="0"/>
              <a:t>предметное </a:t>
            </a:r>
            <a:r>
              <a:rPr lang="ru-RU" dirty="0"/>
              <a:t>наполнение активно включается в пространство.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оптимизации площади </a:t>
            </a:r>
            <a:r>
              <a:rPr lang="ru-RU" sz="2400" dirty="0" err="1" smtClean="0">
                <a:solidFill>
                  <a:srgbClr val="FF0000"/>
                </a:solidFill>
              </a:rPr>
              <a:t>светопроёмов</a:t>
            </a:r>
            <a:r>
              <a:rPr lang="ru-RU" sz="2400" dirty="0" smtClean="0">
                <a:solidFill>
                  <a:srgbClr val="FF0000"/>
                </a:solidFill>
              </a:rPr>
              <a:t>, обладающих высокой теплопроводностью и потому являющихся основным источником </a:t>
            </a:r>
            <a:r>
              <a:rPr lang="ru-RU" sz="2400" dirty="0" err="1" smtClean="0">
                <a:solidFill>
                  <a:srgbClr val="FF0000"/>
                </a:solidFill>
              </a:rPr>
              <a:t>теплопотерь</a:t>
            </a:r>
            <a:r>
              <a:rPr lang="ru-RU" sz="2400" dirty="0" smtClean="0">
                <a:solidFill>
                  <a:srgbClr val="FF0000"/>
                </a:solidFill>
              </a:rPr>
              <a:t> в зданиях. </a:t>
            </a:r>
          </a:p>
          <a:p>
            <a:pPr>
              <a:buNone/>
            </a:pPr>
            <a:r>
              <a:rPr lang="ru-RU" sz="2400" dirty="0" smtClean="0"/>
              <a:t>Например, при увеличении нормативной освещенности жилых помещений с 1/5,5 до 1/4 (соотношения площадей </a:t>
            </a:r>
            <a:r>
              <a:rPr lang="ru-RU" sz="2400" dirty="0" err="1" smtClean="0"/>
              <a:t>светопроёма</a:t>
            </a:r>
            <a:r>
              <a:rPr lang="ru-RU" sz="2400" dirty="0" smtClean="0"/>
              <a:t> и пола) удельный расход теплоты возрастает в среднем на 5% в пяти и на 6 - 7% в девятиэтажных зданиях. </a:t>
            </a:r>
            <a:endParaRPr lang="ru-RU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/>
              <a:t>     </a:t>
            </a:r>
            <a:r>
              <a:rPr lang="ru-RU" sz="3600" dirty="0" smtClean="0">
                <a:solidFill>
                  <a:srgbClr val="FF0000"/>
                </a:solidFill>
              </a:rPr>
              <a:t>•  теплового зонирования отапливаемого объема здания и устройства вокруг него так называемых буферных пространств - </a:t>
            </a:r>
            <a:r>
              <a:rPr lang="ru-RU" sz="3600" dirty="0" err="1" smtClean="0">
                <a:solidFill>
                  <a:srgbClr val="FF0000"/>
                </a:solidFill>
              </a:rPr>
              <a:t>неотапливаемых</a:t>
            </a:r>
            <a:r>
              <a:rPr lang="ru-RU" sz="3600" dirty="0" smtClean="0">
                <a:solidFill>
                  <a:srgbClr val="FF0000"/>
                </a:solidFill>
              </a:rPr>
              <a:t> помещений с промежуточной (относительно внутренней и внешней среды) температурой.</a:t>
            </a:r>
          </a:p>
          <a:p>
            <a:pPr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 Известно, что скорость теплопередачи, а, следовательно, и 63 масштабы </a:t>
            </a:r>
            <a:r>
              <a:rPr lang="ru-RU" dirty="0" err="1" smtClean="0"/>
              <a:t>теплопотерь</a:t>
            </a:r>
            <a:r>
              <a:rPr lang="ru-RU" dirty="0" smtClean="0"/>
              <a:t> определяются амплитудой температур контактирующих сред: скорость тем выше, чем больше эта амплитуда. Таким образом, тепловое зонирование, предполагающее формирование теплового ядра здания из помещений с максимальными расчетными температурами и теплоемкими конструкциями и буферные пространства, формирующие двойную оболочку отапливаемого объёма, создают эффект "энергетического каскада” опосредованной (многоступенчатой) теплопередачи от внутренней среды к внешней: сокращение амплитуды температур контактирующих сред позволяет заметно снизить </a:t>
            </a:r>
            <a:r>
              <a:rPr lang="ru-RU" dirty="0" err="1" smtClean="0"/>
              <a:t>теплопотери</a:t>
            </a:r>
            <a:r>
              <a:rPr lang="ru-RU" dirty="0" smtClean="0"/>
              <a:t>. Соответственно, наибольший эффект буферные пространства дают при размещении их в тех частях здания, где наблюдаются максимальные амплитуды температур отапливаемых помещений и внешней среды: в зоне покрытия (где функции буфера выполняет чердак) и у плохо прогреваемых солнцем стен северной ориентации (буфером могут являться различные хозяйственные пристройки, </a:t>
            </a:r>
            <a:r>
              <a:rPr lang="ru-RU" dirty="0" err="1" smtClean="0"/>
              <a:t>пристенные</a:t>
            </a:r>
            <a:r>
              <a:rPr lang="ru-RU" dirty="0" smtClean="0"/>
              <a:t> холодные шкафы и т.п.). Кроме того, буферные пространства защищают ограждения от ветровых воздействий, исключая нежелательную "напорную" инфильтрацию наружного воздуха в отапливаемый объем здания и переувлажнения, влекущего, как правило, резкое ухудшение теплотехнических качеств ограждений и их ускоренное разрушение. 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 помощью объёмно-пространственной композиции архитектор может создать эффект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рассеивания воздушных потоков при использовании соответствующих пространственных и объёмных форм ландшафта (в т.ч. зданий). Известно, что кроме собственно скорости воздушного потока сила ветрового напора определяется углом падения потока на поверхность, поэтому наименьшее ветровое давление испытывают обтекаемые (</a:t>
            </a:r>
            <a:r>
              <a:rPr lang="ru-RU" dirty="0" err="1" smtClean="0"/>
              <a:t>аэродинамичные</a:t>
            </a:r>
            <a:r>
              <a:rPr lang="ru-RU" dirty="0" smtClean="0"/>
              <a:t>) – сферические, цилиндрические и др. криволинейные, а также </a:t>
            </a:r>
            <a:r>
              <a:rPr lang="ru-RU" dirty="0" err="1" smtClean="0"/>
              <a:t>коноидальные</a:t>
            </a:r>
            <a:r>
              <a:rPr lang="ru-RU" dirty="0" smtClean="0"/>
              <a:t> и пирамидальные (“эффект пирамиды”) объёмные 64 формы (по данным Ю. Лебедева, наиболее приспособленной к восприятию, например, гравитационных и ветровых нагрузок является форма конуса). 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снижения скорости движения и турбулентности воздушных потоков вблизи зданий (их ограждающих конструкций), например, используя формы растительности в качестве естественных ветрозащитных барьеров. Известно, что растительные формы различной плотности и высоты способны весьма значительно сокращать скорость ветрового потока, обеспечивая при этом зоны "ветрового затишья" глубиной, равной 20 - 25 высотам такого растительного барьера. </a:t>
            </a:r>
            <a:r>
              <a:rPr lang="ru-RU" dirty="0" err="1" smtClean="0"/>
              <a:t>Пристенная</a:t>
            </a:r>
            <a:r>
              <a:rPr lang="ru-RU" dirty="0" smtClean="0"/>
              <a:t> растительность также существенно снижает активность ветровых воздействий на здания, турбулентность воздушных потоков у наружных ограждений и обеспечивает суммарное снижение </a:t>
            </a:r>
            <a:r>
              <a:rPr lang="ru-RU" dirty="0" err="1" smtClean="0"/>
              <a:t>теплопотерь</a:t>
            </a:r>
            <a:r>
              <a:rPr lang="ru-RU" smtClean="0"/>
              <a:t> благодаря разумному использованию растительных форм ландшафта до 40%. </a:t>
            </a:r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Архитектура студия </a:t>
            </a:r>
            <a:r>
              <a:rPr lang="ru-RU" sz="2700" dirty="0" err="1" smtClean="0">
                <a:hlinkClick r:id="rId2"/>
              </a:rPr>
              <a:t>Archohm</a:t>
            </a:r>
            <a:r>
              <a:rPr lang="ru-RU" sz="2700" dirty="0" smtClean="0"/>
              <a:t> университетский городок для поощрения ремесел в индийском городе </a:t>
            </a:r>
            <a:r>
              <a:rPr lang="ru-RU" sz="2700" dirty="0" err="1" smtClean="0"/>
              <a:t>Лакнау</a:t>
            </a:r>
            <a:r>
              <a:rPr lang="ru-RU" sz="2700" dirty="0" smtClean="0"/>
              <a:t>, </a:t>
            </a:r>
            <a:br>
              <a:rPr lang="ru-RU" sz="2700" dirty="0" smtClean="0"/>
            </a:br>
            <a:endParaRPr lang="ru-RU" dirty="0"/>
          </a:p>
        </p:txBody>
      </p:sp>
      <p:pic>
        <p:nvPicPr>
          <p:cNvPr id="6" name="Содержимое 5" descr="awadh-shilpgram-archohm-architecture-lucknow-uttar-pradesh-india-arches_dezeen_2364_col_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1571612"/>
            <a:ext cx="4254225" cy="4525963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Дом № 10 1966 г</a:t>
            </a:r>
            <a:br>
              <a:rPr lang="ru-RU" sz="2800" dirty="0" smtClean="0"/>
            </a:br>
            <a:r>
              <a:rPr lang="ru-RU" sz="2800" dirty="0" smtClean="0"/>
              <a:t>Джон </a:t>
            </a:r>
            <a:r>
              <a:rPr lang="ru-RU" sz="2800" dirty="0" err="1" smtClean="0"/>
              <a:t>Хедждак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63408"/>
            <a:ext cx="8229600" cy="199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Сами постройки тоже могут иметь линейную форму, особенно если они состоят из однотипных объёмов, организованных вдоль основных маршрутов движения. Линейные формы здания обладают возможностью как отгораживать внешнее пространство, так и приспосабливаться к природным условиям местности.</a:t>
            </a:r>
            <a:br>
              <a:rPr lang="ru-RU" sz="1800" dirty="0" smtClean="0"/>
            </a:br>
            <a:r>
              <a:rPr lang="ru-RU" sz="1800" dirty="0" smtClean="0"/>
              <a:t>Общежития студентов-выпускников </a:t>
            </a:r>
            <a:r>
              <a:rPr lang="ru-RU" sz="1800" dirty="0" err="1" smtClean="0"/>
              <a:t>Корнелтского</a:t>
            </a:r>
            <a:r>
              <a:rPr lang="ru-RU" sz="1800" dirty="0" smtClean="0"/>
              <a:t> университета</a:t>
            </a:r>
            <a:br>
              <a:rPr lang="ru-RU" sz="1800" dirty="0" smtClean="0"/>
            </a:br>
            <a:r>
              <a:rPr lang="ru-RU" sz="1800" dirty="0" smtClean="0"/>
              <a:t>Итака, штат Нью-Йорк ,</a:t>
            </a:r>
            <a:br>
              <a:rPr lang="ru-RU" sz="1800" dirty="0" smtClean="0"/>
            </a:br>
            <a:r>
              <a:rPr lang="ru-RU" sz="1800" dirty="0" smtClean="0"/>
              <a:t> Ричард Мейер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5398"/>
          <a:stretch>
            <a:fillRect/>
          </a:stretch>
        </p:blipFill>
        <p:spPr bwMode="auto">
          <a:xfrm>
            <a:off x="1285852" y="2714620"/>
            <a:ext cx="6452586" cy="369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Курсовой проект по композиционному моделированию</a:t>
            </a:r>
            <a:endParaRPr lang="ru-RU" sz="2800" dirty="0"/>
          </a:p>
        </p:txBody>
      </p:sp>
      <p:pic>
        <p:nvPicPr>
          <p:cNvPr id="4" name="Содержимое 3" descr="1YW3DrdxS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7643866" cy="4174268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Зарисовки визуальных связей</a:t>
            </a:r>
          </a:p>
          <a:p>
            <a:r>
              <a:rPr lang="ru-RU" dirty="0" smtClean="0"/>
              <a:t>Макет ландшафта</a:t>
            </a:r>
          </a:p>
          <a:p>
            <a:r>
              <a:rPr lang="ru-RU" dirty="0" smtClean="0"/>
              <a:t>Макет </a:t>
            </a:r>
            <a:r>
              <a:rPr lang="ru-RU" smtClean="0"/>
              <a:t>внутреннего пространства</a:t>
            </a:r>
          </a:p>
          <a:p>
            <a:pPr>
              <a:buNone/>
            </a:pPr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ef2955acfe2f7cb11344161f74cc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57298"/>
            <a:ext cx="6679453" cy="44529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ВНЕШНИЕ ПРОСТРАНСТВА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/>
              <a:t> </a:t>
            </a:r>
            <a:r>
              <a:rPr lang="ru-RU" dirty="0"/>
              <a:t>присущи следующие характеристики: </a:t>
            </a:r>
            <a:endParaRPr lang="ru-RU" dirty="0" smtClean="0"/>
          </a:p>
          <a:p>
            <a:r>
              <a:rPr lang="ru-RU" dirty="0" err="1" smtClean="0"/>
              <a:t>незамкнутость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крупные </a:t>
            </a:r>
            <a:r>
              <a:rPr lang="ru-RU" dirty="0"/>
              <a:t>масштабы; </a:t>
            </a:r>
            <a:endParaRPr lang="ru-RU" dirty="0" smtClean="0"/>
          </a:p>
          <a:p>
            <a:r>
              <a:rPr lang="ru-RU" dirty="0" smtClean="0"/>
              <a:t>неразрывная </a:t>
            </a:r>
            <a:r>
              <a:rPr lang="ru-RU" dirty="0"/>
              <a:t>связь с природой, включение ландшафтных компонентов; </a:t>
            </a:r>
            <a:endParaRPr lang="ru-RU" dirty="0" smtClean="0"/>
          </a:p>
          <a:p>
            <a:r>
              <a:rPr lang="ru-RU" dirty="0" smtClean="0"/>
              <a:t>активно </a:t>
            </a:r>
            <a:r>
              <a:rPr lang="ru-RU" dirty="0"/>
              <a:t>взаимодействуют с людьми лишь «нижние уровни пространства» (витрины, входные группы, оборудование); </a:t>
            </a:r>
            <a:endParaRPr lang="ru-RU" dirty="0" smtClean="0"/>
          </a:p>
          <a:p>
            <a:r>
              <a:rPr lang="ru-RU" dirty="0" smtClean="0"/>
              <a:t>подверженность </a:t>
            </a:r>
            <a:r>
              <a:rPr lang="ru-RU" dirty="0"/>
              <a:t>природно-климатическим воздействиям; </a:t>
            </a:r>
            <a:endParaRPr lang="ru-RU" dirty="0" smtClean="0"/>
          </a:p>
          <a:p>
            <a:r>
              <a:rPr lang="ru-RU" dirty="0" smtClean="0"/>
              <a:t>мобильный</a:t>
            </a:r>
            <a:r>
              <a:rPr lang="ru-RU" dirty="0"/>
              <a:t>, временный характер предметного наполнения.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Yen9aeU2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57166"/>
            <a:ext cx="4213933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94f112ba83d94b657c54f25c654d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357298"/>
            <a:ext cx="5372100" cy="402907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4I5lxTY8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714356"/>
            <a:ext cx="3426722" cy="514522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79b121e05c26b6594197b0dbb22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557337"/>
            <a:ext cx="5372100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91630da5fd40c6dfbbe006e9aee9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414462"/>
            <a:ext cx="5372100" cy="402907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76832c03e69102c101e246b3aad97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742950"/>
            <a:ext cx="5372100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c0b19473b88cfb411548acc5752b0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3024525" cy="622065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3S2J8dym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714488"/>
            <a:ext cx="4857768" cy="3643326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8dfef2aca7c87e611ad2e6f54065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28604"/>
            <a:ext cx="4470649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Y7BAy-Rtu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381000"/>
            <a:ext cx="4067175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+mn-lt"/>
              </a:rPr>
              <a:t>Final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Wooden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House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 </a:t>
            </a:r>
            <a:r>
              <a:rPr lang="ru-RU" sz="2400" i="1" dirty="0"/>
              <a:t>Использование элементов, материалов, оборудования или масштаба</a:t>
            </a:r>
            <a:r>
              <a:rPr lang="ru-RU" sz="2400" dirty="0"/>
              <a:t>, присущего внешнему пространству в интерьере, или наоборот. В проекте </a:t>
            </a:r>
            <a:r>
              <a:rPr lang="ru-RU" sz="2400" dirty="0" err="1"/>
              <a:t>Final</a:t>
            </a:r>
            <a:r>
              <a:rPr lang="ru-RU" sz="2400" dirty="0"/>
              <a:t> </a:t>
            </a:r>
            <a:r>
              <a:rPr lang="ru-RU" sz="2400" dirty="0" err="1"/>
              <a:t>Wooden</a:t>
            </a:r>
            <a:r>
              <a:rPr lang="ru-RU" sz="2400" dirty="0"/>
              <a:t> </a:t>
            </a:r>
            <a:r>
              <a:rPr lang="ru-RU" sz="2400" dirty="0" err="1"/>
              <a:t>House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/>
              <a:t>масштабы и материалы, характерные для внешней среды, использованы во внутреннем пространстве: методом «уравновешивания» достигается гармония.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:\Документы\композиционное моделирование\5 семестр\d08a67c39186ef1b3feb58c1d930e3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50" y="1266825"/>
            <a:ext cx="53721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Тест по композиционному моделированию</a:t>
            </a:r>
            <a:br>
              <a:rPr lang="ru-RU" sz="2800" dirty="0" smtClean="0"/>
            </a:br>
            <a:r>
              <a:rPr lang="ru-RU" sz="2800" dirty="0" smtClean="0"/>
              <a:t> 5 семестр.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054617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3400" b="1" dirty="0" smtClean="0"/>
              <a:t>1.Масштабные характеристики среды:</a:t>
            </a:r>
            <a:endParaRPr lang="ru-RU" b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мезо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альфа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макро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микро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 err="1" smtClean="0"/>
              <a:t>гипер</a:t>
            </a:r>
            <a:endParaRPr lang="ru-RU" dirty="0" smtClean="0"/>
          </a:p>
          <a:p>
            <a:pPr marL="514350" lvl="0" indent="-514350">
              <a:buFont typeface="+mj-lt"/>
              <a:buAutoNum type="alphaUcPeriod"/>
            </a:pPr>
            <a:r>
              <a:rPr lang="ru-RU" dirty="0" err="1" smtClean="0"/>
              <a:t>гиго</a:t>
            </a:r>
            <a:endParaRPr lang="ru-RU" dirty="0" smtClean="0"/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ультра</a:t>
            </a:r>
          </a:p>
          <a:p>
            <a:pPr algn="ctr">
              <a:buNone/>
            </a:pPr>
            <a:r>
              <a:rPr lang="ru-RU" dirty="0" smtClean="0"/>
              <a:t>2</a:t>
            </a:r>
            <a:r>
              <a:rPr lang="ru-RU" b="1" dirty="0" smtClean="0"/>
              <a:t>. Комплексным взаимодействием эмоционального содержания протекающих  процессов, чувств человека, участвующего в этих процессах, его впечатлений от облика вещей и предметов, заполняющих пространственную ситуацию, и архитектурного решения этой ситуации называется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атмосферой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впечатлением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вниманием</a:t>
            </a:r>
          </a:p>
          <a:p>
            <a:pPr algn="ctr">
              <a:buNone/>
            </a:pPr>
            <a:r>
              <a:rPr lang="ru-RU" b="1" dirty="0" smtClean="0"/>
              <a:t>3. Уровни восприятия и построения средовой композиции </a:t>
            </a:r>
            <a:r>
              <a:rPr lang="ru-RU" b="1" dirty="0" smtClean="0"/>
              <a:t>состоят </a:t>
            </a:r>
            <a:r>
              <a:rPr lang="ru-RU" b="1" dirty="0" smtClean="0"/>
              <a:t>из :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композиция деталей 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композиция фрагментов среды 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композиция среды в целом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конструктивные узлы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dirty="0" smtClean="0"/>
              <a:t>условия освещения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4. На графах изображено: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800" dirty="0" smtClean="0"/>
              <a:t>Гармонизация разнохарактерных слагаемых при корректировке композиционного строя среды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800" dirty="0" smtClean="0"/>
              <a:t>Комбинаторика визуально-содержательных «тем»- основа композиционной организации средового решения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800" dirty="0" smtClean="0"/>
              <a:t>Применение аксонометрических проекций</a:t>
            </a: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2232" t="21344" r="22991"/>
          <a:stretch>
            <a:fillRect/>
          </a:stretch>
        </p:blipFill>
        <p:spPr bwMode="auto">
          <a:xfrm>
            <a:off x="1214414" y="714356"/>
            <a:ext cx="5940425" cy="183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5. Категории  средовой композиции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600" dirty="0" smtClean="0"/>
              <a:t>Пространство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600" dirty="0" smtClean="0"/>
              <a:t>Световой поток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600" dirty="0" smtClean="0"/>
              <a:t>Масса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600" dirty="0" smtClean="0"/>
              <a:t>Впечатление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600" dirty="0" smtClean="0"/>
              <a:t>Ясность</a:t>
            </a:r>
          </a:p>
          <a:p>
            <a:pPr marL="514350" lvl="0" indent="-514350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800" b="1" dirty="0" smtClean="0"/>
              <a:t>6.  Взаимная художественная и прагматическая согласованность, эстетическая целостность комплекса относительно самостоятельных произведений дизайнерского искусства, образующих разного рода функционально-эстетические сочетания (посудный сервиз, набор инструментов, семейство стаканов, коллекция одежды и пр.), где они дополняют друг друга и в практическом плане, и в эстетическом отношении.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600" dirty="0" smtClean="0"/>
              <a:t>Композиция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600" dirty="0" smtClean="0"/>
              <a:t>Группа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600" dirty="0" smtClean="0"/>
              <a:t>Ансамбль</a:t>
            </a:r>
          </a:p>
          <a:p>
            <a:endParaRPr lang="ru-RU" sz="23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/>
              <a:t>7. Форма реакции на среду -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600" dirty="0" smtClean="0"/>
              <a:t>Эмоционально-чувственная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600" dirty="0" smtClean="0"/>
              <a:t>Экологическая</a:t>
            </a:r>
          </a:p>
          <a:p>
            <a:pPr marL="514350" lvl="0" indent="-514350">
              <a:buFont typeface="+mj-lt"/>
              <a:buAutoNum type="alphaUcPeriod"/>
            </a:pPr>
            <a:r>
              <a:rPr lang="ru-RU" sz="1600" dirty="0" smtClean="0"/>
              <a:t>Двигательная</a:t>
            </a:r>
          </a:p>
          <a:p>
            <a:pPr marL="514350" lvl="0" indent="-514350">
              <a:buFont typeface="+mj-lt"/>
              <a:buAutoNum type="alphaUcPeriod"/>
            </a:pPr>
            <a:endParaRPr lang="ru-RU" sz="1600" dirty="0" smtClean="0"/>
          </a:p>
          <a:p>
            <a:pPr marL="514350" lvl="0" indent="-514350">
              <a:buNone/>
            </a:pPr>
            <a:endParaRPr lang="ru-RU" sz="1600" dirty="0" smtClean="0"/>
          </a:p>
          <a:p>
            <a:pPr marL="514350" lvl="0" indent="-514350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800" b="1" dirty="0" smtClean="0"/>
              <a:t>8. Составляет абсолютно необходимую часть  композиции, без неё та разрушится, исчезнет, это:</a:t>
            </a:r>
          </a:p>
          <a:p>
            <a:pPr lvl="0">
              <a:buFont typeface="+mj-lt"/>
              <a:buAutoNum type="alphaUcPeriod"/>
            </a:pPr>
            <a:r>
              <a:rPr lang="ru-RU" sz="1600" dirty="0" smtClean="0"/>
              <a:t>Доминанта</a:t>
            </a:r>
            <a:endParaRPr lang="ru-RU" sz="1400" dirty="0" smtClean="0"/>
          </a:p>
          <a:p>
            <a:pPr lvl="0">
              <a:buFont typeface="+mj-lt"/>
              <a:buAutoNum type="alphaUcPeriod"/>
            </a:pPr>
            <a:r>
              <a:rPr lang="ru-RU" sz="1600" dirty="0" smtClean="0"/>
              <a:t>Центр</a:t>
            </a:r>
          </a:p>
          <a:p>
            <a:pPr lvl="0">
              <a:buFont typeface="+mj-lt"/>
              <a:buAutoNum type="alphaUcPeriod"/>
            </a:pPr>
            <a:r>
              <a:rPr lang="ru-RU" sz="1600" dirty="0" smtClean="0"/>
              <a:t>Акцент</a:t>
            </a:r>
          </a:p>
          <a:p>
            <a:pPr marL="514350" lvl="0" indent="-514350"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9. Заметно отличаются от основной массы других форм среды размером, пластикой, цветом, это:</a:t>
            </a:r>
          </a:p>
          <a:p>
            <a:pPr lvl="0">
              <a:buFont typeface="+mj-lt"/>
              <a:buAutoNum type="alphaUcPeriod"/>
            </a:pPr>
            <a:r>
              <a:rPr lang="ru-RU" sz="1600" dirty="0" smtClean="0"/>
              <a:t>Чужой</a:t>
            </a:r>
          </a:p>
          <a:p>
            <a:pPr lvl="0">
              <a:buFont typeface="+mj-lt"/>
              <a:buAutoNum type="alphaUcPeriod"/>
            </a:pPr>
            <a:r>
              <a:rPr lang="ru-RU" sz="1600" dirty="0" smtClean="0"/>
              <a:t>Акцент</a:t>
            </a:r>
          </a:p>
          <a:p>
            <a:pPr lvl="0">
              <a:buFont typeface="+mj-lt"/>
              <a:buAutoNum type="alphaUcPeriod"/>
            </a:pPr>
            <a:r>
              <a:rPr lang="ru-RU" sz="1600" dirty="0" smtClean="0"/>
              <a:t>Доминанта</a:t>
            </a:r>
          </a:p>
          <a:p>
            <a:pPr lvl="0">
              <a:buFont typeface="+mj-lt"/>
              <a:buAutoNum type="alphaUcPeriod"/>
            </a:pPr>
            <a:endParaRPr lang="ru-RU" sz="1600" dirty="0" smtClean="0"/>
          </a:p>
          <a:p>
            <a:pPr lvl="0">
              <a:buFont typeface="+mj-lt"/>
              <a:buAutoNum type="alphaUcPeriod"/>
            </a:pPr>
            <a:endParaRPr lang="ru-RU" sz="1600" dirty="0" smtClean="0"/>
          </a:p>
          <a:p>
            <a:pPr lvl="0">
              <a:buFont typeface="+mj-lt"/>
              <a:buAutoNum type="alphaUcPeriod"/>
            </a:pPr>
            <a:endParaRPr lang="ru-RU" sz="1600" dirty="0" smtClean="0"/>
          </a:p>
          <a:p>
            <a:pPr lvl="0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900" b="1" dirty="0" smtClean="0"/>
              <a:t>10. Основная масса слагаемых среды, образующих поле средовой деятельности, на котором хорошо различаются визуальные характеристики доминантно-акцентного ряда </a:t>
            </a:r>
          </a:p>
          <a:p>
            <a:pPr lvl="0">
              <a:buFont typeface="+mj-lt"/>
              <a:buAutoNum type="alphaUcPeriod"/>
            </a:pPr>
            <a:r>
              <a:rPr lang="ru-RU" sz="1600" dirty="0" smtClean="0"/>
              <a:t>Доминанта</a:t>
            </a:r>
          </a:p>
          <a:p>
            <a:pPr lvl="0">
              <a:buFont typeface="+mj-lt"/>
              <a:buAutoNum type="alphaUcPeriod"/>
            </a:pPr>
            <a:r>
              <a:rPr lang="ru-RU" sz="1600" dirty="0" smtClean="0"/>
              <a:t>Фон</a:t>
            </a:r>
          </a:p>
          <a:p>
            <a:pPr lvl="0">
              <a:buFont typeface="+mj-lt"/>
              <a:buAutoNum type="alphaUcPeriod"/>
            </a:pPr>
            <a:r>
              <a:rPr lang="ru-RU" sz="1600" dirty="0" smtClean="0"/>
              <a:t>Стиль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/>
              <a:t>Final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Wooden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House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dirty="0"/>
              <a:t> Япония, 2008. </a:t>
            </a:r>
            <a:r>
              <a:rPr lang="en-US" sz="3200" dirty="0" err="1"/>
              <a:t>Sou</a:t>
            </a:r>
            <a:r>
              <a:rPr lang="en-US" sz="3200" dirty="0"/>
              <a:t> Fujimoto Architects</a:t>
            </a:r>
            <a:endParaRPr lang="ru-RU" sz="3600" b="1" dirty="0"/>
          </a:p>
        </p:txBody>
      </p:sp>
      <p:pic>
        <p:nvPicPr>
          <p:cNvPr id="8" name="Содержимое 7" descr="stringio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14488"/>
            <a:ext cx="4152902" cy="2768601"/>
          </a:xfrm>
        </p:spPr>
      </p:pic>
      <p:pic>
        <p:nvPicPr>
          <p:cNvPr id="9" name="Рисунок 8" descr="stringio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357298"/>
            <a:ext cx="3105952" cy="47783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tringio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1814</Words>
  <Application>Microsoft Office PowerPoint</Application>
  <PresentationFormat>Экран (4:3)</PresentationFormat>
  <Paragraphs>153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Тема Office</vt:lpstr>
      <vt:lpstr>Слайд 1</vt:lpstr>
      <vt:lpstr>Слайд 2</vt:lpstr>
      <vt:lpstr>Слайд 3</vt:lpstr>
      <vt:lpstr>Слайд 4</vt:lpstr>
      <vt:lpstr>ВНУТРЕННИЕ ПРОСТРАНСТВА</vt:lpstr>
      <vt:lpstr>ВНЕШНИЕ ПРОСТРАНСТВА</vt:lpstr>
      <vt:lpstr>Final Wooden House</vt:lpstr>
      <vt:lpstr>Final Wooden House  Япония, 2008. Sou Fujimoto Architects</vt:lpstr>
      <vt:lpstr>Слайд 9</vt:lpstr>
      <vt:lpstr>Слайд 10</vt:lpstr>
      <vt:lpstr>Слайд 11</vt:lpstr>
      <vt:lpstr>СОЗДАНИЕ ПРОМЕЖУТОЧНОГО ПРОСТРАНСТВА</vt:lpstr>
      <vt:lpstr>Кенго Кума. Дом Лотоса.</vt:lpstr>
      <vt:lpstr> ЯПОНСКИЕ ПРИНЦИПЫ ОРГАНИЗАЦИИ ПРОСТРАНСТВА (РЕАЛИЗУЕТСЯ ПРИНЦИП ЦЕЛОСТНОСТИ).</vt:lpstr>
      <vt:lpstr>1. СКЛАДЧАТОСТЬ, ГЛУБИНА В ПРОТИВОПОЛОЖНОСТЬ ЦЕНТРУ</vt:lpstr>
      <vt:lpstr> 2. ЗАКУТЫВАНИЕ В ПРОТИВОПОЛОЖНОСТЬ ДЕМАРКАЦИИ </vt:lpstr>
      <vt:lpstr>3. СВЯЗЬ С ОКРУЖАЮЩЕЙ СРЕДОЙ ЧЕРЕЗ ПРОСТРАНСТВО (ВЛИЯНИЕ НАТУРФИЛОСОФИИ) </vt:lpstr>
      <vt:lpstr>ТРАДИЦИОННЫЙ ЯПОНСКИЙ ДОМ. ПЛАН. ВНУТРЕННИЙ ДВОР.</vt:lpstr>
      <vt:lpstr>Дом Воды и Стекла в префектуре Сидзуока (1995) представляет почти полное растворение архитектуры в окружающем пространстве. Согласно Кума, проект стал «единой средой, в которой всё растворяется, где нет расчленения пространства, где исчезают границы».</vt:lpstr>
      <vt:lpstr>Японские принципы организации предметной среды.</vt:lpstr>
      <vt:lpstr>дословно «складывание; то, что складывается») — маты, которыми в Японии застилают полы домов (традиционного типа). </vt:lpstr>
      <vt:lpstr>Тадао Андо. Iwasa Residence в Хёго.  </vt:lpstr>
      <vt:lpstr>Слайд 23</vt:lpstr>
      <vt:lpstr>Кисё Курокава </vt:lpstr>
      <vt:lpstr>Слайд 25</vt:lpstr>
      <vt:lpstr>Слайд 26</vt:lpstr>
      <vt:lpstr>Слайд 27</vt:lpstr>
      <vt:lpstr>Хироси Хара. Shima House в Токио.</vt:lpstr>
      <vt:lpstr>Слайд 29</vt:lpstr>
      <vt:lpstr>Тойо Ито, скамья Ripples.</vt:lpstr>
      <vt:lpstr>Слайд 31</vt:lpstr>
      <vt:lpstr>Luisa, GAMplusFRATESI. Кофейный столик: между двумя слоями компании Moroso (Милан, 2007) прозрачного акрила спрятана расшитая цветами скатерть из мягкой ткани.</vt:lpstr>
      <vt:lpstr>Грелка, на которую кладётся одеяло (котацу).  Стол Tetra (Милан, 2007). </vt:lpstr>
      <vt:lpstr>Слайд 34</vt:lpstr>
      <vt:lpstr>Светильник Eva Siwei Fang  Patricia Urquiola, Antibodi</vt:lpstr>
      <vt:lpstr>Традиционные японские принципы организации предметно-пространственной среды оказали влияние на мировой дизайн и архитектуру и наложились на идею дематериализации архитектуры на Западе.Пример заимствования элементов традиционного японского интерьера с изменением функции , заимствование орнамента , использование «японской складчатости», приёмов оригами в западном дизайне. 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ПРИЕМЫ ОБЪЕДИНЕНИЯ ВНЕШНИХ И ВНУТРЕННИХ ПРОСТРАНСТВ</vt:lpstr>
      <vt:lpstr>В. Мейер (1978) дает подробный список всех возможных значений, связанных со средой, полученный в результате анализа множества работ, 47 связанных с окружающей средой и местом идентификации человека как личности. </vt:lpstr>
      <vt:lpstr>ПОТРЕБНОСТИ ЧЕЛОВЕКА В ОРГАНИЗАЦИИ И ЗОНИРОВАНИИ ТЕРРИТОРИИ </vt:lpstr>
      <vt:lpstr>Слайд 48</vt:lpstr>
      <vt:lpstr>Было установлено, что объёмно-планировочными и ландшафтными средствами можно добиться существенного снижения теплопотерь, в частности, за счёт следующих действий:</vt:lpstr>
      <vt:lpstr>Слайд 50</vt:lpstr>
      <vt:lpstr>Слайд 51</vt:lpstr>
      <vt:lpstr>С помощью объёмно-пространственной композиции архитектор может создать эффект</vt:lpstr>
      <vt:lpstr>Слайд 53</vt:lpstr>
      <vt:lpstr>Архитектура студия Archohm университетский городок для поощрения ремесел в индийском городе Лакнау,  </vt:lpstr>
      <vt:lpstr>Дом № 10 1966 г Джон Хедждак</vt:lpstr>
      <vt:lpstr>Сами постройки тоже могут иметь линейную форму, особенно если они состоят из однотипных объёмов, организованных вдоль основных маршрутов движения. Линейные формы здания обладают возможностью как отгораживать внешнее пространство, так и приспосабливаться к природным условиям местности. Общежития студентов-выпускников Корнелтского университета Итака, штат Нью-Йорк ,  Ричард Мейер   </vt:lpstr>
      <vt:lpstr>Курсовой проект по композиционному моделированию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Тест по композиционному моделированию  5 семестр. </vt:lpstr>
      <vt:lpstr>Слайд 72</vt:lpstr>
      <vt:lpstr>Слайд 73</vt:lpstr>
      <vt:lpstr>Слайд 74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Связь внутреннего и внешнего пространства</dc:title>
  <dc:creator>Евгения</dc:creator>
  <cp:lastModifiedBy>Евгения</cp:lastModifiedBy>
  <cp:revision>74</cp:revision>
  <dcterms:created xsi:type="dcterms:W3CDTF">2016-10-18T12:44:45Z</dcterms:created>
  <dcterms:modified xsi:type="dcterms:W3CDTF">2017-12-20T07:22:23Z</dcterms:modified>
</cp:coreProperties>
</file>