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82" r:id="rId6"/>
    <p:sldId id="259" r:id="rId7"/>
    <p:sldId id="260" r:id="rId8"/>
    <p:sldId id="261" r:id="rId9"/>
    <p:sldId id="262" r:id="rId10"/>
    <p:sldId id="263" r:id="rId11"/>
    <p:sldId id="265" r:id="rId12"/>
    <p:sldId id="285" r:id="rId13"/>
    <p:sldId id="305" r:id="rId14"/>
    <p:sldId id="266" r:id="rId15"/>
    <p:sldId id="267" r:id="rId16"/>
    <p:sldId id="268" r:id="rId17"/>
    <p:sldId id="306" r:id="rId18"/>
    <p:sldId id="307" r:id="rId19"/>
    <p:sldId id="269" r:id="rId20"/>
    <p:sldId id="264" r:id="rId21"/>
    <p:sldId id="270" r:id="rId22"/>
    <p:sldId id="308" r:id="rId23"/>
    <p:sldId id="309" r:id="rId24"/>
    <p:sldId id="271" r:id="rId25"/>
    <p:sldId id="272" r:id="rId26"/>
    <p:sldId id="273" r:id="rId27"/>
    <p:sldId id="274" r:id="rId28"/>
    <p:sldId id="275" r:id="rId29"/>
    <p:sldId id="279" r:id="rId30"/>
    <p:sldId id="278" r:id="rId31"/>
    <p:sldId id="280" r:id="rId32"/>
    <p:sldId id="292" r:id="rId33"/>
    <p:sldId id="288" r:id="rId34"/>
    <p:sldId id="289" r:id="rId35"/>
    <p:sldId id="290" r:id="rId36"/>
    <p:sldId id="293" r:id="rId37"/>
    <p:sldId id="286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7083" autoAdjust="0"/>
  </p:normalViewPr>
  <p:slideViewPr>
    <p:cSldViewPr>
      <p:cViewPr>
        <p:scale>
          <a:sx n="60" d="100"/>
          <a:sy n="60" d="100"/>
        </p:scale>
        <p:origin x="-1164" y="-9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038A0-45D0-40B1-9486-0567F0BF7F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3742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995C57-4FD3-47AA-B2EE-176F20DCD4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32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47E49-E66D-42D4-8A68-A76D120442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90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62CA0E-4977-4763-989E-7CFA484C9C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5646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6AEDA-102C-4B72-97AA-424ABAD931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911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9D811-AF2F-4225-8576-3B06B72711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14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5599E3-9FE8-4ED9-BC03-84F904CC3D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128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77387E-8E10-4E20-84D4-D61ADEC30F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570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A7865-1DD7-4CBC-A842-297D82A164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039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C998F-81AB-4A10-AFD3-AB15406015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819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44925-7ADE-4E1F-B5F7-AAE78D050D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934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BEEBBD-1D6E-4A67-886A-56E72BF578E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ok-t.ru/img/baza7/Transportnaya-sistema-Rossii-1383553831.files/image030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 smtClean="0"/>
              <a:t>Виды транспорта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Взаимодействие</a:t>
            </a:r>
          </a:p>
          <a:p>
            <a:pPr eaLnBrk="1" hangingPunct="1"/>
            <a:r>
              <a:rPr lang="ru-RU" altLang="ru-RU" smtClean="0"/>
              <a:t>Преимущества</a:t>
            </a:r>
          </a:p>
          <a:p>
            <a:pPr eaLnBrk="1" hangingPunct="1"/>
            <a:r>
              <a:rPr lang="ru-RU" altLang="ru-RU" smtClean="0"/>
              <a:t>Недостатки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выработка и реализация эффективной тарифно-ценовой политики на транспорте;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обеспечение транспортного обслуживания для всех слоев населения и регионов страны. Целевая поддержка пользователей или операторов в тех случаях, когда рынок не может обеспечить такого обслуживания;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совершенствование системы контроля и надзора в транспортном комплексе, усиление контрольных органов, совершенствование правовых основ их функционирования;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обеспечение интеграции транспортной системы России в мировую транспортную систему.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285750"/>
            <a:ext cx="7772400" cy="4572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Автомобильный транспорт</a:t>
            </a:r>
            <a:endParaRPr lang="ru-RU" altLang="ru-RU" sz="280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Основные показатели работы</a:t>
            </a:r>
            <a:r>
              <a:rPr lang="ru-RU" altLang="ru-RU" b="1" smtClean="0">
                <a:solidFill>
                  <a:srgbClr val="000000"/>
                </a:solidFill>
              </a:rPr>
              <a:t>: </a:t>
            </a:r>
            <a:r>
              <a:rPr lang="ru-RU" altLang="ru-RU" smtClean="0">
                <a:solidFill>
                  <a:srgbClr val="000000"/>
                </a:solidFill>
              </a:rPr>
              <a:t>о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бъем</a:t>
            </a:r>
            <a:r>
              <a:rPr lang="ru-RU" altLang="ru-RU" smtClean="0">
                <a:solidFill>
                  <a:srgbClr val="000000"/>
                </a:solidFill>
              </a:rPr>
              <a:t> 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перевозок</a:t>
            </a:r>
            <a:r>
              <a:rPr lang="ru-RU" altLang="ru-RU" b="1" smtClean="0">
                <a:solidFill>
                  <a:srgbClr val="000000"/>
                </a:solidFill>
              </a:rPr>
              <a:t>, </a:t>
            </a:r>
            <a:r>
              <a:rPr lang="ru-RU" altLang="ru-RU" smtClean="0">
                <a:solidFill>
                  <a:srgbClr val="000000"/>
                </a:solidFill>
              </a:rPr>
              <a:t>г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рузооборот</a:t>
            </a:r>
            <a:r>
              <a:rPr lang="ru-RU" altLang="ru-RU" smtClean="0">
                <a:solidFill>
                  <a:srgbClr val="000000"/>
                </a:solidFill>
              </a:rPr>
              <a:t>, пассажирооборот.</a:t>
            </a:r>
          </a:p>
          <a:p>
            <a:pPr eaLnBrk="1" hangingPunct="1"/>
            <a:r>
              <a:rPr lang="ru-RU" altLang="ru-RU" i="1" smtClean="0">
                <a:solidFill>
                  <a:srgbClr val="000000"/>
                </a:solidFill>
              </a:rPr>
              <a:t>Е</a:t>
            </a:r>
            <a:r>
              <a:rPr lang="ru-RU" altLang="ru-RU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динственный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 отвечает логистическому принципу «от двери к двери», но в тоже время он является наземным видом транспорта и его эффективность во многом зависит от дальности перевозки</a:t>
            </a:r>
            <a:r>
              <a:rPr lang="ru-RU" altLang="ru-RU" smtClean="0">
                <a:solidFill>
                  <a:srgbClr val="000000"/>
                </a:solidFill>
              </a:rPr>
              <a:t>,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 широко используется в качестве туристско-экскурсионного (как самостоятельный или при взаимодействии с другими видами транспорта).</a:t>
            </a:r>
            <a:endParaRPr lang="ru-RU" altLang="ru-RU" smtClean="0">
              <a:solidFill>
                <a:srgbClr val="000000"/>
              </a:solidFill>
            </a:endParaRPr>
          </a:p>
          <a:p>
            <a:pPr eaLnBrk="1" hangingPunct="1"/>
            <a:endParaRPr lang="ru-RU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</p:spPr>
        <p:txBody>
          <a:bodyPr/>
          <a:lstStyle/>
          <a:p>
            <a:pPr eaLnBrk="1" hangingPunct="1"/>
            <a:r>
              <a:rPr lang="ru-RU" altLang="ru-RU" sz="4000" b="1" smtClean="0"/>
              <a:t>показатели работы автотранспорта:</a:t>
            </a:r>
            <a:endParaRPr lang="ru-RU" altLang="ru-RU" sz="40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692150"/>
            <a:ext cx="8929687" cy="616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1.</a:t>
            </a:r>
            <a:r>
              <a:rPr lang="en-US" altLang="ru-RU" sz="2400" smtClean="0"/>
              <a:t> </a:t>
            </a:r>
            <a:r>
              <a:rPr lang="ru-RU" altLang="ru-RU" sz="2400" b="1" i="1" smtClean="0"/>
              <a:t>производительность грузового автомобиля</a:t>
            </a:r>
            <a:r>
              <a:rPr lang="en-US" altLang="ru-RU" sz="2400" smtClean="0"/>
              <a:t> </a:t>
            </a:r>
            <a:r>
              <a:rPr lang="ru-RU" altLang="ru-RU" sz="2400" smtClean="0"/>
              <a:t>– количество перевезенного груза в тоннах за единицу времени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2.</a:t>
            </a:r>
            <a:r>
              <a:rPr lang="en-US" altLang="ru-RU" sz="2400" smtClean="0"/>
              <a:t> </a:t>
            </a:r>
            <a:r>
              <a:rPr lang="ru-RU" altLang="ru-RU" sz="2400" b="1" i="1" smtClean="0"/>
              <a:t>среднесуточный пробег грузового автомобиля</a:t>
            </a:r>
            <a:r>
              <a:rPr lang="en-US" altLang="ru-RU" sz="2400" i="1" smtClean="0"/>
              <a:t> </a:t>
            </a:r>
            <a:r>
              <a:rPr lang="ru-RU" altLang="ru-RU" sz="2400" smtClean="0"/>
              <a:t>– отношение общего пробега автомобиля (км) за определенный период времени к автомобиле-дням работы автомобиля на линии за этот период.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3.</a:t>
            </a:r>
            <a:r>
              <a:rPr lang="en-US" altLang="ru-RU" sz="2400" smtClean="0"/>
              <a:t> </a:t>
            </a:r>
            <a:r>
              <a:rPr lang="ru-RU" altLang="ru-RU" sz="2400" b="1" i="1" smtClean="0"/>
              <a:t>время работы автомобиля</a:t>
            </a:r>
            <a:r>
              <a:rPr lang="en-US" altLang="ru-RU" sz="2400" smtClean="0"/>
              <a:t> </a:t>
            </a:r>
            <a:r>
              <a:rPr lang="ru-RU" altLang="ru-RU" sz="2400" smtClean="0"/>
              <a:t>– разность между продолжительностью работы автомобиля в наряде (включая простои) и временем его нулевых пробегов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4.</a:t>
            </a:r>
            <a:r>
              <a:rPr lang="en-US" altLang="ru-RU" sz="2400" b="1" smtClean="0"/>
              <a:t> </a:t>
            </a:r>
            <a:r>
              <a:rPr lang="ru-RU" altLang="ru-RU" sz="2400" b="1" i="1" smtClean="0"/>
              <a:t>средняя дальность одной поездки автомобиля с грузом </a:t>
            </a:r>
            <a:r>
              <a:rPr lang="en-US" altLang="ru-RU" sz="2400" smtClean="0"/>
              <a:t> </a:t>
            </a:r>
            <a:r>
              <a:rPr lang="ru-RU" altLang="ru-RU" sz="2400" smtClean="0"/>
              <a:t>определяют как отношение его пробега с грузом к общему числу поездок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5.</a:t>
            </a:r>
            <a:r>
              <a:rPr lang="en-US" altLang="ru-RU" sz="2400" smtClean="0"/>
              <a:t> </a:t>
            </a:r>
            <a:r>
              <a:rPr lang="ru-RU" altLang="ru-RU" sz="2400" b="1" i="1" smtClean="0"/>
              <a:t>продолжительность рейса автобуса</a:t>
            </a:r>
            <a:r>
              <a:rPr lang="en-US" altLang="ru-RU" sz="2400" smtClean="0"/>
              <a:t> </a:t>
            </a:r>
            <a:r>
              <a:rPr lang="ru-RU" altLang="ru-RU" sz="2400" smtClean="0"/>
              <a:t>– суммарное время нахождения автобуса в движении, времени на посадку и высадку пассажиров, простоя автобуса на конечных пунктах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ru-RU" altLang="ru-RU" sz="2400" smtClean="0"/>
              <a:t>6.</a:t>
            </a:r>
            <a:r>
              <a:rPr lang="en-US" altLang="ru-RU" sz="2400" smtClean="0"/>
              <a:t> </a:t>
            </a:r>
            <a:r>
              <a:rPr lang="ru-RU" altLang="ru-RU" sz="2400" b="1" i="1" smtClean="0"/>
              <a:t>продолжительность поездки автомобиля-такси</a:t>
            </a:r>
            <a:r>
              <a:rPr lang="ru-RU" altLang="ru-RU" sz="2400" smtClean="0"/>
              <a:t> – складывается из времени оплаченного и неоплаченного его пробега и простоя.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</a:pPr>
            <a:r>
              <a:rPr lang="ru-RU" altLang="ru-RU" sz="2000" smtClean="0"/>
              <a:t>Расходы пассажирского автомобильного транспорта общего пользования примерно на 60% покрываются доходами (платой пассажиров за проезд)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7772400" cy="1143000"/>
          </a:xfrm>
        </p:spPr>
        <p:txBody>
          <a:bodyPr/>
          <a:lstStyle/>
          <a:p>
            <a:r>
              <a:rPr lang="ru-RU" altLang="ru-RU" sz="2800" smtClean="0"/>
              <a:t>СПЕЦИФИЧЕСКИЕ ПОКАЗАТЕЛИ АВТОМОБИЛЬНОГО ТРАНСПОРТА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1143000"/>
          <a:ext cx="8715375" cy="5394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7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ПОКАЗАТЕЛИ</a:t>
                      </a:r>
                      <a:endParaRPr lang="ru-RU" sz="24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ПОРЯДОК ОПРЕДЕЛЕНИЯ</a:t>
                      </a:r>
                      <a:endParaRPr lang="ru-RU" sz="2400" dirty="0"/>
                    </a:p>
                  </a:txBody>
                  <a:tcPr marL="91439" marR="91439" marT="45715" marB="457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589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Коэффициент использования грузоподъемности</a:t>
                      </a:r>
                      <a:r>
                        <a:rPr lang="ru-RU" sz="2600" baseline="0" dirty="0" smtClean="0"/>
                        <a:t> статический</a:t>
                      </a:r>
                      <a:endParaRPr lang="ru-RU" sz="26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Для отдельной ездки: отношение фактической загрузки автомобиля к его грузоподъемности;</a:t>
                      </a:r>
                    </a:p>
                    <a:p>
                      <a:r>
                        <a:rPr lang="ru-RU" sz="2600" dirty="0" smtClean="0"/>
                        <a:t>Для парка:</a:t>
                      </a:r>
                      <a:r>
                        <a:rPr lang="ru-RU" sz="2600" baseline="0" dirty="0" smtClean="0"/>
                        <a:t> отношение объёма перевозок к произведению числа ездок и средней </a:t>
                      </a:r>
                      <a:r>
                        <a:rPr lang="ru-RU" sz="2600" dirty="0" smtClean="0"/>
                        <a:t>грузоподъемности.</a:t>
                      </a:r>
                      <a:endParaRPr lang="ru-RU" sz="2600" dirty="0"/>
                    </a:p>
                  </a:txBody>
                  <a:tcPr marL="91439" marR="91439" marT="45715" marB="457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dirty="0" smtClean="0"/>
                        <a:t>Коэффициент использования грузоподъемности</a:t>
                      </a:r>
                      <a:r>
                        <a:rPr lang="ru-RU" sz="2600" baseline="0" dirty="0" smtClean="0"/>
                        <a:t> динамический</a:t>
                      </a:r>
                      <a:endParaRPr lang="ru-RU" sz="2600" dirty="0" smtClean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Для отдельной ездки:</a:t>
                      </a:r>
                      <a:r>
                        <a:rPr lang="ru-RU" sz="2600" baseline="0" dirty="0" smtClean="0"/>
                        <a:t> совпадает со статическим;</a:t>
                      </a:r>
                    </a:p>
                    <a:p>
                      <a:r>
                        <a:rPr lang="ru-RU" sz="2600" dirty="0" smtClean="0"/>
                        <a:t>Для парка:</a:t>
                      </a:r>
                      <a:r>
                        <a:rPr lang="ru-RU" sz="2600" baseline="0" dirty="0" smtClean="0"/>
                        <a:t> отношение выполненного грузооборота к произведению числа ездок, средней </a:t>
                      </a:r>
                      <a:r>
                        <a:rPr lang="ru-RU" sz="2600" dirty="0" smtClean="0"/>
                        <a:t>грузоподъемности и средней длины груженой части ездки.</a:t>
                      </a:r>
                      <a:endParaRPr lang="ru-RU" sz="2600" dirty="0"/>
                    </a:p>
                  </a:txBody>
                  <a:tcPr marL="91439" marR="91439" marT="45715" marB="4571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4572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 АВТОМОБИЛЬНОГО ТРАНСПОРТА</a:t>
            </a:r>
            <a:endParaRPr lang="ru-RU" altLang="ru-RU" sz="2400" smtClean="0">
              <a:cs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785813"/>
            <a:ext cx="8715375" cy="607218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маневренность и подвижность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2. Возможность перевозки без перегрузки и промежуточного складирования непосредственно из пункта производства в пункт потребления, т.е.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мобильность доставки «от двери к двери»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(можно сосредоточить в нужном месте нужное количество подвижного состава).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3.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скорость доставки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грузов малыми партиями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в соответствии с потребностями грузополучателя.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4. Лёгкая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приспособляемость к дорожным и климатическим условиям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5.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Малый срок окупаемости капиталовложений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6. В результате территориальных изменений растёт значение автомобильных перевозок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широкая сфера применения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(по видам грузов, системам сообщения и расстояниям перевозки),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обеспечение сохранности груза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(особенно при перевозке на короткие расстояния).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НЕДОСТАТКИ  АВТОМОБИЛЬНОГО ТРАНСПОРТА.</a:t>
            </a:r>
            <a:r>
              <a:rPr lang="ru-RU" altLang="ru-RU" sz="2400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01063" cy="6072187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Небольшая грузоподъёмность единицы подвижного состава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,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низкая производительность труда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Высокая себестоимость перевозок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, связанная  с малой  грузоподъёмностью единицы подвижного состава.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3. Сравнительно большой  удельный  расход  топлива,  приходящийся  на  1тонну груза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энергоёмкость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4. Относительно высокая  стоимость ремонта и технического обслуживания автомобилей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металлоёмкость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5. Значительная экологическая нагрузка на окружающую среду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высокий уровень загрязнения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6.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аварийность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ru-RU" altLang="ru-RU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Железнодорожный транспорт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914400"/>
            <a:ext cx="8786812" cy="525780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наиболее развитой и технически оснащенный вид транспорта в нашей стране. На его долю приходится основная транспортная работа (в тонно-километрах). По железной дороге перевозят массовые недорогие грузы на средние и дальние расстояния, а также пассажиров – на средние расстояния и в пригородной зоне. </a:t>
            </a:r>
            <a:endParaRPr lang="ru-RU" altLang="ru-RU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Основные показатели работы </a:t>
            </a:r>
            <a:r>
              <a:rPr lang="ru-RU" altLang="ru-RU" smtClean="0">
                <a:solidFill>
                  <a:srgbClr val="000000"/>
                </a:solidFill>
              </a:rPr>
              <a:t>о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бъем</a:t>
            </a:r>
            <a:r>
              <a:rPr lang="ru-RU" altLang="ru-RU" smtClean="0">
                <a:solidFill>
                  <a:srgbClr val="000000"/>
                </a:solidFill>
              </a:rPr>
              <a:t> 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перевозок</a:t>
            </a:r>
            <a:r>
              <a:rPr lang="ru-RU" altLang="ru-RU" b="1" smtClean="0">
                <a:solidFill>
                  <a:srgbClr val="000000"/>
                </a:solidFill>
              </a:rPr>
              <a:t>, </a:t>
            </a:r>
            <a:r>
              <a:rPr lang="ru-RU" altLang="ru-RU" smtClean="0">
                <a:solidFill>
                  <a:srgbClr val="000000"/>
                </a:solidFill>
              </a:rPr>
              <a:t>г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рузооборот</a:t>
            </a:r>
            <a:r>
              <a:rPr lang="ru-RU" altLang="ru-RU" smtClean="0">
                <a:solidFill>
                  <a:srgbClr val="000000"/>
                </a:solidFill>
              </a:rPr>
              <a:t>, пассажирооборот.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549275"/>
          </a:xfrm>
        </p:spPr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Специфические показатели работы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692150"/>
            <a:ext cx="8858250" cy="6165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Объем перевозок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Грузооборот и пассажирооборот транспорта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i="1" smtClean="0"/>
              <a:t>Среднее расстояние перевозок </a:t>
            </a:r>
            <a:r>
              <a:rPr lang="ru-RU" altLang="ru-RU" sz="2800" smtClean="0"/>
              <a:t>обычно определяют как частное от деления грузооборота (пассажирооборота) на объем перевозок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i="1" smtClean="0"/>
              <a:t>Себестоимость перевозок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i="1" smtClean="0"/>
              <a:t>Производительность транспортных средств </a:t>
            </a:r>
            <a:r>
              <a:rPr lang="ru-RU" altLang="ru-RU" sz="2800" smtClean="0"/>
              <a:t>– количество транспортной работы на единицу подвижного состава в единицу времени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i="1" smtClean="0"/>
              <a:t>Производительность труда работников </a:t>
            </a:r>
            <a:r>
              <a:rPr lang="ru-RU" altLang="ru-RU" sz="2800" smtClean="0"/>
              <a:t>транспорта. Зависит от производительности транспортных средств, степени автоматизации и механизации транспортных процессов, погрузочно-разгрузочных и вспомогательных операций.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50" y="1071563"/>
          <a:ext cx="8643938" cy="3017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2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ПОКАЗАТЕЛИ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ПОРЯДОК ОПРЕДЕЛЕНИЯ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0294">
                <a:tc>
                  <a:txBody>
                    <a:bodyPr/>
                    <a:lstStyle/>
                    <a:p>
                      <a:r>
                        <a:rPr lang="ru-RU" sz="2600" baseline="0" smtClean="0"/>
                        <a:t>Статическая </a:t>
                      </a:r>
                      <a:r>
                        <a:rPr lang="ru-RU" sz="2600" baseline="0" dirty="0" smtClean="0"/>
                        <a:t>нагрузка грузового вагона</a:t>
                      </a:r>
                      <a:endParaRPr lang="ru-RU" sz="2600" baseline="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2600" baseline="0" dirty="0" smtClean="0"/>
                        <a:t>Отношение количества погруженных тонн к количеству загруженных вагонов</a:t>
                      </a:r>
                      <a:endParaRPr lang="ru-RU" sz="2600" baseline="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2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aseline="0" dirty="0" smtClean="0"/>
                        <a:t>Динамическая нагрузка грузового вагона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2600" baseline="0" dirty="0" smtClean="0"/>
                        <a:t>Отношение грузооборота к пробегу груженых вагонов</a:t>
                      </a:r>
                      <a:endParaRPr lang="ru-RU" sz="2600" baseline="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472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7772400" cy="1143000"/>
          </a:xfrm>
        </p:spPr>
        <p:txBody>
          <a:bodyPr/>
          <a:lstStyle/>
          <a:p>
            <a:r>
              <a:rPr lang="ru-RU" altLang="ru-RU" sz="2800" smtClean="0"/>
              <a:t>СПЕЦИФИЧЕСКИЕ ПОКАЗАТЕЛИ ЖЕЛЕЗНОДОРОЖНОГО ТРАНСПОРТА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00063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ЖЕЛЕЗНОДОРОЖНОГО ТРАНСПОРТА</a:t>
            </a:r>
            <a:r>
              <a:rPr lang="ru-RU" altLang="ru-RU" sz="2400" smtClean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500063"/>
            <a:ext cx="8572500" cy="6357937"/>
          </a:xfrm>
        </p:spPr>
        <p:txBody>
          <a:bodyPr/>
          <a:lstStyle/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1. Возможность перевозки больших объёмов грузов на большие расстояния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массовость перевозок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Регулярность перевозок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и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устойчивые транспортные связи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между регионами независимо от времени года и времени суток;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3.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Низкая энергоёмкость и стоимость перевозок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4.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провозная и пропускная способность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даёт возможность осуществлять массовые перевозки грузов;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5. Большая грузоподъёмность единицы подвижного состава </a:t>
            </a: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(65 – 90 – 125 тонн) –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универсальность перевозок для разных грузов и пассажиров с большой скоростью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6.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надёжность путей сообщения и долговечность подвижного состава и тягового состава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ts val="3000"/>
              </a:lnSpc>
              <a:spcBef>
                <a:spcPts val="5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7. Практическое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отсутствие вредного влияния на окружающую среду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Условия взаимодействия разных видов транспорта</a:t>
            </a:r>
            <a:r>
              <a:rPr lang="ru-RU" altLang="ru-RU" sz="2800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000125"/>
            <a:ext cx="8286750" cy="5500688"/>
          </a:xfrm>
        </p:spPr>
        <p:txBody>
          <a:bodyPr/>
          <a:lstStyle/>
          <a:p>
            <a:pPr algn="just" eaLnBrk="1" hangingPunct="1"/>
            <a:r>
              <a:rPr lang="ru-RU" altLang="ru-RU" sz="22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экономические</a:t>
            </a:r>
            <a:r>
              <a:rPr lang="ru-RU" altLang="ru-RU" sz="2200" smtClean="0">
                <a:solidFill>
                  <a:srgbClr val="000000"/>
                </a:solidFill>
                <a:cs typeface="Times New Roman" panose="02020603050405020304" pitchFamily="18" charset="0"/>
              </a:rPr>
              <a:t> (формируют общие экономические стимулы и ответственность у разных организаций, обеспечивающих транспортные операции);</a:t>
            </a:r>
            <a:endParaRPr lang="ru-RU" altLang="ru-RU" sz="2200" smtClean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2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технические</a:t>
            </a:r>
            <a:r>
              <a:rPr lang="ru-RU" altLang="ru-RU" sz="22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smtClean="0">
                <a:solidFill>
                  <a:srgbClr val="000000"/>
                </a:solidFill>
                <a:cs typeface="Times New Roman" panose="02020603050405020304" pitchFamily="18" charset="0"/>
              </a:rPr>
              <a:t>(гарантируют принципиальную возможность взаимодействия: согласование пропускной и перерабатывающей способности стыкующихся линий, увязка и унификация параметров ПС, рациональная планировка транспортных узлов, выбор средств оперативной связи и т.д.);</a:t>
            </a:r>
            <a:endParaRPr lang="ru-RU" altLang="ru-RU" sz="2200" smtClean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2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технологические</a:t>
            </a:r>
            <a:r>
              <a:rPr lang="ru-RU" altLang="ru-RU" sz="22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smtClean="0">
                <a:solidFill>
                  <a:srgbClr val="000000"/>
                </a:solidFill>
                <a:cs typeface="Times New Roman" panose="02020603050405020304" pitchFamily="18" charset="0"/>
              </a:rPr>
              <a:t>(обеспечивают увязку работы отдельных видов транспорта в единый технологический процесс, предусматривающий не только сквозное планирование выполнения транспортных операций, но и единую систему документации, отчетности и т.д.);</a:t>
            </a:r>
            <a:endParaRPr lang="ru-RU" altLang="ru-RU" sz="2200" smtClean="0">
              <a:solidFill>
                <a:srgbClr val="000000"/>
              </a:solidFill>
            </a:endParaRPr>
          </a:p>
          <a:p>
            <a:pPr algn="just" eaLnBrk="1" hangingPunct="1"/>
            <a:r>
              <a:rPr lang="ru-RU" altLang="ru-RU" sz="22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организационные</a:t>
            </a:r>
            <a:r>
              <a:rPr lang="ru-RU" altLang="ru-RU" sz="22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smtClean="0">
                <a:solidFill>
                  <a:srgbClr val="000000"/>
                </a:solidFill>
                <a:cs typeface="Times New Roman" panose="02020603050405020304" pitchFamily="18" charset="0"/>
              </a:rPr>
              <a:t>(предопределяют наличие системы, обеспечивающей выполнение указанных выше условий).</a:t>
            </a:r>
            <a:endParaRPr lang="ru-RU" altLang="ru-RU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НЕДОСТАТКИ ЖЕЛЕЗНОДОРОЖНОГО ТРАНСПОРТА</a:t>
            </a:r>
            <a:r>
              <a:rPr lang="ru-RU" altLang="ru-RU" sz="2400" smtClean="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857250"/>
            <a:ext cx="8643938" cy="57864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1. Высокая стоимость начальных и конечных операций постройки и ремонта железнодорожных путей сообщения –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высокое потребление металла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(на 1 км – 200т);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2. Длительный срок окупаемости с момента начала строительства до начала перевозок (6-7 лет и более) –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большие капиталовложения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3. Разные стандарты на ширину колеи при организации международных перевозках –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трудоёмкость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(но ниже, чем на автотранспорте);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4.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Низкая производительность труда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(на 1 км – 14 человек, а в США – 1,5 человека).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5.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Невысокий уровень качества транспортных услуг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Морской транспорт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95400"/>
            <a:ext cx="8715375" cy="45720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относится к старейшим видам транспорта. Используется, в основном, как межконтинентальный в международном сообщении (среднее расстояние перевозки 4000 км) и в малом и большом каботаже, т.е. в районах одного или нескольких морей. Применяется, прежде всего, для перевозки массовых недорогих грузов (в том числе, сырья) и как круизный. </a:t>
            </a:r>
            <a:endParaRPr lang="ru-RU" altLang="ru-RU" sz="28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Основные показатели работы </a:t>
            </a:r>
            <a:r>
              <a:rPr lang="ru-RU" altLang="ru-RU" smtClean="0">
                <a:solidFill>
                  <a:srgbClr val="000000"/>
                </a:solidFill>
              </a:rPr>
              <a:t>о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бъем</a:t>
            </a:r>
            <a:r>
              <a:rPr lang="ru-RU" altLang="ru-RU" smtClean="0">
                <a:solidFill>
                  <a:srgbClr val="000000"/>
                </a:solidFill>
              </a:rPr>
              <a:t> 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перевозок</a:t>
            </a:r>
            <a:r>
              <a:rPr lang="ru-RU" altLang="ru-RU" b="1" smtClean="0">
                <a:solidFill>
                  <a:srgbClr val="000000"/>
                </a:solidFill>
              </a:rPr>
              <a:t>, </a:t>
            </a:r>
            <a:r>
              <a:rPr lang="ru-RU" altLang="ru-RU" smtClean="0">
                <a:solidFill>
                  <a:srgbClr val="000000"/>
                </a:solidFill>
              </a:rPr>
              <a:t>г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рузооборот</a:t>
            </a:r>
            <a:r>
              <a:rPr lang="ru-RU" altLang="ru-RU" smtClean="0">
                <a:solidFill>
                  <a:srgbClr val="000000"/>
                </a:solidFill>
              </a:rPr>
              <a:t>, пассажирооборот.</a:t>
            </a:r>
            <a:endParaRPr lang="ru-RU" altLang="ru-RU" sz="2800" smtClean="0">
              <a:solidFill>
                <a:srgbClr val="000000"/>
              </a:solidFill>
            </a:endParaRPr>
          </a:p>
          <a:p>
            <a:pPr eaLnBrk="1" hangingPunct="1"/>
            <a:endParaRPr lang="ru-RU" altLang="ru-RU" sz="2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214313"/>
            <a:ext cx="8858250" cy="6643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Полная грузоподъёмность судна – дедвейт (Д)</a:t>
            </a:r>
            <a:r>
              <a:rPr lang="ru-RU" altLang="ru-RU" sz="2400" smtClean="0"/>
              <a:t> – это сумма массы служебного веса (вода, топливо, провиант и перевозимый груз)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Чистая грузоподъёмность</a:t>
            </a:r>
            <a:r>
              <a:rPr lang="ru-RU" altLang="ru-RU" sz="2400" smtClean="0"/>
              <a:t> – чистый дедвейт (Дч) – это максимальное количество тонн коммерческого груза, которое может взять судно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Валовая вместимость</a:t>
            </a:r>
            <a:r>
              <a:rPr lang="ru-RU" altLang="ru-RU" sz="2400" smtClean="0"/>
              <a:t> – объём всех помещений, кроме двойного дна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Чистая регистровая вместимость</a:t>
            </a:r>
            <a:r>
              <a:rPr lang="ru-RU" altLang="ru-RU" sz="2400" smtClean="0"/>
              <a:t> – объём грузовых помещений (из расчёта 2,83 кубических метра на 1 регистровую тонну)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Производительность судна</a:t>
            </a:r>
            <a:r>
              <a:rPr lang="ru-RU" altLang="ru-RU" sz="2400" smtClean="0"/>
              <a:t> в ткм или пасскм на 1т грузоподъемности;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Коэффициент использования грузоподъёмности судна;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Средняя нагрузка на 1т грузоподъёмности судов ткм</a:t>
            </a:r>
            <a:r>
              <a:rPr lang="ru-RU" altLang="ru-RU" sz="24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Средняя нагрузка на 1л.с. мощности буксира в ткм</a:t>
            </a:r>
            <a:r>
              <a:rPr lang="ru-RU" altLang="ru-RU" sz="24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Доля ходового времени с грузом</a:t>
            </a:r>
            <a:r>
              <a:rPr lang="ru-RU" altLang="ru-RU" sz="24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/>
              <a:t>Время оборота судна от погрузки до следующей погрузки</a:t>
            </a:r>
            <a:r>
              <a:rPr lang="ru-RU" altLang="ru-RU" sz="2400" smtClean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313" y="1071563"/>
          <a:ext cx="8715375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6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ПОКАЗАТЕЛИ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ПОРЯДОК ОПРЕДЕЛЕНИЯ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520">
                <a:tc>
                  <a:txBody>
                    <a:bodyPr/>
                    <a:lstStyle/>
                    <a:p>
                      <a:r>
                        <a:rPr lang="ru-RU" sz="2500" baseline="0" dirty="0" smtClean="0"/>
                        <a:t>Нагрузка по отправлению</a:t>
                      </a:r>
                      <a:endParaRPr lang="ru-RU" sz="2500" baseline="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ru-RU" sz="2300" baseline="0" dirty="0" smtClean="0"/>
                        <a:t>Количество тонн груза, которое приходится на тонну регистровой грузоподъемности одного судна или группы судов в момент их отправления из начального пункта</a:t>
                      </a:r>
                      <a:endParaRPr lang="ru-RU" sz="2300" baseline="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baseline="0" dirty="0" smtClean="0"/>
                        <a:t>Нагрузка по пробегу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ru-RU" sz="2300" baseline="0" dirty="0" smtClean="0"/>
                        <a:t>Количество тонн груза, которое приходится на тонну регистровой грузоподъемности одного судна или группы судов  с учётом изменений, происходящих в пути следования (разгрузка, догрузка и т.д.)</a:t>
                      </a:r>
                      <a:endParaRPr lang="ru-RU" sz="2300" baseline="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4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smtClean="0"/>
                        <a:t>Коэффициент использования </a:t>
                      </a:r>
                      <a:r>
                        <a:rPr lang="ru-RU" sz="2300" baseline="0" dirty="0" smtClean="0"/>
                        <a:t>грузоподъемности</a:t>
                      </a:r>
                      <a:r>
                        <a:rPr lang="ru-RU" sz="2400" baseline="0" dirty="0" smtClean="0"/>
                        <a:t> 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ru-RU" sz="2300" baseline="0" dirty="0" smtClean="0"/>
                        <a:t>Количество тонн груза, которое приходится на тонну регистровой грузоподъемности одного судна или группы судов, если учитывается движение судов не только с грузом, но и без груза</a:t>
                      </a:r>
                      <a:endParaRPr lang="ru-RU" sz="2300" baseline="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595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7772400" cy="1143000"/>
          </a:xfrm>
        </p:spPr>
        <p:txBody>
          <a:bodyPr/>
          <a:lstStyle/>
          <a:p>
            <a:r>
              <a:rPr lang="ru-RU" altLang="ru-RU" sz="2800" smtClean="0"/>
              <a:t>СПЕЦИФИЧЕСКИЕ ПОКАЗАТЕЛИ </a:t>
            </a:r>
            <a:br>
              <a:rPr lang="ru-RU" altLang="ru-RU" sz="2800" smtClean="0"/>
            </a:br>
            <a:r>
              <a:rPr lang="ru-RU" altLang="ru-RU" sz="2800" smtClean="0"/>
              <a:t>ВОДНОГО (речного и морского) ТРАНСПОРТА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МОРСКОГО ТРАНСПОРТА</a:t>
            </a:r>
            <a:r>
              <a:rPr lang="ru-RU" altLang="ru-RU" sz="2400" smtClean="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71500"/>
            <a:ext cx="8286750" cy="6286500"/>
          </a:xfrm>
        </p:spPr>
        <p:txBody>
          <a:bodyPr/>
          <a:lstStyle/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Возможность массовых межконтинентальных перевозок грузов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(дальние и сверхдальние расстояния), где среднее расстояние составляет 3567 км.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2.  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грузоподъёмность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3.  Морские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пути сообщения не требуют затрат на сооружение или поддержание в эксплуатационном состоянии,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поэтому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 капиталовложения сравнительно не велики.</a:t>
            </a:r>
            <a:endParaRPr lang="ru-RU" altLang="ru-RU" sz="2800" b="1" i="1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4. 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Сравнительно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малый расход топлива и затраты энергии. Малая энергоёмкость обеспечивает низкую себестоимость перевозок на значительные расстояния.</a:t>
            </a:r>
            <a:endParaRPr lang="ru-RU" altLang="ru-RU" sz="2800" b="1" i="1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5.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 Практически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неограниченная пропускная способность морских транспортных линий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3000"/>
              </a:lnSpc>
              <a:spcBef>
                <a:spcPts val="100"/>
              </a:spcBef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6. 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Минимум потерь груза при перевозке.</a:t>
            </a:r>
            <a:endParaRPr lang="ru-RU" altLang="ru-RU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НЕДОСТАТКИ МОРСКОГО ТРАНСПОРТА</a:t>
            </a:r>
            <a:r>
              <a:rPr lang="ru-RU" altLang="ru-RU" sz="2400" smtClean="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685800"/>
            <a:ext cx="8572500" cy="5410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Зависимость от географических особенностей и метеоусловий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(течение, ветры, сезонность навигационного периода).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Значительные капиталовложения в портовое хозяйство и транспортный флот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3. 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Низкие скорости доставки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(измеряют в </a:t>
            </a:r>
            <a:r>
              <a:rPr lang="ru-RU" altLang="ru-RU" sz="28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узлах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 узел = 1 морская миля = 1852 м, 1,852 км/ч).</a:t>
            </a:r>
            <a:endParaRPr lang="ru-RU" altLang="ru-RU" sz="2800" smtClean="0"/>
          </a:p>
          <a:p>
            <a:pPr algn="just" eaLnBrk="1" hangingPunct="1">
              <a:buFontTx/>
              <a:buNone/>
            </a:pPr>
            <a:r>
              <a:rPr lang="ru-RU" altLang="ru-RU" sz="2800" smtClean="0"/>
              <a:t>4.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Возможны экологические проблемы при перевалке грузов и их обработке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Внутренний водный, или речной транспорт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990600"/>
            <a:ext cx="8429625" cy="5438775"/>
          </a:xfrm>
        </p:spPr>
        <p:txBody>
          <a:bodyPr/>
          <a:lstStyle/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</a:rPr>
              <a:t> 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уступил своё лидирующее положение другим видам транспорта</a:t>
            </a:r>
            <a:r>
              <a:rPr lang="ru-RU" altLang="ru-RU" sz="2800" smtClean="0">
                <a:solidFill>
                  <a:srgbClr val="000000"/>
                </a:solidFill>
              </a:rPr>
              <a:t>, и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спользуется для массовых перевозок недорогих грузов (доля гравия, песка, нерудных строительных материалов составляет более 85 %; нефти и каменного угля –</a:t>
            </a:r>
            <a:r>
              <a:rPr lang="ru-RU" altLang="ru-RU" sz="2800" smtClean="0">
                <a:solidFill>
                  <a:srgbClr val="000000"/>
                </a:solidFill>
              </a:rPr>
              <a:t> 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11 %). Особая роль отводится при обслуживании отдаленных районов нашей страны (Сибирь, Дальний Восток), широко используется как круизный, а также для перевозки пассажиров на средние и дальние расстояния.</a:t>
            </a:r>
            <a:endParaRPr lang="ru-RU" altLang="ru-RU" sz="28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Основные показатели работы </a:t>
            </a:r>
            <a:r>
              <a:rPr lang="ru-RU" altLang="ru-RU" sz="2800" smtClean="0">
                <a:solidFill>
                  <a:srgbClr val="000000"/>
                </a:solidFill>
              </a:rPr>
              <a:t>о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бъем</a:t>
            </a:r>
            <a:r>
              <a:rPr lang="ru-RU" altLang="ru-RU" sz="2800" smtClean="0">
                <a:solidFill>
                  <a:srgbClr val="000000"/>
                </a:solidFill>
              </a:rPr>
              <a:t> 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перевозок</a:t>
            </a:r>
            <a:r>
              <a:rPr lang="ru-RU" altLang="ru-RU" sz="2800" b="1" smtClean="0">
                <a:solidFill>
                  <a:srgbClr val="000000"/>
                </a:solidFill>
              </a:rPr>
              <a:t>, </a:t>
            </a:r>
            <a:r>
              <a:rPr lang="ru-RU" altLang="ru-RU" sz="2800" smtClean="0">
                <a:solidFill>
                  <a:srgbClr val="000000"/>
                </a:solidFill>
              </a:rPr>
              <a:t>г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рузооборот</a:t>
            </a:r>
            <a:r>
              <a:rPr lang="ru-RU" altLang="ru-RU" sz="2800" smtClean="0">
                <a:solidFill>
                  <a:srgbClr val="000000"/>
                </a:solidFill>
              </a:rPr>
              <a:t>, пассажирооборот.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РЕЧНОГО ТРАНСПОРТА</a:t>
            </a:r>
            <a:r>
              <a:rPr lang="ru-RU" altLang="ru-RU" sz="2800" b="1" i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642938"/>
            <a:ext cx="8572500" cy="6215062"/>
          </a:xfrm>
        </p:spPr>
        <p:txBody>
          <a:bodyPr/>
          <a:lstStyle/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провозная способность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глубоководных путей (например, на Волге при глубине фарватера 120</a:t>
            </a:r>
            <a:r>
              <a:rPr lang="ru-RU" altLang="ru-RU" sz="2400" smtClean="0">
                <a:solidFill>
                  <a:srgbClr val="000000"/>
                </a:solidFill>
              </a:rPr>
              <a:t>-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140 см провозная способность в 2 раза выше, чем на двухпутной железной дороге);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Сравнительно низкая себестоимость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(суммарно на 30 % дешевле себестоимости железнодорожного транспорта, но перевозка нефти в 3 раза дешевле, леса – в 5 раз дешевле);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3.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Удельный расход топлива в 4 раза меньше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чем на автомобильном транспорте, и в 15</a:t>
            </a:r>
            <a:r>
              <a:rPr lang="ru-RU" altLang="ru-RU" sz="2400" smtClean="0">
                <a:solidFill>
                  <a:srgbClr val="000000"/>
                </a:solidFill>
              </a:rPr>
              <a:t>-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20 раз меньше, чем на воздушном транспорте;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4.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производительность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5.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Меньшие капиталовложения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чем в железнодорожный транспорт (в 10 раз);</a:t>
            </a:r>
            <a:endParaRPr lang="ru-RU" altLang="ru-RU" sz="240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ts val="28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6.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Меньшая металлоемкость на 1 т грузоподъемности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ru-RU" alt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50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НЕДОСТАТКИ РЕЧНОГО ТРАНСПОРТА</a:t>
            </a:r>
            <a:r>
              <a:rPr lang="ru-RU" altLang="ru-RU" sz="240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25"/>
            <a:ext cx="9144000" cy="485775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Сезонность работы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(на юге — примерно 240 дней из-за обмеления рек, на севере — 120—150 дней из-за ледостава). В США, Германии удельный вес речного транспорта выше, так как в этих странах навигация длится 10— 11 мес в году;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Невысокая скорость судов и доставки грузов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3.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Невозможность повсеместного использования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–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разобщенность  речных бассейнов, расположенных, в основном, в меридиональном направлении;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4.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Трудность использования рек в естественном состоянии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(неравномерность глубин, извилистость пути и др.).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Воздушный транспорт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533400"/>
            <a:ext cx="885825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Основными сферами использования воздушного транспорта являются внутренние и международные перевозки пассажиров на дальние расстояния, доставка срочных и дорогостоящих грузов, а также транспортное обслуживание территорий, лишенных других видов транспорта.</a:t>
            </a:r>
            <a:r>
              <a:rPr lang="ru-RU" altLang="ru-RU" sz="2300" smtClean="0">
                <a:solidFill>
                  <a:srgbClr val="000000"/>
                </a:solidFill>
              </a:rPr>
              <a:t> </a:t>
            </a: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Для перевозок грузов его применение ограничено. Отличается от остальных видов транспорта возможностью осуществлять специфические виды деятельности</a:t>
            </a:r>
            <a:r>
              <a:rPr lang="ru-RU" altLang="ru-RU" sz="2300" smtClean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3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Основные показатели работы</a:t>
            </a:r>
            <a:r>
              <a:rPr lang="ru-RU" altLang="ru-RU" sz="2300" b="1" smtClean="0">
                <a:solidFill>
                  <a:srgbClr val="000000"/>
                </a:solidFill>
              </a:rPr>
              <a:t>:</a:t>
            </a:r>
            <a:r>
              <a:rPr lang="ru-RU" altLang="ru-RU" sz="23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объем перевозок</a:t>
            </a:r>
            <a:r>
              <a:rPr lang="ru-RU" altLang="ru-RU" sz="2300" i="1" smtClean="0">
                <a:solidFill>
                  <a:srgbClr val="000000"/>
                </a:solidFill>
              </a:rPr>
              <a:t>; </a:t>
            </a: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пассажирооборот</a:t>
            </a:r>
            <a:r>
              <a:rPr lang="ru-RU" altLang="ru-RU" sz="2300" i="1" smtClean="0">
                <a:solidFill>
                  <a:srgbClr val="000000"/>
                </a:solidFill>
              </a:rPr>
              <a:t>; </a:t>
            </a: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грузооборот</a:t>
            </a:r>
            <a:r>
              <a:rPr lang="ru-RU" altLang="ru-RU" sz="2300" i="1" smtClean="0">
                <a:solidFill>
                  <a:srgbClr val="000000"/>
                </a:solidFill>
              </a:rPr>
              <a:t>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коммерческая загрузка самолета</a:t>
            </a: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–</a:t>
            </a: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 частное от деления выполненных им приведенных тонно-километров нетто на налет самолета в километрах</a:t>
            </a:r>
            <a:r>
              <a:rPr lang="ru-RU" altLang="ru-RU" sz="2300" smtClean="0">
                <a:solidFill>
                  <a:srgbClr val="000000"/>
                </a:solidFill>
              </a:rPr>
              <a:t>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производительность воздушного судна –</a:t>
            </a: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 отношение выполненных им приведенных тоннокилометров нетто на налет самолета в часах</a:t>
            </a:r>
            <a:r>
              <a:rPr lang="ru-RU" altLang="ru-RU" sz="2300" smtClean="0">
                <a:solidFill>
                  <a:srgbClr val="000000"/>
                </a:solidFill>
              </a:rPr>
              <a:t>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300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средняя дальность полетов пассажиров</a:t>
            </a:r>
            <a:r>
              <a:rPr lang="ru-RU" altLang="ru-RU" sz="2300" smtClean="0">
                <a:solidFill>
                  <a:srgbClr val="000000"/>
                </a:solidFill>
                <a:cs typeface="Times New Roman" panose="02020603050405020304" pitchFamily="18" charset="0"/>
              </a:rPr>
              <a:t> – рассчитывают путем деления выполненных пассажиро-километров на количество отправленных пассажиров.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8172450" cy="766763"/>
          </a:xfrm>
        </p:spPr>
        <p:txBody>
          <a:bodyPr/>
          <a:lstStyle/>
          <a:p>
            <a:pPr eaLnBrk="1" hangingPunct="1"/>
            <a:r>
              <a:rPr lang="ru-RU" altLang="ru-RU" sz="3200" b="1" smtClean="0"/>
              <a:t>Программы развития транспортной системы России</a:t>
            </a:r>
            <a:r>
              <a:rPr lang="ru-RU" altLang="ru-RU" sz="3200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1196975"/>
            <a:ext cx="789305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1) 2 этапа, 4,6 триллиона рублей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2) 2008 год Федеральная программа развития транспортной системы России 2010-1015 гг. 13 трил. руб. (4,7 из бюджета);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3) Стратегия развития железнодорожного транспорта в России до 2030 года;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4) Транспортная стратегия РФ на период до 2030 года.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Варианты развития: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- инерционный;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- энерго-сырьевой;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- инновационный.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</a:t>
            </a:r>
            <a:r>
              <a:rPr lang="ru-RU" altLang="ru-RU" sz="2400" b="1" u="sng" smtClean="0">
                <a:solidFill>
                  <a:srgbClr val="000000"/>
                </a:solidFill>
              </a:rPr>
              <a:t>ВОЗДУШ</a:t>
            </a:r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НОГО ТРАНСПОРТА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457200"/>
            <a:ext cx="8643938" cy="6400800"/>
          </a:xfrm>
        </p:spPr>
        <p:txBody>
          <a:bodyPr/>
          <a:lstStyle/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AutoNum type="arabicPeriod"/>
            </a:pPr>
            <a:r>
              <a:rPr lang="ru-RU" altLang="ru-RU" sz="2400" b="1" i="1" smtClean="0">
                <a:solidFill>
                  <a:srgbClr val="000000"/>
                </a:solidFill>
              </a:rPr>
              <a:t>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скорость доставки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пассажиров и грузов;</a:t>
            </a:r>
            <a:endParaRPr lang="ru-RU" altLang="ru-RU" sz="2400" smtClean="0">
              <a:solidFill>
                <a:srgbClr val="000000"/>
              </a:solidFill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2.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Маневренность и оперативность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, особенно при организации новых маршрутов</a:t>
            </a:r>
            <a:r>
              <a:rPr lang="ru-RU" altLang="ru-RU" sz="2400" smtClean="0">
                <a:solidFill>
                  <a:srgbClr val="000000"/>
                </a:solidFill>
              </a:rPr>
              <a:t>,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мобильность и автономность полетов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solidFill>
                <a:srgbClr val="000000"/>
              </a:solidFill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3.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Возможность быстрой передислокации подвижного состава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при  изменении пассажиропотоков, в том числе из-за аварий на других видах транспорта;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4.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Большая беспосадочность перелетов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(около 10000 км);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5.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Кратчайший путь следования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6.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Неограниченные провозные возможности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(сегодня они ограничены лишь мощностью аэродрома);</a:t>
            </a:r>
            <a:endParaRPr lang="ru-RU" altLang="ru-RU" sz="2400" smtClean="0"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7.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Относительно небольшие капитальные вложения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(на 1 км воздушного пути примерно в 30 раз меньше, чем на 1 км железнодорожного пути).</a:t>
            </a:r>
            <a:endParaRPr lang="ru-RU" altLang="ru-RU" sz="2400" smtClean="0">
              <a:solidFill>
                <a:srgbClr val="000000"/>
              </a:solidFill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8.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Наличие естественной среды, играющей роль «транспортного коридора»,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почти полное отсутствие вложений в путевые работы (требует в 10-20 раз меньше капитальных вложений на основании новых линий);</a:t>
            </a:r>
            <a:endParaRPr lang="ru-RU" altLang="ru-RU" sz="2400" smtClean="0">
              <a:solidFill>
                <a:srgbClr val="000000"/>
              </a:solidFill>
            </a:endParaRPr>
          </a:p>
          <a:p>
            <a:pPr marL="609600" indent="-609600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9. </a:t>
            </a:r>
            <a:r>
              <a:rPr lang="ru-RU" altLang="ru-RU" sz="24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Безопасность движения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выше автомобиля в 2 раза</a:t>
            </a:r>
            <a:r>
              <a:rPr lang="ru-RU" altLang="ru-RU" sz="240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</a:rPr>
              <a:t>НЕДОСТАТКИ</a:t>
            </a:r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 u="sng" smtClean="0">
                <a:solidFill>
                  <a:srgbClr val="000000"/>
                </a:solidFill>
              </a:rPr>
              <a:t>ВОЗДУШ</a:t>
            </a:r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НОГО ТРАНСПОРТА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762000"/>
            <a:ext cx="8501062" cy="5334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1.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влияние погодных условий;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2. 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себестоимость грузовых перевозок (выше, чем на железной дороге);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3.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высокая энергоемкость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4.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ограниченность габарита и веса перевозимых грузов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5. </a:t>
            </a:r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авиация значительно загрязняет атмосферу</a:t>
            </a: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(на 1 пассажиро-километр самолет выбрасывает 386 грамм грязи, автомобиль – 12 гр., железная дорога – 0,6 гр. За один трансатлантический полет самолет сжигает от 35 до 50 тонн кислорода – это столько, сколько потребляет город с населением 15-20 тыс. человек в течение года).</a:t>
            </a:r>
            <a:endParaRPr lang="ru-RU" altLang="ru-RU" sz="280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rgbClr val="000000"/>
                </a:solidFill>
                <a:cs typeface="Times New Roman" panose="02020603050405020304" pitchFamily="18" charset="0"/>
              </a:rPr>
              <a:t>Специфические показатели работы</a:t>
            </a:r>
            <a:r>
              <a:rPr lang="ru-RU" altLang="ru-RU" sz="2800" smtClean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609600"/>
            <a:ext cx="8715375" cy="6248400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коэффициент занятости пассажирских кресел;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реальная скорость доставки грузов и пассажиров (время на полет, пребывание в аэропорту и пр.);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налет часов на самолет, а также средний налет на парк самолетов;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коммерческая загрузка;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коэффициент использования коммерческой грузоподъемности, показывает, какой самолет предпочитают пользователи;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техническая дальность полета – расстояние, которое может пролететь самолет с установленным запасом топлива;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практическая дальность полета с учетом обязательного сохранения навигационного запаса топлива на случай форс-мажорных обстоятельств;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крейсерская скорость – скорость самолетов при равномерном горизонтальном полете;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рейсовая скорость (без учета времени остановок) в км/ч;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коммерческая скорость (с учетом времени остановок в промежуточных аэропортах);</a:t>
            </a:r>
            <a:endParaRPr lang="ru-RU" alt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производительность самолета, вертолета – в т-км за 1 час и др.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714375" y="0"/>
            <a:ext cx="7772400" cy="642938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chemeClr val="tx1"/>
                </a:solidFill>
              </a:rPr>
              <a:t>Трубопроводный транспорт</a:t>
            </a:r>
            <a:endParaRPr lang="ru-RU" altLang="ru-RU" sz="3600" smtClean="0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357188" y="571500"/>
            <a:ext cx="8572500" cy="6286500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отличается от остальных видов транспорта тем, что он не соответствует полностью понятию «транспорт», так как подвижной состав и специально приспособленные под него пути сообщения в этом виде транспорта совмещены в одно понятие «трубопровод».</a:t>
            </a:r>
          </a:p>
          <a:p>
            <a:pPr eaLnBrk="1" hangingPunct="1"/>
            <a:r>
              <a:rPr lang="ru-RU" altLang="ru-RU" sz="2400" i="1" smtClean="0"/>
              <a:t>Техническое оснащение: </a:t>
            </a:r>
            <a:r>
              <a:rPr lang="ru-RU" altLang="ru-RU" sz="2400" smtClean="0"/>
              <a:t>трубопроводный транспорт представляет собой трубопровод из сварных, как правило, стальных труб различного диаметра с антикоррозийным покрытием и насосных станций, расположенных на трубопроводе через каждые 100-140 км и работающих в автоматическом режиме. При перекачке газа на трубопроводе также устанавливают через каждые 200 км компрессорные станции для сжатия (сжижения) газа, что повышает производительность перекачки.</a:t>
            </a:r>
            <a:endParaRPr lang="ru-RU" altLang="ru-RU" sz="2400" i="1" smtClean="0"/>
          </a:p>
          <a:p>
            <a:pPr eaLnBrk="1" hangingPunct="1">
              <a:buFontTx/>
              <a:buNone/>
            </a:pP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eaLnBrk="1" hangingPunct="1"/>
            <a:r>
              <a:rPr lang="ru-RU" altLang="ru-RU" sz="28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ПРЕИМУЩЕСТВА </a:t>
            </a:r>
            <a:r>
              <a:rPr lang="ru-RU" altLang="ru-RU" sz="2800" i="1" smtClean="0"/>
              <a:t>трубопроводного транспорта:</a:t>
            </a:r>
            <a:endParaRPr lang="ru-RU" altLang="ru-RU" sz="2800" smtClean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357188" y="714375"/>
            <a:ext cx="8501062" cy="5857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000" smtClean="0"/>
              <a:t>- трубопровод может быть проложен на земле, под водой, на болотистых местах и участках вечной мерзлоты на специальных подпорках и т.п.;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объемы перекачки не ограничены;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полная сохранность качества и количества грузов благодаря герметизации труб и станций;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отсутствие отрицательного воздействия на окружающую среду; 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автоматизация операций по сливу, наливу (начально-конечные операции) и перекачке;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самая низкая себестоимость и самая высокая производительность труда, что связано не в последнюю очередь с небольшим количеством людей, необходимых для выполнения перекачки;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незначительная зависимость от климатических условий, что делает процесс перекачки непрерывным;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меньшие, чем в другие виды транспорта, капиталовложения;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более короткий путь по сравнению с водными видами транспорта;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- эффективность работы на любых расстояниях перевозки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571500" y="1285875"/>
            <a:ext cx="7772400" cy="571500"/>
          </a:xfrm>
        </p:spPr>
        <p:txBody>
          <a:bodyPr/>
          <a:lstStyle/>
          <a:p>
            <a:pPr eaLnBrk="1" hangingPunct="1"/>
            <a:r>
              <a:rPr lang="ru-RU" altLang="ru-RU" sz="2800" b="1" u="sng" smtClean="0">
                <a:solidFill>
                  <a:srgbClr val="000000"/>
                </a:solidFill>
              </a:rPr>
              <a:t>НЕДОСТАТКИ</a:t>
            </a:r>
            <a:r>
              <a:rPr lang="ru-RU" altLang="ru-RU" sz="2800" i="1" smtClean="0"/>
              <a:t> трубопроводного транспорта:</a:t>
            </a:r>
            <a:endParaRPr lang="ru-RU" altLang="ru-RU" sz="2800" smtClean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357188" y="2357438"/>
            <a:ext cx="8501062" cy="42148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smtClean="0"/>
              <a:t>- неуниверсальность, так как перевозятся грузы ограниченной номенклатуры, преимущественно жидкие и газообразные;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- возможность утечки жидкости или газа (экологическая проблема).</a:t>
            </a:r>
          </a:p>
          <a:p>
            <a:pPr eaLnBrk="1" hangingPunct="1">
              <a:buFontTx/>
              <a:buNone/>
            </a:pP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2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Относительные характеристики видов транспорта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428625"/>
          <a:ext cx="8429625" cy="1684338"/>
        </p:xfrm>
        <a:graphic>
          <a:graphicData uri="http://schemas.openxmlformats.org/drawingml/2006/table">
            <a:tbl>
              <a:tblPr/>
              <a:tblGrid>
                <a:gridCol w="146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4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Железнодорож-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 транспорт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Автотранспорт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Водный транспорт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Воздушный транспорт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Трубопроводы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Скорость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 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Доступность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Надежность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Грузоподьемность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Частота отправок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6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Суммарная оценка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7949" name="Прямоугольник 4"/>
          <p:cNvSpPr>
            <a:spLocks noChangeArrowheads="1"/>
          </p:cNvSpPr>
          <p:nvPr/>
        </p:nvSpPr>
        <p:spPr bwMode="auto">
          <a:xfrm>
            <a:off x="571500" y="2357438"/>
            <a:ext cx="800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/>
              <a:t>Структура издержек различных видов транспорта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786063"/>
          <a:ext cx="9144000" cy="3998912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38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Издержки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Постоянные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Переменные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Железнодорожный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Высокие расходы на подвижной состав, терминалы, рельсовые пути и др.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Автомобильный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Низкие издержки (шоссе уже построены и поддерживаются из дорожных фондов)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уровень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(горючее, техническое обслуживание и пр.)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Водный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среднем уровне (суда и оборудование)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(возможна разовая перевозка большого тоннажа)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Воздушный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(самолеты, погрузочно-разгрузочное оборудование, контейнеры)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(горючёе, оплата труда, техническое обслуживание и пр.)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Трубопроводный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Самый высокий уровень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(земля, строительство, насосные станции, системы контроля и управления)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Самый низкий уровень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(затраты на оплату труда крайне незначительны)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23906" marR="239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5" y="0"/>
          <a:ext cx="9001125" cy="6858000"/>
        </p:xfrm>
        <a:graphic>
          <a:graphicData uri="http://schemas.openxmlformats.org/drawingml/2006/table">
            <a:tbl>
              <a:tblPr/>
              <a:tblGrid>
                <a:gridCol w="1285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5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5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Показатель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Морской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Железно-дорожный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Речной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Автомобиль-ный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Воздушный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Трубопровод-ный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Пропускная  способность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Неограниченная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Малая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Ограниченная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Себестоимость перевозок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Низкая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Низкая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Низкая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Средняя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Высокая/низкая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Скорость перевозок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Низкая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Низкая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Очень 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Очень высокая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Регулярность перевозок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Иногда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ограниченная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Стабильная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Сезонная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Контролиру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емая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Лимитируется погодой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Неограниченная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1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Дальность перевозок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Межконти-нентальная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Внутриконти-нентальная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Внутри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водного бассейна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Небольшая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Неограни-ченная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Внутри-континен-тальная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Объем перевозок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Большой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Большой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Большой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Небольшой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Небольшой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Большой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0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Необходимость в специальной сети дорог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 требуется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Требуется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 требуется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Требуется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 требуется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Требуется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09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Необходимость в специальных терминалах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Требуется портовое хозяйство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Требуются терминалы на станции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Требуются терминалы на пристани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Не требуется</a:t>
                      </a:r>
                      <a:endParaRPr lang="ru-RU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Требуются аэропорты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Требуются насосные станции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1652" marR="21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altLang="ru-RU" sz="2400" smtClean="0"/>
              <a:t>Для учета и анализа </a:t>
            </a:r>
            <a:r>
              <a:rPr lang="ru-RU" altLang="ru-RU" sz="2400" b="1" smtClean="0"/>
              <a:t>технической работы</a:t>
            </a:r>
            <a:r>
              <a:rPr lang="ru-RU" altLang="ru-RU" sz="2400" smtClean="0"/>
              <a:t> на каждом виде транспорта существует комплекс количественных и качественных показателей</a:t>
            </a:r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285750" y="1357313"/>
            <a:ext cx="8643938" cy="4738687"/>
          </a:xfrm>
        </p:spPr>
        <p:txBody>
          <a:bodyPr/>
          <a:lstStyle/>
          <a:p>
            <a:r>
              <a:rPr lang="ru-RU" altLang="ru-RU" sz="2800" smtClean="0"/>
              <a:t>К  </a:t>
            </a:r>
            <a:r>
              <a:rPr lang="ru-RU" altLang="ru-RU" sz="2800" b="1" u="sng" smtClean="0"/>
              <a:t>количественным</a:t>
            </a:r>
            <a:r>
              <a:rPr lang="ru-RU" altLang="ru-RU" sz="2800" b="1" smtClean="0"/>
              <a:t>  показателям </a:t>
            </a:r>
            <a:r>
              <a:rPr lang="ru-RU" altLang="ru-RU" sz="2800" smtClean="0"/>
              <a:t>относятся: суммарный пробег подвижного состава, исчисляемый, например, в поездо-километрах, вагоно-километрах, судо-километрах и т. п. и расчлененный обычно на пробег в  груженом и порожнем состояниях; количество грузовых операций, выполняемых в пунктах отправления и назначения; число единиц подвижного состава, переданных от одних подразделений транспорта к другим (ввоз, вывоз, местное сообщение, транзит, прием, сдача) и др.</a:t>
            </a:r>
          </a:p>
          <a:p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285750" y="0"/>
            <a:ext cx="8643938" cy="6858000"/>
          </a:xfrm>
        </p:spPr>
        <p:txBody>
          <a:bodyPr/>
          <a:lstStyle/>
          <a:p>
            <a:r>
              <a:rPr lang="ru-RU" altLang="ru-RU" sz="2800" smtClean="0"/>
              <a:t>К  </a:t>
            </a:r>
            <a:r>
              <a:rPr lang="ru-RU" altLang="ru-RU" sz="2800" b="1" u="sng" smtClean="0"/>
              <a:t>качественным </a:t>
            </a:r>
            <a:r>
              <a:rPr lang="ru-RU" altLang="ru-RU" sz="2800" b="1" smtClean="0"/>
              <a:t> показателям </a:t>
            </a:r>
            <a:r>
              <a:rPr lang="ru-RU" altLang="ru-RU" sz="2800" smtClean="0"/>
              <a:t>относятся: оборот транспортной единицы (вагона, локомотива, судна, автомобиля, самолета) в часах или сутках; статическая и динамическая нагрузка подвижного состава (вагонов, судов, автомобилей и т. п.) в тоннах; коэффициент использования пробега, или, иначе, процент груженого пробега транспортной единицы к общему пробегу за расчетный период; средняя продолжительность работы транспортной единицы за сутки в часах; коэффициент использования парка подвижного состава, т. е. процент работающих единиц от общего списочного их наличия; производительность транспортной единицы в тонно-километрах за расчетный период  (сутки, год) и другие показатели.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ChangeArrowheads="1"/>
          </p:cNvSpPr>
          <p:nvPr/>
        </p:nvSpPr>
        <p:spPr bwMode="auto">
          <a:xfrm>
            <a:off x="2457450" y="14287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5123" name="Picture 4" descr="http://ok-t.ru/img/baza7/Transportnaya-sistema-Rossii-1383553831.files/image030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458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Содержимое 2"/>
          <p:cNvSpPr>
            <a:spLocks noGrp="1"/>
          </p:cNvSpPr>
          <p:nvPr>
            <p:ph idx="1"/>
          </p:nvPr>
        </p:nvSpPr>
        <p:spPr>
          <a:xfrm>
            <a:off x="214313" y="142875"/>
            <a:ext cx="8715375" cy="5953125"/>
          </a:xfrm>
        </p:spPr>
        <p:txBody>
          <a:bodyPr/>
          <a:lstStyle/>
          <a:p>
            <a:r>
              <a:rPr lang="ru-RU" altLang="ru-RU" sz="2800" smtClean="0"/>
              <a:t>К важнейшим </a:t>
            </a:r>
            <a:r>
              <a:rPr lang="ru-RU" altLang="ru-RU" sz="2800" b="1" smtClean="0"/>
              <a:t>временным показателям</a:t>
            </a:r>
            <a:r>
              <a:rPr lang="ru-RU" altLang="ru-RU" sz="2800" smtClean="0"/>
              <a:t>  из названных относятся: </a:t>
            </a:r>
          </a:p>
          <a:p>
            <a:pPr>
              <a:buFontTx/>
              <a:buChar char="-"/>
            </a:pPr>
            <a:r>
              <a:rPr lang="ru-RU" altLang="ru-RU" sz="2800" smtClean="0"/>
              <a:t>оборот, </a:t>
            </a:r>
          </a:p>
          <a:p>
            <a:pPr>
              <a:buFontTx/>
              <a:buChar char="-"/>
            </a:pPr>
            <a:r>
              <a:rPr lang="ru-RU" altLang="ru-RU" sz="2800" smtClean="0"/>
              <a:t>среднесуточный пробег, </a:t>
            </a:r>
          </a:p>
          <a:p>
            <a:pPr>
              <a:buFontTx/>
              <a:buChar char="-"/>
            </a:pPr>
            <a:r>
              <a:rPr lang="ru-RU" altLang="ru-RU" sz="2800" smtClean="0"/>
              <a:t>скорость движения транспортных единиц.</a:t>
            </a:r>
          </a:p>
          <a:p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r>
              <a:rPr lang="ru-RU" altLang="ru-RU" sz="2000" b="1" smtClean="0"/>
              <a:t>При разработке технологического процесса оказания услуги устанавливают:</a:t>
            </a:r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714375" y="571500"/>
            <a:ext cx="8215313" cy="62865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200" smtClean="0"/>
              <a:t>- вид и технологию перевозки;</a:t>
            </a:r>
          </a:p>
          <a:p>
            <a:pPr>
              <a:buFontTx/>
              <a:buNone/>
            </a:pPr>
            <a:r>
              <a:rPr lang="ru-RU" altLang="ru-RU" sz="2200" smtClean="0"/>
              <a:t>- параметры услуги (маршрут движения, места расположения остановочных пунктов и режимов их работы, расписание движения, тип (марку, модель) автотранспортных средств, нормирование скоростей движения автотранспортных средств, специальные условия перевозки, порядок информационного обеспечения услуги, стоимостные характеристики и т.п.) и показатели качества;</a:t>
            </a:r>
          </a:p>
          <a:p>
            <a:pPr>
              <a:buFontTx/>
              <a:buNone/>
            </a:pPr>
            <a:r>
              <a:rPr lang="ru-RU" altLang="ru-RU" sz="2200" smtClean="0"/>
              <a:t>- состав и последовательность процедур осуществления услуги;</a:t>
            </a:r>
          </a:p>
          <a:p>
            <a:pPr>
              <a:buFontTx/>
              <a:buNone/>
            </a:pPr>
            <a:r>
              <a:rPr lang="ru-RU" altLang="ru-RU" sz="2200" smtClean="0"/>
              <a:t>- состав и количество необходимых ресурсов, включая автотранспортные средства, запасные части и материалы, оборудование, средства технического и документального обеспечения и оснащения услуги;</a:t>
            </a:r>
          </a:p>
          <a:p>
            <a:pPr>
              <a:buFontTx/>
              <a:buNone/>
            </a:pPr>
            <a:r>
              <a:rPr lang="ru-RU" altLang="ru-RU" sz="2200" smtClean="0"/>
              <a:t>- порядок управления и контроля за процессом оказания услуги (диспетчерское управление, контрольно-ревизорские проверки и т.п.).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714375" y="0"/>
            <a:ext cx="7772400" cy="571500"/>
          </a:xfrm>
        </p:spPr>
        <p:txBody>
          <a:bodyPr/>
          <a:lstStyle/>
          <a:p>
            <a:r>
              <a:rPr lang="ru-RU" altLang="ru-RU" sz="2400" b="1" smtClean="0"/>
              <a:t>Требования к результату оказания услуг</a:t>
            </a:r>
            <a:endParaRPr lang="ru-RU" altLang="ru-RU" sz="2400" smtClean="0"/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>
          <a:xfrm>
            <a:off x="214313" y="642938"/>
            <a:ext cx="8786812" cy="5453062"/>
          </a:xfrm>
        </p:spPr>
        <p:txBody>
          <a:bodyPr/>
          <a:lstStyle/>
          <a:p>
            <a:r>
              <a:rPr lang="ru-RU" altLang="ru-RU" sz="2400" smtClean="0"/>
              <a:t>При оценке результата оказания услуги учитывают следующие свойства услуги:</a:t>
            </a:r>
          </a:p>
          <a:p>
            <a:pPr>
              <a:buFontTx/>
              <a:buNone/>
            </a:pPr>
            <a:r>
              <a:rPr lang="ru-RU" altLang="ru-RU" sz="2400" smtClean="0"/>
              <a:t>- безопасность;</a:t>
            </a:r>
          </a:p>
          <a:p>
            <a:pPr>
              <a:buFontTx/>
              <a:buNone/>
            </a:pPr>
            <a:r>
              <a:rPr lang="ru-RU" altLang="ru-RU" sz="2400" smtClean="0"/>
              <a:t>- своевременность и скорость;</a:t>
            </a:r>
          </a:p>
          <a:p>
            <a:pPr>
              <a:buFontTx/>
              <a:buNone/>
            </a:pPr>
            <a:r>
              <a:rPr lang="ru-RU" altLang="ru-RU" sz="2400" smtClean="0"/>
              <a:t>- комфортность, этика и эстетика;</a:t>
            </a:r>
          </a:p>
          <a:p>
            <a:pPr>
              <a:buFontTx/>
              <a:buNone/>
            </a:pPr>
            <a:r>
              <a:rPr lang="ru-RU" altLang="ru-RU" sz="2400" smtClean="0"/>
              <a:t>- комплексность;</a:t>
            </a:r>
          </a:p>
          <a:p>
            <a:pPr>
              <a:buFontTx/>
              <a:buNone/>
            </a:pPr>
            <a:r>
              <a:rPr lang="ru-RU" altLang="ru-RU" sz="2400" smtClean="0"/>
              <a:t>- информативность, достоверность;</a:t>
            </a:r>
          </a:p>
          <a:p>
            <a:pPr>
              <a:buFontTx/>
              <a:buNone/>
            </a:pPr>
            <a:r>
              <a:rPr lang="ru-RU" altLang="ru-RU" sz="2400" smtClean="0"/>
              <a:t>- доступность;</a:t>
            </a:r>
          </a:p>
          <a:p>
            <a:pPr>
              <a:buFontTx/>
              <a:buNone/>
            </a:pPr>
            <a:r>
              <a:rPr lang="ru-RU" altLang="ru-RU" sz="2400" smtClean="0"/>
              <a:t>- сохранность багажа.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357188" y="357188"/>
            <a:ext cx="8572500" cy="6000750"/>
          </a:xfrm>
        </p:spPr>
        <p:txBody>
          <a:bodyPr/>
          <a:lstStyle/>
          <a:p>
            <a:r>
              <a:rPr lang="ru-RU" altLang="ru-RU" smtClean="0"/>
              <a:t>Свойства услуги выражаются в виде качественных и количественных характеристик. Количественное выражение характеристик услуги может быть представлено в виде абсолютных и относительных показателей качества, отражаемых в условиях договора перевозки и нормативных документах. Состав этих показателей формируется на основе основных групп показателей качества пассажирских перевозок, установленных в ГОСТ 30594/ГОСТ Р 51004.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676275"/>
          </a:xfrm>
        </p:spPr>
        <p:txBody>
          <a:bodyPr/>
          <a:lstStyle/>
          <a:p>
            <a:r>
              <a:rPr lang="ru-RU" altLang="ru-RU" sz="2800" smtClean="0"/>
              <a:t>БЕЗОПАСНОСТЬ</a:t>
            </a:r>
          </a:p>
        </p:txBody>
      </p:sp>
      <p:sp>
        <p:nvSpPr>
          <p:cNvPr id="46083" name="Содержимое 2"/>
          <p:cNvSpPr>
            <a:spLocks noGrp="1"/>
          </p:cNvSpPr>
          <p:nvPr>
            <p:ph idx="1"/>
          </p:nvPr>
        </p:nvSpPr>
        <p:spPr>
          <a:xfrm>
            <a:off x="285750" y="785813"/>
            <a:ext cx="8643938" cy="1500187"/>
          </a:xfrm>
        </p:spPr>
        <p:txBody>
          <a:bodyPr/>
          <a:lstStyle/>
          <a:p>
            <a:r>
              <a:rPr lang="ru-RU" altLang="ru-RU" sz="2800" smtClean="0"/>
              <a:t>При оказании услуги исполнитель обеспечивает соблюдение требований безопасности для жизни и здоровья граждан и окружающей среды.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57250" y="2286000"/>
            <a:ext cx="7772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/>
              <a:t>СВОЕВРЕМЕННОСТЬ и СКОРОСТЬ</a:t>
            </a:r>
            <a:endParaRPr lang="ru-RU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6085" name="Содержимое 2"/>
          <p:cNvSpPr txBox="1">
            <a:spLocks/>
          </p:cNvSpPr>
          <p:nvPr/>
        </p:nvSpPr>
        <p:spPr bwMode="auto">
          <a:xfrm>
            <a:off x="285750" y="3000375"/>
            <a:ext cx="8643938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2800"/>
              <a:t>Исполнитель обеспечивает осуществление перевозки в соответствии с установленным расписанием, другими требованиями по времени и скорости движения автотранспортных средств, предусмотренными договором перевозки.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772400" cy="676275"/>
          </a:xfrm>
        </p:spPr>
        <p:txBody>
          <a:bodyPr/>
          <a:lstStyle/>
          <a:p>
            <a:r>
              <a:rPr lang="ru-RU" altLang="ru-RU" sz="2800" smtClean="0"/>
              <a:t>КОМФОРТНОСТЬ, ЭТИКА и ЭСТЕТИКА.</a:t>
            </a:r>
          </a:p>
        </p:txBody>
      </p:sp>
      <p:sp>
        <p:nvSpPr>
          <p:cNvPr id="47107" name="Содержимое 2"/>
          <p:cNvSpPr>
            <a:spLocks noGrp="1"/>
          </p:cNvSpPr>
          <p:nvPr>
            <p:ph idx="1"/>
          </p:nvPr>
        </p:nvSpPr>
        <p:spPr>
          <a:xfrm>
            <a:off x="285750" y="1000125"/>
            <a:ext cx="8858250" cy="5572125"/>
          </a:xfrm>
        </p:spPr>
        <p:txBody>
          <a:bodyPr/>
          <a:lstStyle/>
          <a:p>
            <a:r>
              <a:rPr lang="ru-RU" altLang="ru-RU" sz="2400" smtClean="0"/>
              <a:t>При оказании услуги исполнитель обеспечивает соблюдение требований к условиям обслуживания при пребывании пассажиров в автотранспортном средстве, а также в начальном, промежуточных и конечном пунктах следования, а именно:</a:t>
            </a:r>
          </a:p>
          <a:p>
            <a:pPr>
              <a:buFontTx/>
              <a:buNone/>
            </a:pPr>
            <a:r>
              <a:rPr lang="ru-RU" altLang="ru-RU" sz="2400" smtClean="0"/>
              <a:t>- количество пассажиров должно соответствовать установленному в договоре перевозки (если это предусмотрено договором), а также нормам вместимости, предусмотренным технической характеристикой транспортного средства;</a:t>
            </a:r>
          </a:p>
          <a:p>
            <a:pPr>
              <a:buFontTx/>
              <a:buNone/>
            </a:pPr>
            <a:r>
              <a:rPr lang="ru-RU" altLang="ru-RU" sz="2400" smtClean="0"/>
              <a:t>- персонал исполнителя должен соблюдать общепринятые нормы поведения (вежливость, доброжелательность, культуру речи, внешний вид);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Содержимое 2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581025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mtClean="0"/>
              <a:t>- </a:t>
            </a:r>
            <a:r>
              <a:rPr lang="ru-RU" altLang="ru-RU" sz="2400" smtClean="0"/>
              <a:t>салоны транспортных средств, остановочные пункты, помещения автовокзалов и пассажирских автостанций должны быть чистыми, эстетичными, освещенными, не допускаются неисправности, которые могут нанести вред здоровью и имуществу пассажиров;</a:t>
            </a:r>
          </a:p>
          <a:p>
            <a:pPr>
              <a:buFontTx/>
              <a:buNone/>
            </a:pPr>
            <a:r>
              <a:rPr lang="ru-RU" altLang="ru-RU" sz="2400" smtClean="0"/>
              <a:t>- оформление и содержание автотранспортных средств, остановочных пунктов, помещений автовокзалов и пассажирских автостанций, внешний вид персонала должны соответствовать общепринятым нормам и фирменному стилю исполнителя;</a:t>
            </a:r>
          </a:p>
          <a:p>
            <a:pPr>
              <a:buFontTx/>
              <a:buNone/>
            </a:pPr>
            <a:r>
              <a:rPr lang="ru-RU" altLang="ru-RU" sz="2400" smtClean="0"/>
              <a:t>- температура, состав воздуха и уровень шума в салоне автотранспортного средства и других помещениях должны соответствовать установленным нормам.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676275"/>
          </a:xfrm>
        </p:spPr>
        <p:txBody>
          <a:bodyPr/>
          <a:lstStyle/>
          <a:p>
            <a:r>
              <a:rPr lang="ru-RU" altLang="ru-RU" sz="2800" smtClean="0"/>
              <a:t>КОМПЛЕКСНОСТЬ</a:t>
            </a:r>
          </a:p>
        </p:txBody>
      </p:sp>
      <p:sp>
        <p:nvSpPr>
          <p:cNvPr id="49155" name="Содержимое 2"/>
          <p:cNvSpPr>
            <a:spLocks noGrp="1"/>
          </p:cNvSpPr>
          <p:nvPr>
            <p:ph idx="1"/>
          </p:nvPr>
        </p:nvSpPr>
        <p:spPr>
          <a:xfrm>
            <a:off x="285750" y="785813"/>
            <a:ext cx="8715375" cy="2214562"/>
          </a:xfrm>
        </p:spPr>
        <p:txBody>
          <a:bodyPr/>
          <a:lstStyle/>
          <a:p>
            <a:r>
              <a:rPr lang="ru-RU" altLang="ru-RU" sz="2800" smtClean="0"/>
              <a:t>При оказании услуги исполнитель обеспечивает выполнение всех составляющих технологического содержания услуги, а также оказывает сопутствующие услуги, состав и требования к которым установлены в договоре перевозки.</a:t>
            </a:r>
          </a:p>
          <a:p>
            <a:endParaRPr lang="ru-RU" altLang="ru-RU" sz="280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57250" y="3071813"/>
            <a:ext cx="7772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/>
              <a:t>ДОСТУПНОСТЬ</a:t>
            </a:r>
            <a:endParaRPr lang="ru-RU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9157" name="Содержимое 2"/>
          <p:cNvSpPr txBox="1">
            <a:spLocks/>
          </p:cNvSpPr>
          <p:nvPr/>
        </p:nvSpPr>
        <p:spPr bwMode="auto">
          <a:xfrm>
            <a:off x="500063" y="3714750"/>
            <a:ext cx="8643937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2800"/>
              <a:t>Исполнитель обеспечивает возможность бездискриминационного доступа различных групп потребителей (пассажиров) к пользованию услугой в соответствии с ее назначением за счет установления соответствующих социальных, экономических и технических характеристик услуги.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857250" y="214313"/>
            <a:ext cx="7772400" cy="676275"/>
          </a:xfrm>
        </p:spPr>
        <p:txBody>
          <a:bodyPr/>
          <a:lstStyle/>
          <a:p>
            <a:r>
              <a:rPr lang="ru-RU" altLang="ru-RU" sz="2800" smtClean="0"/>
              <a:t>ИНФОРМАТИВНОСТЬ и ДОСТОВЕРНОСТЬ</a:t>
            </a:r>
          </a:p>
        </p:txBody>
      </p:sp>
      <p:sp>
        <p:nvSpPr>
          <p:cNvPr id="50179" name="Содержимое 2"/>
          <p:cNvSpPr>
            <a:spLocks noGrp="1"/>
          </p:cNvSpPr>
          <p:nvPr>
            <p:ph idx="1"/>
          </p:nvPr>
        </p:nvSpPr>
        <p:spPr>
          <a:xfrm>
            <a:off x="285750" y="785813"/>
            <a:ext cx="8858250" cy="3000375"/>
          </a:xfrm>
        </p:spPr>
        <p:txBody>
          <a:bodyPr/>
          <a:lstStyle/>
          <a:p>
            <a:r>
              <a:rPr lang="ru-RU" altLang="ru-RU" sz="2800" smtClean="0"/>
              <a:t>В процессе оказания услуг исполнитель обеспечивает пассажиров необходимой и достоверной информацией об отправлении (прибытии) автотранспортных средств, правилах проезда и провоза багажа, маршруте, местах расположения огнетушителя и аптечки, местах расположения аварийных выходов и способах их открытия, способе связи с исполнителем.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14375" y="4214813"/>
            <a:ext cx="7772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/>
              <a:t>СОХРАННОСТЬ БАГАЖА</a:t>
            </a:r>
            <a:endParaRPr lang="ru-RU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0181" name="Содержимое 2"/>
          <p:cNvSpPr txBox="1">
            <a:spLocks/>
          </p:cNvSpPr>
          <p:nvPr/>
        </p:nvSpPr>
        <p:spPr bwMode="auto">
          <a:xfrm>
            <a:off x="214313" y="5000625"/>
            <a:ext cx="864393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2800"/>
              <a:t>При оказании услуги исполнитель должен обеспечивать доставку багажа в установленные сроки в пункт назначения без потерь и повреждений.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857250"/>
            <a:ext cx="8215312" cy="538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9144000" cy="61912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rgbClr val="FF0000"/>
                </a:solidFill>
              </a:rPr>
              <a:t>Задачи и функции управления на транспорте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000125"/>
            <a:ext cx="8286750" cy="5286375"/>
          </a:xfrm>
        </p:spPr>
        <p:txBody>
          <a:bodyPr/>
          <a:lstStyle/>
          <a:p>
            <a:pPr algn="just"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формирование национальной транспортной системы, гарантированно и эффективно удовлетворяющей потребностям в перевозках грузов и пассажиров, а также социальным, оборонным, природоохранным и другим требованиям;</a:t>
            </a:r>
          </a:p>
          <a:p>
            <a:pPr algn="just" eaLnBrk="1" hangingPunct="1"/>
            <a:r>
              <a:rPr lang="ru-RU" altLang="ru-RU" sz="2000" smtClean="0">
                <a:solidFill>
                  <a:srgbClr val="000000"/>
                </a:solidFill>
                <a:cs typeface="Times New Roman" panose="02020603050405020304" pitchFamily="18" charset="0"/>
              </a:rPr>
              <a:t> структурная перестройка на транспорте, направленная на государственное регулирование естественных монополий, сокращение транспортных издержек, пользование экономически обоснованными тарифами, развитие конкуренции между транспортными предприятиями</a:t>
            </a:r>
            <a:r>
              <a:rPr lang="ru-RU" altLang="ru-RU" sz="2000" smtClean="0">
                <a:solidFill>
                  <a:srgbClr val="000000"/>
                </a:solidFill>
              </a:rPr>
              <a:t>;</a:t>
            </a:r>
          </a:p>
          <a:p>
            <a:pPr algn="just" eaLnBrk="1" hangingPunct="1"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(</a:t>
            </a:r>
            <a:r>
              <a:rPr lang="ru-RU" altLang="ru-RU" sz="1800" smtClean="0">
                <a:solidFill>
                  <a:srgbClr val="000000"/>
                </a:solidFill>
                <a:cs typeface="Times New Roman" panose="02020603050405020304" pitchFamily="18" charset="0"/>
              </a:rPr>
              <a:t>при организации и лицензировании подобных транспортных предприятий государство, наделяя их правом на монопольное обслуживание своего сектора рынка, в обязательном порядке сохраняет за собой функции контроля качества обслуживания клиентуры, уровня тарифов, отсутствия отказов в обслуживании и т.д.</a:t>
            </a:r>
            <a:r>
              <a:rPr lang="ru-RU" altLang="ru-RU" sz="1800" smtClean="0">
                <a:solidFill>
                  <a:srgbClr val="000000"/>
                </a:solidFill>
              </a:rPr>
              <a:t>)</a:t>
            </a:r>
            <a:r>
              <a:rPr lang="ru-RU" altLang="ru-RU" sz="1800" smtClean="0"/>
              <a:t> </a:t>
            </a:r>
          </a:p>
          <a:p>
            <a:pPr eaLnBrk="1" hangingPunct="1"/>
            <a:r>
              <a:rPr lang="ru-RU" altLang="ru-RU" sz="2000" smtClean="0"/>
              <a:t>развитие современной, развитой и эффективной транспортной инфраструктуры;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повышение доступности услуг;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600" smtClean="0">
                <a:solidFill>
                  <a:srgbClr val="000000"/>
                </a:solidFill>
              </a:rPr>
              <a:t>(</a:t>
            </a:r>
            <a:r>
              <a:rPr lang="ru-RU" altLang="ru-RU" sz="1600" smtClean="0">
                <a:solidFill>
                  <a:srgbClr val="000000"/>
                </a:solidFill>
                <a:cs typeface="Times New Roman" panose="02020603050405020304" pitchFamily="18" charset="0"/>
              </a:rPr>
              <a:t>Необходимо обеспечить защиту транспортных предприятий от недобросовестных конкурентов. Необходимо устанавливать и контролировать единые нормы, стандарты и правила в области охраны окружающей среды, безопасности движения, условий труда на транспорте, а также единые технические стандарты. Только государственные органы в состоянии финансировать и организовывать работу в области стандартизации, повышения безопасности транспорта, снижения вредных воздействий транспорта на окружающую среду, контроля выполнения соответствующих требований и т.д.</a:t>
            </a:r>
            <a:r>
              <a:rPr lang="ru-RU" altLang="ru-RU" sz="1600" smtClean="0">
                <a:solidFill>
                  <a:srgbClr val="000000"/>
                </a:solidFill>
              </a:rPr>
              <a:t>)</a:t>
            </a:r>
            <a:endParaRPr lang="ru-RU" altLang="ru-RU" sz="160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необходимость эффективного транспортного обеспечения ликвидации последствий стихийных бедствий, аварий и катастроф, а также потребность в концентрации транспортных ресурсов для осуществления срочных экономических акций общегосударственного значения и т.д.;</a:t>
            </a:r>
            <a:endParaRPr lang="ru-RU" altLang="ru-RU" sz="24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международный характер транспортной деятельности и необходимость контроля соблюдения соответствующих международных соглашений;</a:t>
            </a:r>
            <a:endParaRPr lang="ru-RU" altLang="ru-RU" sz="24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необходимость решения проблем землеотвода для сооружения транспортных систем (часто невозможно без участия государственных органов);</a:t>
            </a:r>
            <a:endParaRPr lang="ru-RU" altLang="ru-RU" sz="24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 важнейшая роль транспорта в системе обороны страны, которая во всех случаях контролируется государством.</a:t>
            </a: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/>
            <a:r>
              <a:rPr lang="ru-RU" altLang="ru-RU" sz="2400" b="1" u="sng" smtClean="0">
                <a:solidFill>
                  <a:srgbClr val="000000"/>
                </a:solidFill>
                <a:cs typeface="Times New Roman" panose="02020603050405020304" pitchFamily="18" charset="0"/>
              </a:rPr>
              <a:t>Определены сферы ответственности государства</a:t>
            </a:r>
            <a:r>
              <a:rPr lang="ru-RU" altLang="ru-RU" sz="2400" b="1" smtClean="0">
                <a:solidFill>
                  <a:srgbClr val="000000"/>
                </a:solidFill>
                <a:cs typeface="Times New Roman" panose="02020603050405020304" pitchFamily="18" charset="0"/>
              </a:rPr>
              <a:t> в управлении транспортом</a:t>
            </a:r>
            <a:r>
              <a:rPr lang="ru-RU" altLang="ru-RU" sz="240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ru-RU" altLang="ru-RU" sz="24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совершенствование правовых основ транспортной деятельности;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решение задач оборонного и мобилизационного характера;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создание условий для обеспечения безопасности и антитеррористической защиты на транспорте;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обеспечение соответствия развития опорной транспортной инфраструктуры развитию производительных сил;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обеспечение работоспособности опорной транспортной инфраструктуры, определение стабильных источников инвестиций для её обновления;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выработка и контроль выполнения стандартов безопасности транспортных процессов и воздействия транспорта на окружающую среду, в том числе – установление требований к транспортным средствам и системам;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регулирование социально-трудовых отношений и развитие кадрового потенциала;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проведение структурных преобразований на транспорте;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устранение и недопущение возникновения правовых и административных барьеров в процессах перевозок пассажиров и грузов, а также оказания сопутствующих им услуг;</a:t>
            </a:r>
            <a:endParaRPr lang="ru-RU" altLang="ru-RU" sz="28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>
                <a:solidFill>
                  <a:srgbClr val="000000"/>
                </a:solidFill>
                <a:cs typeface="Times New Roman" panose="02020603050405020304" pitchFamily="18" charset="0"/>
              </a:rPr>
              <a:t> выработка и контроль соблюдения правил конкуренции и условий недискриминационного доступа к инфраструктуре;</a:t>
            </a: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3519</Words>
  <Application>Microsoft Office PowerPoint</Application>
  <PresentationFormat>Экран (4:3)</PresentationFormat>
  <Paragraphs>390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2" baseType="lpstr">
      <vt:lpstr>Times New Roman</vt:lpstr>
      <vt:lpstr>Arial</vt:lpstr>
      <vt:lpstr>Calibri</vt:lpstr>
      <vt:lpstr>Оформление по умолчанию</vt:lpstr>
      <vt:lpstr>Виды транспорта</vt:lpstr>
      <vt:lpstr>Условия взаимодействия разных видов транспорта </vt:lpstr>
      <vt:lpstr>Программы развития транспортной системы России </vt:lpstr>
      <vt:lpstr>Презентация PowerPoint</vt:lpstr>
      <vt:lpstr>Презентация PowerPoint</vt:lpstr>
      <vt:lpstr>Задачи и функции управления на транспорте</vt:lpstr>
      <vt:lpstr>Презентация PowerPoint</vt:lpstr>
      <vt:lpstr>Определены сферы ответственности государства в управлении транспортом:</vt:lpstr>
      <vt:lpstr>Презентация PowerPoint</vt:lpstr>
      <vt:lpstr>Презентация PowerPoint</vt:lpstr>
      <vt:lpstr>Автомобильный транспорт</vt:lpstr>
      <vt:lpstr>показатели работы автотранспорта:</vt:lpstr>
      <vt:lpstr>СПЕЦИФИЧЕСКИЕ ПОКАЗАТЕЛИ АВТОМОБИЛЬНОГО ТРАНСПОРТА</vt:lpstr>
      <vt:lpstr>ПРЕИМУЩЕСТВА  АВТОМОБИЛЬНОГО ТРАНСПОРТА</vt:lpstr>
      <vt:lpstr>НЕДОСТАТКИ  АВТОМОБИЛЬНОГО ТРАНСПОРТА. </vt:lpstr>
      <vt:lpstr>Железнодорожный транспорт </vt:lpstr>
      <vt:lpstr>Специфические показатели работы</vt:lpstr>
      <vt:lpstr>СПЕЦИФИЧЕСКИЕ ПОКАЗАТЕЛИ ЖЕЛЕЗНОДОРОЖНОГО ТРАНСПОРТА</vt:lpstr>
      <vt:lpstr>ПРЕИМУЩЕСТВА ЖЕЛЕЗНОДОРОЖНОГО ТРАНСПОРТА </vt:lpstr>
      <vt:lpstr>НЕДОСТАТКИ ЖЕЛЕЗНОДОРОЖНОГО ТРАНСПОРТА </vt:lpstr>
      <vt:lpstr>Морской транспорт </vt:lpstr>
      <vt:lpstr>Презентация PowerPoint</vt:lpstr>
      <vt:lpstr>СПЕЦИФИЧЕСКИЕ ПОКАЗАТЕЛИ  ВОДНОГО (речного и морского) ТРАНСПОРТА</vt:lpstr>
      <vt:lpstr>ПРЕИМУЩЕСТВА МОРСКОГО ТРАНСПОРТА </vt:lpstr>
      <vt:lpstr>НЕДОСТАТКИ МОРСКОГО ТРАНСПОРТА </vt:lpstr>
      <vt:lpstr>Внутренний водный, или речной транспорт </vt:lpstr>
      <vt:lpstr>ПРЕИМУЩЕСТВА РЕЧНОГО ТРАНСПОРТА </vt:lpstr>
      <vt:lpstr>НЕДОСТАТКИ РЕЧНОГО ТРАНСПОРТА </vt:lpstr>
      <vt:lpstr>Воздушный транспорт</vt:lpstr>
      <vt:lpstr>ПРЕИМУЩЕСТВА ВОЗДУШНОГО ТРАНСПОРТА</vt:lpstr>
      <vt:lpstr>НЕДОСТАТКИ ВОЗДУШНОГО ТРАНСПОРТА</vt:lpstr>
      <vt:lpstr>Специфические показатели работы </vt:lpstr>
      <vt:lpstr>Трубопроводный транспорт</vt:lpstr>
      <vt:lpstr>ПРЕИМУЩЕСТВА трубопроводного транспорта:</vt:lpstr>
      <vt:lpstr>НЕДОСТАТКИ трубопроводного транспорта:</vt:lpstr>
      <vt:lpstr>Относительные характеристики видов транспорта</vt:lpstr>
      <vt:lpstr>Презентация PowerPoint</vt:lpstr>
      <vt:lpstr>Для учета и анализа технической работы на каждом виде транспорта существует комплекс количественных и качественных показателей</vt:lpstr>
      <vt:lpstr>Презентация PowerPoint</vt:lpstr>
      <vt:lpstr>Презентация PowerPoint</vt:lpstr>
      <vt:lpstr>При разработке технологического процесса оказания услуги устанавливают:</vt:lpstr>
      <vt:lpstr>Требования к результату оказания услуг</vt:lpstr>
      <vt:lpstr>Презентация PowerPoint</vt:lpstr>
      <vt:lpstr>БЕЗОПАСНОСТЬ</vt:lpstr>
      <vt:lpstr>КОМФОРТНОСТЬ, ЭТИКА и ЭСТЕТИКА.</vt:lpstr>
      <vt:lpstr>Презентация PowerPoint</vt:lpstr>
      <vt:lpstr>КОМПЛЕКСНОСТЬ</vt:lpstr>
      <vt:lpstr>ИНФОРМАТИВНОСТЬ и ДОСТОВЕРНОСТЬ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46</cp:revision>
  <dcterms:created xsi:type="dcterms:W3CDTF">1601-01-01T00:00:00Z</dcterms:created>
  <dcterms:modified xsi:type="dcterms:W3CDTF">2019-03-14T03:52:17Z</dcterms:modified>
</cp:coreProperties>
</file>