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809A6EA-AC18-41A2-A49C-2066819BF87C}" type="datetimeFigureOut">
              <a:rPr lang="ru-RU" smtClean="0"/>
              <a:t>07.05.2020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151797C6-9BC4-4825-89D2-E146193E8B2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09A6EA-AC18-41A2-A49C-2066819BF87C}"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1797C6-9BC4-4825-89D2-E146193E8B2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09A6EA-AC18-41A2-A49C-2066819BF87C}"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51797C6-9BC4-4825-89D2-E146193E8B2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809A6EA-AC18-41A2-A49C-2066819BF87C}" type="datetimeFigureOut">
              <a:rPr lang="ru-RU" smtClean="0"/>
              <a:t>07.05.2020</a:t>
            </a:fld>
            <a:endParaRPr lang="ru-RU"/>
          </a:p>
        </p:txBody>
      </p:sp>
      <p:sp>
        <p:nvSpPr>
          <p:cNvPr id="9" name="Номер слайда 8"/>
          <p:cNvSpPr>
            <a:spLocks noGrp="1"/>
          </p:cNvSpPr>
          <p:nvPr>
            <p:ph type="sldNum" sz="quarter" idx="15"/>
          </p:nvPr>
        </p:nvSpPr>
        <p:spPr/>
        <p:txBody>
          <a:bodyPr rtlCol="0"/>
          <a:lstStyle/>
          <a:p>
            <a:fld id="{151797C6-9BC4-4825-89D2-E146193E8B29}"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809A6EA-AC18-41A2-A49C-2066819BF87C}" type="datetimeFigureOut">
              <a:rPr lang="ru-RU" smtClean="0"/>
              <a:t>07.05.2020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151797C6-9BC4-4825-89D2-E146193E8B2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809A6EA-AC18-41A2-A49C-2066819BF87C}" type="datetimeFigureOut">
              <a:rPr lang="ru-RU" smtClean="0"/>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51797C6-9BC4-4825-89D2-E146193E8B29}"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809A6EA-AC18-41A2-A49C-2066819BF87C}" type="datetimeFigureOut">
              <a:rPr lang="ru-RU" smtClean="0"/>
              <a:t>07.05.2020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51797C6-9BC4-4825-89D2-E146193E8B29}"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809A6EA-AC18-41A2-A49C-2066819BF87C}" type="datetimeFigureOut">
              <a:rPr lang="ru-RU" smtClean="0"/>
              <a:t>07.05.2020</a:t>
            </a:fld>
            <a:endParaRPr lang="ru-RU"/>
          </a:p>
        </p:txBody>
      </p:sp>
      <p:sp>
        <p:nvSpPr>
          <p:cNvPr id="7" name="Номер слайда 6"/>
          <p:cNvSpPr>
            <a:spLocks noGrp="1"/>
          </p:cNvSpPr>
          <p:nvPr>
            <p:ph type="sldNum" sz="quarter" idx="11"/>
          </p:nvPr>
        </p:nvSpPr>
        <p:spPr/>
        <p:txBody>
          <a:bodyPr rtlCol="0"/>
          <a:lstStyle/>
          <a:p>
            <a:fld id="{151797C6-9BC4-4825-89D2-E146193E8B29}"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09A6EA-AC18-41A2-A49C-2066819BF87C}" type="datetimeFigureOut">
              <a:rPr lang="ru-RU" smtClean="0"/>
              <a:t>07.05.2020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51797C6-9BC4-4825-89D2-E146193E8B2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809A6EA-AC18-41A2-A49C-2066819BF87C}" type="datetimeFigureOut">
              <a:rPr lang="ru-RU" smtClean="0"/>
              <a:t>07.05.2020</a:t>
            </a:fld>
            <a:endParaRPr lang="ru-RU"/>
          </a:p>
        </p:txBody>
      </p:sp>
      <p:sp>
        <p:nvSpPr>
          <p:cNvPr id="22" name="Номер слайда 21"/>
          <p:cNvSpPr>
            <a:spLocks noGrp="1"/>
          </p:cNvSpPr>
          <p:nvPr>
            <p:ph type="sldNum" sz="quarter" idx="15"/>
          </p:nvPr>
        </p:nvSpPr>
        <p:spPr/>
        <p:txBody>
          <a:bodyPr rtlCol="0"/>
          <a:lstStyle/>
          <a:p>
            <a:fld id="{151797C6-9BC4-4825-89D2-E146193E8B29}"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809A6EA-AC18-41A2-A49C-2066819BF87C}" type="datetimeFigureOut">
              <a:rPr lang="ru-RU" smtClean="0"/>
              <a:t>07.05.2020</a:t>
            </a:fld>
            <a:endParaRPr lang="ru-RU"/>
          </a:p>
        </p:txBody>
      </p:sp>
      <p:sp>
        <p:nvSpPr>
          <p:cNvPr id="18" name="Номер слайда 17"/>
          <p:cNvSpPr>
            <a:spLocks noGrp="1"/>
          </p:cNvSpPr>
          <p:nvPr>
            <p:ph type="sldNum" sz="quarter" idx="11"/>
          </p:nvPr>
        </p:nvSpPr>
        <p:spPr/>
        <p:txBody>
          <a:bodyPr rtlCol="0"/>
          <a:lstStyle/>
          <a:p>
            <a:fld id="{151797C6-9BC4-4825-89D2-E146193E8B29}"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09A6EA-AC18-41A2-A49C-2066819BF87C}" type="datetimeFigureOut">
              <a:rPr lang="ru-RU" smtClean="0"/>
              <a:t>07.05.2020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51797C6-9BC4-4825-89D2-E146193E8B2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56" y="785794"/>
            <a:ext cx="7043915" cy="1569660"/>
          </a:xfrm>
          <a:prstGeom prst="rect">
            <a:avLst/>
          </a:prstGeom>
          <a:noFill/>
        </p:spPr>
        <p:txBody>
          <a:bodyPr wrap="none" rtlCol="0">
            <a:spAutoFit/>
          </a:bodyPr>
          <a:lstStyle/>
          <a:p>
            <a:pPr algn="ctr"/>
            <a:r>
              <a:rPr lang="ru-RU" sz="2400" b="1" dirty="0" smtClean="0"/>
              <a:t>ТЕМА 13. </a:t>
            </a:r>
          </a:p>
          <a:p>
            <a:pPr algn="ctr"/>
            <a:endParaRPr lang="ru-RU" sz="2400" b="1" dirty="0" smtClean="0"/>
          </a:p>
          <a:p>
            <a:pPr algn="ctr"/>
            <a:r>
              <a:rPr lang="ru-RU" sz="2400" b="1" dirty="0" smtClean="0"/>
              <a:t>ОРГАНИЗАЦИЯ ПРОИЗВОДСТВЕННЫХ</a:t>
            </a:r>
          </a:p>
          <a:p>
            <a:pPr algn="ctr"/>
            <a:r>
              <a:rPr lang="ru-RU" sz="2400" b="1" dirty="0" smtClean="0"/>
              <a:t> ПРОЦЕССОВ </a:t>
            </a:r>
            <a:endParaRPr lang="ru-RU"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214290"/>
            <a:ext cx="8001055" cy="6740307"/>
          </a:xfrm>
          <a:prstGeom prst="rect">
            <a:avLst/>
          </a:prstGeom>
          <a:noFill/>
        </p:spPr>
        <p:txBody>
          <a:bodyPr wrap="square" rtlCol="0">
            <a:spAutoFit/>
          </a:bodyPr>
          <a:lstStyle/>
          <a:p>
            <a:pPr algn="just"/>
            <a:r>
              <a:rPr lang="ru-RU" i="1" u="sng" dirty="0"/>
              <a:t>Непрерывность</a:t>
            </a:r>
            <a:r>
              <a:rPr lang="ru-RU" dirty="0"/>
              <a:t> -  предусматривает максимальное сокращение перерывов между операциями и определяется отношением рабочего времени к общей продолжительности </a:t>
            </a:r>
            <a:r>
              <a:rPr lang="ru-RU" dirty="0" smtClean="0"/>
              <a:t>процесса</a:t>
            </a:r>
          </a:p>
          <a:p>
            <a:pPr algn="just"/>
            <a:endParaRPr lang="ru-RU" dirty="0"/>
          </a:p>
          <a:p>
            <a:pPr lvl="0" algn="just"/>
            <a:r>
              <a:rPr lang="ru-RU" i="1" u="sng" dirty="0"/>
              <a:t>Параллельность</a:t>
            </a:r>
            <a:r>
              <a:rPr lang="ru-RU" dirty="0"/>
              <a:t> -  характеризует степень совмещения операций во времени, включающая одновременное выполнение отдельных частей производственного процесса, концентрацию технологических операций на рабочем месте  и совмещение во времени выполнения основных и вспомогательных </a:t>
            </a:r>
            <a:r>
              <a:rPr lang="ru-RU" dirty="0" smtClean="0"/>
              <a:t>производств</a:t>
            </a:r>
          </a:p>
          <a:p>
            <a:pPr lvl="0" algn="just"/>
            <a:endParaRPr lang="ru-RU" dirty="0"/>
          </a:p>
          <a:p>
            <a:pPr lvl="0" algn="just"/>
            <a:r>
              <a:rPr lang="ru-RU" i="1" u="sng" dirty="0" err="1"/>
              <a:t>Прямоточность</a:t>
            </a:r>
            <a:r>
              <a:rPr lang="ru-RU" dirty="0"/>
              <a:t> – обеспечивает кратчайший путь движения предметов труда, информации, </a:t>
            </a:r>
            <a:r>
              <a:rPr lang="ru-RU" dirty="0" smtClean="0"/>
              <a:t>кадров</a:t>
            </a:r>
          </a:p>
          <a:p>
            <a:pPr lvl="0" algn="just"/>
            <a:endParaRPr lang="ru-RU" dirty="0"/>
          </a:p>
          <a:p>
            <a:pPr algn="just"/>
            <a:r>
              <a:rPr lang="ru-RU" i="1" u="sng" dirty="0"/>
              <a:t>Ритмичность</a:t>
            </a:r>
            <a:r>
              <a:rPr lang="ru-RU" dirty="0"/>
              <a:t> -  характеризует равномерность выполнения операций во </a:t>
            </a:r>
            <a:r>
              <a:rPr lang="ru-RU" dirty="0" smtClean="0"/>
              <a:t>времени</a:t>
            </a:r>
          </a:p>
          <a:p>
            <a:pPr algn="just"/>
            <a:endParaRPr lang="ru-RU" dirty="0"/>
          </a:p>
          <a:p>
            <a:pPr algn="just"/>
            <a:r>
              <a:rPr lang="ru-RU" i="1" u="sng" dirty="0"/>
              <a:t>Техническая оснащенность</a:t>
            </a:r>
            <a:r>
              <a:rPr lang="ru-RU" dirty="0"/>
              <a:t> ориентирована на механизацию и автоматизацию производственного процесса, устранение ручного, монотонного, тяжелого для человека </a:t>
            </a:r>
            <a:r>
              <a:rPr lang="ru-RU" dirty="0" smtClean="0"/>
              <a:t>труда</a:t>
            </a:r>
          </a:p>
          <a:p>
            <a:pPr algn="just"/>
            <a:endParaRPr lang="ru-RU" dirty="0"/>
          </a:p>
          <a:p>
            <a:pPr algn="just"/>
            <a:r>
              <a:rPr lang="ru-RU" i="1" u="sng" dirty="0"/>
              <a:t>Гибкость</a:t>
            </a:r>
            <a:r>
              <a:rPr lang="ru-RU" dirty="0"/>
              <a:t>  - заключается в необходимости обеспечивать переналадку оборудования в условиях часто меняющихся номенклатуры продукции</a:t>
            </a:r>
          </a:p>
          <a:p>
            <a:pPr algn="just"/>
            <a:endParaRPr lang="ru-RU" dirty="0"/>
          </a:p>
        </p:txBody>
      </p:sp>
      <p:sp>
        <p:nvSpPr>
          <p:cNvPr id="4" name="Стрелка вправо 3"/>
          <p:cNvSpPr/>
          <p:nvPr/>
        </p:nvSpPr>
        <p:spPr>
          <a:xfrm>
            <a:off x="428596" y="285728"/>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Стрелка вправо 4"/>
          <p:cNvSpPr/>
          <p:nvPr/>
        </p:nvSpPr>
        <p:spPr>
          <a:xfrm>
            <a:off x="428596" y="1357298"/>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6" name="Стрелка вправо 5"/>
          <p:cNvSpPr/>
          <p:nvPr/>
        </p:nvSpPr>
        <p:spPr>
          <a:xfrm>
            <a:off x="428596" y="3000372"/>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Стрелка вправо 6"/>
          <p:cNvSpPr/>
          <p:nvPr/>
        </p:nvSpPr>
        <p:spPr>
          <a:xfrm>
            <a:off x="428596" y="3857628"/>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8" name="Стрелка вправо 7"/>
          <p:cNvSpPr/>
          <p:nvPr/>
        </p:nvSpPr>
        <p:spPr>
          <a:xfrm>
            <a:off x="428596" y="4643446"/>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9" name="Стрелка вправо 8"/>
          <p:cNvSpPr/>
          <p:nvPr/>
        </p:nvSpPr>
        <p:spPr>
          <a:xfrm>
            <a:off x="428596" y="5715016"/>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71414"/>
            <a:ext cx="607223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ru-RU" b="1" dirty="0" smtClean="0"/>
              <a:t>ОСНОВНЫЕ ФОРМЫ ОРГАНИЗАЦИИ </a:t>
            </a:r>
          </a:p>
          <a:p>
            <a:pPr algn="ctr"/>
            <a:r>
              <a:rPr lang="ru-RU" b="1" dirty="0" smtClean="0"/>
              <a:t>ПРОИЗВОДСТВЕННОГО ПРОЦЕССА</a:t>
            </a:r>
            <a:endParaRPr lang="ru-RU" b="1" dirty="0"/>
          </a:p>
        </p:txBody>
      </p:sp>
      <p:sp>
        <p:nvSpPr>
          <p:cNvPr id="3" name="TextBox 2"/>
          <p:cNvSpPr txBox="1"/>
          <p:nvPr/>
        </p:nvSpPr>
        <p:spPr>
          <a:xfrm>
            <a:off x="1000100" y="1000108"/>
            <a:ext cx="7572428" cy="4708981"/>
          </a:xfrm>
          <a:prstGeom prst="rect">
            <a:avLst/>
          </a:prstGeom>
          <a:noFill/>
        </p:spPr>
        <p:txBody>
          <a:bodyPr wrap="square" rtlCol="0">
            <a:spAutoFit/>
          </a:bodyPr>
          <a:lstStyle/>
          <a:p>
            <a:pPr lvl="0" algn="just"/>
            <a:r>
              <a:rPr lang="ru-RU" sz="2000" i="1" u="sng" dirty="0"/>
              <a:t>Концентрация</a:t>
            </a:r>
            <a:r>
              <a:rPr lang="ru-RU" sz="2000" dirty="0"/>
              <a:t>  - процесс сосредоточения изготовления продукции на предприятиях  и в его производственных подразделениях. Уровень концентрации зависит от величины единичной мощности машин. агрегатов, аппаратов, количества однотипного оборудования, размеров и числа технологически однородным производств</a:t>
            </a:r>
            <a:r>
              <a:rPr lang="ru-RU" sz="2000" dirty="0" smtClean="0"/>
              <a:t>.</a:t>
            </a:r>
          </a:p>
          <a:p>
            <a:pPr lvl="0" algn="just"/>
            <a:endParaRPr lang="ru-RU" sz="2000" dirty="0"/>
          </a:p>
          <a:p>
            <a:pPr lvl="0" algn="just"/>
            <a:r>
              <a:rPr lang="ru-RU" sz="2000" i="1" u="sng" dirty="0"/>
              <a:t>Специализация </a:t>
            </a:r>
            <a:r>
              <a:rPr lang="ru-RU" sz="2000" dirty="0"/>
              <a:t>-  сосредоточение на предприятии и в его производственных подразделения выпуска однородной, однотипной продукции или выполнение отдельных стадий технологического процесса. К основным показателям для оценки уровня специализации относят: удельный вес основной продукции в общем объеме производства, доля специализированного оборудования в общем объеме, количество операций, выполняемых на оборудовании</a:t>
            </a:r>
            <a:r>
              <a:rPr lang="ru-RU" sz="2000" dirty="0" smtClean="0"/>
              <a:t>.</a:t>
            </a:r>
            <a:endParaRPr lang="ru-RU" sz="2000" dirty="0"/>
          </a:p>
        </p:txBody>
      </p:sp>
      <p:sp>
        <p:nvSpPr>
          <p:cNvPr id="4" name="Стрелка вправо 3"/>
          <p:cNvSpPr/>
          <p:nvPr/>
        </p:nvSpPr>
        <p:spPr>
          <a:xfrm>
            <a:off x="285720" y="1142984"/>
            <a:ext cx="785818" cy="14287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Стрелка вправо 4"/>
          <p:cNvSpPr/>
          <p:nvPr/>
        </p:nvSpPr>
        <p:spPr>
          <a:xfrm>
            <a:off x="285720" y="3286124"/>
            <a:ext cx="785818" cy="14287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6" name="Стрелка вниз 5"/>
          <p:cNvSpPr/>
          <p:nvPr/>
        </p:nvSpPr>
        <p:spPr>
          <a:xfrm>
            <a:off x="6786578" y="6286520"/>
            <a:ext cx="1285884"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500042"/>
            <a:ext cx="7429551" cy="4401205"/>
          </a:xfrm>
          <a:prstGeom prst="rect">
            <a:avLst/>
          </a:prstGeom>
          <a:noFill/>
        </p:spPr>
        <p:txBody>
          <a:bodyPr wrap="square" rtlCol="0">
            <a:spAutoFit/>
          </a:bodyPr>
          <a:lstStyle/>
          <a:p>
            <a:pPr lvl="0" algn="just"/>
            <a:r>
              <a:rPr lang="ru-RU" sz="2000" i="1" u="sng" dirty="0" smtClean="0"/>
              <a:t>Кооперирование</a:t>
            </a:r>
            <a:r>
              <a:rPr lang="ru-RU" sz="2000" dirty="0" smtClean="0"/>
              <a:t> – предполагает производственные связи предприятий, цехов, совместно участвующие в производстве продукции. В его основе лежит </a:t>
            </a:r>
            <a:r>
              <a:rPr lang="ru-RU" sz="2000" dirty="0" err="1" smtClean="0"/>
              <a:t>подетальная</a:t>
            </a:r>
            <a:r>
              <a:rPr lang="ru-RU" sz="2000" dirty="0" smtClean="0"/>
              <a:t> и технологическая формы специализации.  К основным показателям оценки относят: удельный вес деталей и полуфабрикатов, полученным по кооперированным поставкам; количество предприятий, кооперирующихся с данным предприятием.</a:t>
            </a:r>
          </a:p>
          <a:p>
            <a:pPr lvl="0" algn="just"/>
            <a:endParaRPr lang="ru-RU" sz="2000" dirty="0" smtClean="0"/>
          </a:p>
          <a:p>
            <a:pPr lvl="0" algn="just"/>
            <a:r>
              <a:rPr lang="ru-RU" sz="2000" i="1" u="sng" dirty="0" smtClean="0"/>
              <a:t>Комбинирование </a:t>
            </a:r>
            <a:r>
              <a:rPr lang="ru-RU" sz="2000" dirty="0" smtClean="0"/>
              <a:t>– соединение в одном предприятии различных производств. Основными показателями, характеризующими уровень комбинирования, являются: удельный вес побочной продукции в общем объеме продукции.</a:t>
            </a:r>
            <a:endParaRPr lang="ru-RU" sz="2000" dirty="0"/>
          </a:p>
        </p:txBody>
      </p:sp>
      <p:sp>
        <p:nvSpPr>
          <p:cNvPr id="3" name="Стрелка вправо 2"/>
          <p:cNvSpPr/>
          <p:nvPr/>
        </p:nvSpPr>
        <p:spPr>
          <a:xfrm>
            <a:off x="285720" y="3357562"/>
            <a:ext cx="785818" cy="14287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 name="Стрелка вправо 3"/>
          <p:cNvSpPr/>
          <p:nvPr/>
        </p:nvSpPr>
        <p:spPr>
          <a:xfrm>
            <a:off x="357158" y="642918"/>
            <a:ext cx="785818" cy="14287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4546" y="142852"/>
            <a:ext cx="4770858"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ru-RU" b="1" dirty="0" smtClean="0"/>
              <a:t>ОСНОВНЫЕ ТИПЫ ПРОИЗВОДСТВ</a:t>
            </a:r>
            <a:endParaRPr lang="ru-RU" b="1" dirty="0"/>
          </a:p>
        </p:txBody>
      </p:sp>
      <p:sp>
        <p:nvSpPr>
          <p:cNvPr id="3" name="TextBox 2"/>
          <p:cNvSpPr txBox="1"/>
          <p:nvPr/>
        </p:nvSpPr>
        <p:spPr>
          <a:xfrm>
            <a:off x="500034" y="1571612"/>
            <a:ext cx="7786742" cy="2862322"/>
          </a:xfrm>
          <a:prstGeom prst="rect">
            <a:avLst/>
          </a:prstGeom>
          <a:noFill/>
        </p:spPr>
        <p:txBody>
          <a:bodyPr wrap="square" rtlCol="0">
            <a:spAutoFit/>
          </a:bodyPr>
          <a:lstStyle/>
          <a:p>
            <a:pPr lvl="0" algn="ctr"/>
            <a:r>
              <a:rPr lang="ru-RU" sz="2000" b="1" dirty="0"/>
              <a:t>Единичное </a:t>
            </a:r>
            <a:r>
              <a:rPr lang="ru-RU" sz="2000" dirty="0"/>
              <a:t>-  характеризуется широким ассортиментом продукции  и малым объемом выпуска одинаковых изделий, рабочие места не имеют глубокой специализации. </a:t>
            </a:r>
            <a:endParaRPr lang="ru-RU" sz="2000" dirty="0" smtClean="0"/>
          </a:p>
          <a:p>
            <a:pPr lvl="0" algn="ctr"/>
            <a:endParaRPr lang="ru-RU" sz="2000" dirty="0"/>
          </a:p>
          <a:p>
            <a:pPr lvl="0" algn="ctr"/>
            <a:r>
              <a:rPr lang="ru-RU" sz="2000" dirty="0" smtClean="0"/>
              <a:t>Единичное </a:t>
            </a:r>
            <a:r>
              <a:rPr lang="ru-RU" sz="2000" dirty="0"/>
              <a:t>производство характеризуется наличием значительного незавершенного производства, отсутствием закрепленных операций за рабочими местами, частой переналадкой оборудования, высокой квалификацией рабочих, высокой себестоимостью выпускаемой </a:t>
            </a:r>
            <a:r>
              <a:rPr lang="ru-RU" sz="2000" dirty="0" smtClean="0"/>
              <a:t>продукции</a:t>
            </a:r>
            <a:endParaRPr lang="ru-RU" sz="2000" dirty="0"/>
          </a:p>
        </p:txBody>
      </p:sp>
      <p:sp>
        <p:nvSpPr>
          <p:cNvPr id="4" name="Прямоугольник 3"/>
          <p:cNvSpPr/>
          <p:nvPr/>
        </p:nvSpPr>
        <p:spPr>
          <a:xfrm>
            <a:off x="4214810" y="642918"/>
            <a:ext cx="58221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a:ln/>
                <a:solidFill>
                  <a:schemeClr val="accent3"/>
                </a:solidFill>
              </a:rPr>
              <a:t>1</a:t>
            </a:r>
            <a:endParaRPr lang="ru-RU" sz="5400" b="1" cap="none" spc="0" dirty="0">
              <a:ln/>
              <a:solidFill>
                <a:schemeClr val="accent3"/>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643050"/>
            <a:ext cx="7858180" cy="2246769"/>
          </a:xfrm>
          <a:prstGeom prst="rect">
            <a:avLst/>
          </a:prstGeom>
        </p:spPr>
        <p:txBody>
          <a:bodyPr wrap="square">
            <a:spAutoFit/>
          </a:bodyPr>
          <a:lstStyle/>
          <a:p>
            <a:pPr lvl="0" algn="ctr"/>
            <a:r>
              <a:rPr lang="ru-RU" sz="2000" b="1" dirty="0" smtClean="0"/>
              <a:t>Серийное </a:t>
            </a:r>
            <a:r>
              <a:rPr lang="ru-RU" sz="2000" dirty="0" smtClean="0"/>
              <a:t>– характеризуется изготовлением ограниченного ассортимента  продукции, партии повторяются через определенные промежутки времени, наличие специализации  на отдельных рабочих местах  для выполнения подобных технологических операций, уровень себестоимости снижается за счет специализации рабочих мест, широкого применения труда рабочих средней квалификации</a:t>
            </a:r>
          </a:p>
        </p:txBody>
      </p:sp>
      <p:sp>
        <p:nvSpPr>
          <p:cNvPr id="3" name="Прямоугольник 2"/>
          <p:cNvSpPr/>
          <p:nvPr/>
        </p:nvSpPr>
        <p:spPr>
          <a:xfrm>
            <a:off x="4143372" y="285728"/>
            <a:ext cx="58221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smtClean="0">
                <a:ln/>
                <a:solidFill>
                  <a:schemeClr val="accent3"/>
                </a:solidFill>
              </a:rPr>
              <a:t>2</a:t>
            </a:r>
            <a:endParaRPr lang="ru-RU" sz="5400" b="1" cap="none" spc="0" dirty="0">
              <a:ln/>
              <a:solidFill>
                <a:schemeClr val="accent3"/>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166843"/>
            <a:ext cx="7929618" cy="3477875"/>
          </a:xfrm>
          <a:prstGeom prst="rect">
            <a:avLst/>
          </a:prstGeom>
        </p:spPr>
        <p:txBody>
          <a:bodyPr wrap="square">
            <a:spAutoFit/>
          </a:bodyPr>
          <a:lstStyle/>
          <a:p>
            <a:pPr lvl="0" algn="ctr"/>
            <a:r>
              <a:rPr lang="ru-RU" sz="2000" b="1" dirty="0" smtClean="0"/>
              <a:t>Массовое</a:t>
            </a:r>
            <a:r>
              <a:rPr lang="ru-RU" sz="2000" dirty="0" smtClean="0"/>
              <a:t> -  характеризуется изготовлением отдельных видов продукции в больших количества на узкоспециализированных рабочих местах в течение продолжительного периода времени. Механизация и автоматизация  массового производства позволяет значительно снизить долю ручного труда. </a:t>
            </a:r>
          </a:p>
          <a:p>
            <a:pPr lvl="0" algn="ctr"/>
            <a:endParaRPr lang="ru-RU" sz="2000" dirty="0"/>
          </a:p>
          <a:p>
            <a:pPr lvl="0" algn="ctr"/>
            <a:r>
              <a:rPr lang="ru-RU" sz="2000" dirty="0" smtClean="0"/>
              <a:t>Для данного производства характерна неизменная номенклатура изготовляемых изделий,  специализация рабочих мест на выполнение одной закрепленной операции, применение специализированного оборудования, себестоимость продукции низкая.</a:t>
            </a:r>
            <a:endParaRPr lang="ru-RU" sz="2000" dirty="0"/>
          </a:p>
        </p:txBody>
      </p:sp>
      <p:sp>
        <p:nvSpPr>
          <p:cNvPr id="3" name="Прямоугольник 2"/>
          <p:cNvSpPr/>
          <p:nvPr/>
        </p:nvSpPr>
        <p:spPr>
          <a:xfrm>
            <a:off x="4429124" y="285728"/>
            <a:ext cx="58221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smtClean="0">
                <a:ln/>
                <a:solidFill>
                  <a:schemeClr val="accent3"/>
                </a:solidFill>
              </a:rPr>
              <a:t>3</a:t>
            </a:r>
            <a:endParaRPr lang="ru-RU" sz="5400" b="1" cap="none" spc="0" dirty="0">
              <a:ln/>
              <a:solidFill>
                <a:schemeClr val="accent3"/>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142852"/>
            <a:ext cx="5788764"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ru-RU" b="1" dirty="0" smtClean="0"/>
              <a:t>МЕТОДЫ ОРГАНИЗАЦИИ ПРОИЗВОДСТВА</a:t>
            </a:r>
            <a:endParaRPr lang="ru-RU" dirty="0"/>
          </a:p>
        </p:txBody>
      </p:sp>
      <p:sp>
        <p:nvSpPr>
          <p:cNvPr id="4" name="Прямоугольник 3"/>
          <p:cNvSpPr/>
          <p:nvPr/>
        </p:nvSpPr>
        <p:spPr>
          <a:xfrm>
            <a:off x="4167313" y="548326"/>
            <a:ext cx="391453"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2800" b="1" cap="none" spc="0" dirty="0" smtClean="0">
                <a:ln/>
                <a:solidFill>
                  <a:schemeClr val="accent3"/>
                </a:solidFill>
                <a:effectLst/>
              </a:rPr>
              <a:t>1</a:t>
            </a:r>
            <a:endParaRPr lang="ru-RU" sz="2800" b="1" cap="none" spc="0" dirty="0">
              <a:ln/>
              <a:solidFill>
                <a:schemeClr val="accent3"/>
              </a:solidFill>
              <a:effectLst/>
            </a:endParaRPr>
          </a:p>
        </p:txBody>
      </p:sp>
      <p:sp>
        <p:nvSpPr>
          <p:cNvPr id="5" name="TextBox 4"/>
          <p:cNvSpPr txBox="1"/>
          <p:nvPr/>
        </p:nvSpPr>
        <p:spPr>
          <a:xfrm>
            <a:off x="285720" y="1000108"/>
            <a:ext cx="8358246" cy="5940088"/>
          </a:xfrm>
          <a:prstGeom prst="rect">
            <a:avLst/>
          </a:prstGeom>
          <a:noFill/>
        </p:spPr>
        <p:txBody>
          <a:bodyPr wrap="square" rtlCol="0">
            <a:spAutoFit/>
          </a:bodyPr>
          <a:lstStyle/>
          <a:p>
            <a:pPr lvl="0" algn="ctr"/>
            <a:r>
              <a:rPr lang="ru-RU" sz="2000" b="1" u="sng" dirty="0" smtClean="0"/>
              <a:t>ПОТОЧНЫЙ МЕТОД</a:t>
            </a:r>
            <a:r>
              <a:rPr lang="ru-RU" sz="2000" b="1" dirty="0" smtClean="0"/>
              <a:t> </a:t>
            </a:r>
          </a:p>
          <a:p>
            <a:pPr lvl="0" algn="just"/>
            <a:endParaRPr lang="ru-RU" sz="2000" dirty="0"/>
          </a:p>
          <a:p>
            <a:pPr lvl="0" algn="just"/>
            <a:r>
              <a:rPr lang="ru-RU" sz="2000" dirty="0" smtClean="0"/>
              <a:t>характеризуется глубоким </a:t>
            </a:r>
            <a:r>
              <a:rPr lang="ru-RU" sz="2000" dirty="0"/>
              <a:t>разделением производственного процесса на операции, четкой специализацией рабочих мест, параллельным выполняем операций на всех рабочих местах, расположение оборудования по ходу технологического процесса</a:t>
            </a:r>
            <a:r>
              <a:rPr lang="ru-RU" sz="2000" dirty="0" smtClean="0"/>
              <a:t>.</a:t>
            </a:r>
          </a:p>
          <a:p>
            <a:pPr lvl="0" algn="just"/>
            <a:endParaRPr lang="ru-RU" sz="2000" dirty="0" smtClean="0"/>
          </a:p>
          <a:p>
            <a:pPr lvl="0" algn="just"/>
            <a:r>
              <a:rPr lang="ru-RU" sz="2000" dirty="0" smtClean="0"/>
              <a:t>Основной </a:t>
            </a:r>
            <a:r>
              <a:rPr lang="ru-RU" sz="2000" dirty="0"/>
              <a:t>структурной единицей поточного производства является </a:t>
            </a:r>
            <a:r>
              <a:rPr lang="ru-RU" sz="2000" b="1" dirty="0"/>
              <a:t>поточная линия</a:t>
            </a:r>
            <a:r>
              <a:rPr lang="ru-RU" sz="2000" dirty="0"/>
              <a:t>, представляющая собой совокупность рабочих мест, расположенных по ходу технологического процесса, предназначенных для выполнения закрепленных за ними операций. </a:t>
            </a:r>
            <a:endParaRPr lang="ru-RU" sz="2000" dirty="0" smtClean="0"/>
          </a:p>
          <a:p>
            <a:pPr lvl="0" algn="just"/>
            <a:endParaRPr lang="ru-RU" sz="2000" dirty="0" smtClean="0"/>
          </a:p>
          <a:p>
            <a:pPr lvl="0" algn="just"/>
            <a:r>
              <a:rPr lang="ru-RU" sz="2000" b="1" dirty="0" smtClean="0"/>
              <a:t>Основные параметры </a:t>
            </a:r>
            <a:r>
              <a:rPr lang="ru-RU" sz="2000" b="1" dirty="0"/>
              <a:t>поточной </a:t>
            </a:r>
            <a:r>
              <a:rPr lang="ru-RU" sz="2000" b="1" dirty="0" smtClean="0"/>
              <a:t>линии</a:t>
            </a:r>
            <a:endParaRPr lang="ru-RU" sz="2000" b="1" dirty="0"/>
          </a:p>
          <a:p>
            <a:pPr lvl="0" algn="just"/>
            <a:r>
              <a:rPr lang="ru-RU" sz="2000" b="1" i="1" dirty="0" smtClean="0"/>
              <a:t>Такт </a:t>
            </a:r>
            <a:r>
              <a:rPr lang="ru-RU" sz="2000" b="1" i="1" dirty="0"/>
              <a:t>потока</a:t>
            </a:r>
            <a:r>
              <a:rPr lang="ru-RU" sz="2000" dirty="0"/>
              <a:t> – среднее расчетное время, по истечении которого в поток запускается или с потока выпускается одно  </a:t>
            </a:r>
            <a:r>
              <a:rPr lang="ru-RU" sz="2000" dirty="0" smtClean="0"/>
              <a:t>изделие</a:t>
            </a:r>
          </a:p>
          <a:p>
            <a:pPr lvl="0" algn="just"/>
            <a:endParaRPr lang="ru-RU" sz="2000" dirty="0"/>
          </a:p>
          <a:p>
            <a:pPr algn="just"/>
            <a:r>
              <a:rPr lang="ru-RU" sz="2000" b="1" i="1" dirty="0"/>
              <a:t>Темп потока</a:t>
            </a:r>
            <a:r>
              <a:rPr lang="ru-RU" sz="2000" dirty="0"/>
              <a:t> характеризует интенсивность труда работающих</a:t>
            </a:r>
          </a:p>
          <a:p>
            <a:pPr algn="just"/>
            <a:endParaRPr lang="ru-RU"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14810" y="214290"/>
            <a:ext cx="391453"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2800" b="1" cap="none" spc="0" dirty="0" smtClean="0">
                <a:ln/>
                <a:solidFill>
                  <a:schemeClr val="accent3"/>
                </a:solidFill>
                <a:effectLst/>
              </a:rPr>
              <a:t>2</a:t>
            </a:r>
            <a:endParaRPr lang="ru-RU" sz="2800" b="1" cap="none" spc="0" dirty="0">
              <a:ln/>
              <a:solidFill>
                <a:schemeClr val="accent3"/>
              </a:solidFill>
              <a:effectLst/>
            </a:endParaRPr>
          </a:p>
        </p:txBody>
      </p:sp>
      <p:sp>
        <p:nvSpPr>
          <p:cNvPr id="3" name="TextBox 2"/>
          <p:cNvSpPr txBox="1"/>
          <p:nvPr/>
        </p:nvSpPr>
        <p:spPr>
          <a:xfrm>
            <a:off x="285721" y="785794"/>
            <a:ext cx="8215369" cy="2246769"/>
          </a:xfrm>
          <a:prstGeom prst="rect">
            <a:avLst/>
          </a:prstGeom>
          <a:noFill/>
        </p:spPr>
        <p:txBody>
          <a:bodyPr wrap="square" rtlCol="0">
            <a:spAutoFit/>
          </a:bodyPr>
          <a:lstStyle/>
          <a:p>
            <a:pPr lvl="0" algn="ctr"/>
            <a:r>
              <a:rPr lang="ru-RU" sz="2000" b="1" u="sng" dirty="0" smtClean="0"/>
              <a:t>ПАРТИОННЫЙ МЕТОД</a:t>
            </a:r>
            <a:r>
              <a:rPr lang="ru-RU" sz="2000" b="1" dirty="0" smtClean="0"/>
              <a:t> </a:t>
            </a:r>
          </a:p>
          <a:p>
            <a:pPr lvl="0" algn="just"/>
            <a:endParaRPr lang="ru-RU" sz="2000" dirty="0"/>
          </a:p>
          <a:p>
            <a:pPr lvl="0" algn="just"/>
            <a:r>
              <a:rPr lang="ru-RU" sz="2000" dirty="0" smtClean="0"/>
              <a:t>характеризуется запуском </a:t>
            </a:r>
            <a:r>
              <a:rPr lang="ru-RU" sz="2000" dirty="0"/>
              <a:t>в производство изделий партиями, </a:t>
            </a:r>
            <a:r>
              <a:rPr lang="ru-RU" sz="2000" dirty="0" smtClean="0"/>
              <a:t>одновременной обработкой </a:t>
            </a:r>
            <a:r>
              <a:rPr lang="ru-RU" sz="2000" dirty="0"/>
              <a:t>продукции нескольких наименований, </a:t>
            </a:r>
            <a:r>
              <a:rPr lang="ru-RU" sz="2000" dirty="0" smtClean="0"/>
              <a:t>закреплением </a:t>
            </a:r>
            <a:r>
              <a:rPr lang="ru-RU" sz="2000" dirty="0"/>
              <a:t>за каждым рабочим местом нескольких операций, </a:t>
            </a:r>
            <a:r>
              <a:rPr lang="ru-RU" sz="2000" dirty="0" smtClean="0"/>
              <a:t>широким применением универсального </a:t>
            </a:r>
            <a:r>
              <a:rPr lang="ru-RU" sz="2000" dirty="0"/>
              <a:t>оборудования</a:t>
            </a:r>
            <a:r>
              <a:rPr lang="ru-RU" sz="2000" dirty="0" smtClean="0"/>
              <a:t>.</a:t>
            </a:r>
            <a:endParaRPr lang="ru-RU" sz="2000" dirty="0"/>
          </a:p>
        </p:txBody>
      </p:sp>
      <p:sp>
        <p:nvSpPr>
          <p:cNvPr id="4" name="Прямоугольник 3"/>
          <p:cNvSpPr/>
          <p:nvPr/>
        </p:nvSpPr>
        <p:spPr>
          <a:xfrm>
            <a:off x="4286248" y="2928934"/>
            <a:ext cx="391453"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2800" b="1" cap="none" spc="0" dirty="0" smtClean="0">
                <a:ln/>
                <a:solidFill>
                  <a:schemeClr val="accent3"/>
                </a:solidFill>
                <a:effectLst/>
              </a:rPr>
              <a:t>3</a:t>
            </a:r>
            <a:endParaRPr lang="ru-RU" sz="2800" b="1" cap="none" spc="0" dirty="0">
              <a:ln/>
              <a:solidFill>
                <a:schemeClr val="accent3"/>
              </a:solidFill>
              <a:effectLst/>
            </a:endParaRPr>
          </a:p>
        </p:txBody>
      </p:sp>
      <p:sp>
        <p:nvSpPr>
          <p:cNvPr id="5" name="TextBox 4"/>
          <p:cNvSpPr txBox="1"/>
          <p:nvPr/>
        </p:nvSpPr>
        <p:spPr>
          <a:xfrm>
            <a:off x="357158" y="3429000"/>
            <a:ext cx="8143932" cy="3170099"/>
          </a:xfrm>
          <a:prstGeom prst="rect">
            <a:avLst/>
          </a:prstGeom>
          <a:noFill/>
        </p:spPr>
        <p:txBody>
          <a:bodyPr wrap="square" rtlCol="0">
            <a:spAutoFit/>
          </a:bodyPr>
          <a:lstStyle/>
          <a:p>
            <a:pPr algn="ctr"/>
            <a:r>
              <a:rPr lang="ru-RU" sz="2000" b="1" u="sng" dirty="0" smtClean="0"/>
              <a:t>ЕДИНИЧНЫЙ МЕТОД</a:t>
            </a:r>
            <a:r>
              <a:rPr lang="ru-RU" sz="2000" b="1" dirty="0" smtClean="0"/>
              <a:t> </a:t>
            </a:r>
          </a:p>
          <a:p>
            <a:endParaRPr lang="ru-RU" sz="2000" dirty="0"/>
          </a:p>
          <a:p>
            <a:pPr algn="just"/>
            <a:r>
              <a:rPr lang="ru-RU" sz="2000" dirty="0" smtClean="0"/>
              <a:t>предполагает </a:t>
            </a:r>
            <a:r>
              <a:rPr lang="ru-RU" sz="2000" dirty="0"/>
              <a:t>изготовление продукции в единичных экземплярах или небольшими неповторяемыми партиями. </a:t>
            </a:r>
            <a:endParaRPr lang="ru-RU" sz="2000" dirty="0" smtClean="0"/>
          </a:p>
          <a:p>
            <a:pPr algn="just"/>
            <a:endParaRPr lang="ru-RU" sz="2000" dirty="0"/>
          </a:p>
          <a:p>
            <a:pPr algn="just"/>
            <a:r>
              <a:rPr lang="ru-RU" sz="2000" dirty="0" smtClean="0"/>
              <a:t>К </a:t>
            </a:r>
            <a:r>
              <a:rPr lang="ru-RU" sz="2000" dirty="0"/>
              <a:t>основным </a:t>
            </a:r>
            <a:r>
              <a:rPr lang="ru-RU" sz="2000" dirty="0" smtClean="0"/>
              <a:t>характеристикам </a:t>
            </a:r>
            <a:r>
              <a:rPr lang="ru-RU" sz="2000" dirty="0"/>
              <a:t>данного метода относят: использование универсального оборудования, расположение оборудования по группе однотипных станков, значительный вес работ с применением ручного труда, разработка укрупненной технологии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71414"/>
            <a:ext cx="462017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sz="2000" b="1" dirty="0" smtClean="0"/>
              <a:t>ПРОИЗВОДСТВЕННЫЙ ЦИКЛ</a:t>
            </a:r>
            <a:r>
              <a:rPr lang="ru-RU" sz="2000" dirty="0" smtClean="0"/>
              <a:t> </a:t>
            </a:r>
            <a:endParaRPr lang="ru-RU" sz="2000" dirty="0"/>
          </a:p>
        </p:txBody>
      </p:sp>
      <p:sp>
        <p:nvSpPr>
          <p:cNvPr id="3" name="Стрелка вниз 2"/>
          <p:cNvSpPr/>
          <p:nvPr/>
        </p:nvSpPr>
        <p:spPr>
          <a:xfrm>
            <a:off x="4214810" y="571480"/>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85720" y="1071546"/>
            <a:ext cx="8286808"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2000" dirty="0"/>
              <a:t>календарный период нахождения изделия в процессе производства начиная от запуска исходных материалов и полуфабрикатов в основное производство до получения готового изделия</a:t>
            </a:r>
          </a:p>
        </p:txBody>
      </p:sp>
      <p:sp>
        <p:nvSpPr>
          <p:cNvPr id="5" name="TextBox 4"/>
          <p:cNvSpPr txBox="1"/>
          <p:nvPr/>
        </p:nvSpPr>
        <p:spPr>
          <a:xfrm>
            <a:off x="1357290" y="2500306"/>
            <a:ext cx="6211957"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ru-RU" sz="2000" b="1" dirty="0" smtClean="0"/>
              <a:t>СТАДИИ ПРОИЗВОДСТВЕННОГО ЦИКЛА</a:t>
            </a:r>
            <a:r>
              <a:rPr lang="ru-RU" sz="2000" dirty="0" smtClean="0"/>
              <a:t> </a:t>
            </a:r>
            <a:endParaRPr lang="ru-RU" sz="2000" dirty="0"/>
          </a:p>
        </p:txBody>
      </p:sp>
      <p:sp>
        <p:nvSpPr>
          <p:cNvPr id="6" name="Стрелка вниз 5"/>
          <p:cNvSpPr/>
          <p:nvPr/>
        </p:nvSpPr>
        <p:spPr>
          <a:xfrm>
            <a:off x="4214810" y="3000372"/>
            <a:ext cx="57150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14282" y="3571876"/>
            <a:ext cx="8572561" cy="3170099"/>
          </a:xfrm>
          <a:prstGeom prst="rect">
            <a:avLst/>
          </a:prstGeom>
          <a:noFill/>
        </p:spPr>
        <p:txBody>
          <a:bodyPr wrap="square" rtlCol="0">
            <a:spAutoFit/>
          </a:bodyPr>
          <a:lstStyle/>
          <a:p>
            <a:pPr lvl="0" algn="just"/>
            <a:r>
              <a:rPr lang="ru-RU" sz="2000" b="1" dirty="0" smtClean="0"/>
              <a:t>1. Время </a:t>
            </a:r>
            <a:r>
              <a:rPr lang="ru-RU" sz="2000" b="1" dirty="0"/>
              <a:t>выполнения операций</a:t>
            </a:r>
            <a:r>
              <a:rPr lang="ru-RU" sz="2000" dirty="0"/>
              <a:t>, включающее технологический цикл (основной) и вспомогательный, т.е. время, в течение которого осуществляется прямое или косвенное воздействие человека на предметы труда;</a:t>
            </a:r>
          </a:p>
          <a:p>
            <a:pPr lvl="0" algn="just"/>
            <a:r>
              <a:rPr lang="ru-RU" sz="2000" b="1" dirty="0" smtClean="0"/>
              <a:t>2. Время </a:t>
            </a:r>
            <a:r>
              <a:rPr lang="ru-RU" sz="2000" b="1" dirty="0"/>
              <a:t>перерывов</a:t>
            </a:r>
            <a:r>
              <a:rPr lang="ru-RU" sz="2000" dirty="0"/>
              <a:t>, которое подразделяется на:</a:t>
            </a:r>
          </a:p>
          <a:p>
            <a:pPr lvl="0" algn="just"/>
            <a:r>
              <a:rPr lang="ru-RU" sz="2000" u="sng" dirty="0"/>
              <a:t>Перерывы, связанные с установленным на предприятии режимом работы</a:t>
            </a:r>
            <a:r>
              <a:rPr lang="ru-RU" sz="2000" dirty="0"/>
              <a:t> -  нерабочие дни смены, междусменные и обеденные перерывы;</a:t>
            </a:r>
          </a:p>
          <a:p>
            <a:pPr lvl="0" algn="just"/>
            <a:r>
              <a:rPr lang="ru-RU" sz="2000" u="sng" dirty="0"/>
              <a:t>Перерывы, обусловленные организационно – техническими причинами</a:t>
            </a:r>
            <a:r>
              <a:rPr lang="ru-RU" sz="2000" dirty="0"/>
              <a:t> -  ожидание освобождения рабочего места</a:t>
            </a:r>
            <a:r>
              <a:rPr lang="ru-RU" sz="2000" dirty="0" smtClean="0"/>
              <a:t>.</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935164"/>
            <a:ext cx="8072494" cy="707886"/>
          </a:xfrm>
          <a:prstGeom prst="rect">
            <a:avLst/>
          </a:prstGeom>
          <a:ln>
            <a:noFill/>
            <a:prstDash val="sysDash"/>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ru-RU" sz="2000" dirty="0" smtClean="0"/>
              <a:t>зависит </a:t>
            </a:r>
            <a:r>
              <a:rPr lang="ru-RU" sz="2000" dirty="0"/>
              <a:t>от особенностей движения  предметов труда  по операциям, которые  подразделяются на </a:t>
            </a:r>
            <a:r>
              <a:rPr lang="ru-RU" sz="2000" b="1" dirty="0"/>
              <a:t>3 вида</a:t>
            </a:r>
            <a:r>
              <a:rPr lang="ru-RU" sz="2000" b="1" dirty="0" smtClean="0"/>
              <a:t>:</a:t>
            </a:r>
            <a:endParaRPr lang="ru-RU" sz="2000" b="1" dirty="0"/>
          </a:p>
        </p:txBody>
      </p:sp>
      <p:sp>
        <p:nvSpPr>
          <p:cNvPr id="3" name="TextBox 2"/>
          <p:cNvSpPr txBox="1"/>
          <p:nvPr/>
        </p:nvSpPr>
        <p:spPr>
          <a:xfrm>
            <a:off x="714348" y="214290"/>
            <a:ext cx="7678705"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ru-RU" b="1" dirty="0" smtClean="0"/>
              <a:t>ПРОДОЛЖИТЕЛЬНОСТЬ ПРОИЗВОДСТВЕННОГО ЦИКЛА</a:t>
            </a:r>
            <a:endParaRPr lang="ru-RU" b="1" dirty="0"/>
          </a:p>
        </p:txBody>
      </p:sp>
      <p:sp>
        <p:nvSpPr>
          <p:cNvPr id="4" name="Стрелка вниз 3"/>
          <p:cNvSpPr/>
          <p:nvPr/>
        </p:nvSpPr>
        <p:spPr>
          <a:xfrm>
            <a:off x="4214810" y="571480"/>
            <a:ext cx="642942"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TextBox 4"/>
          <p:cNvSpPr txBox="1"/>
          <p:nvPr/>
        </p:nvSpPr>
        <p:spPr>
          <a:xfrm>
            <a:off x="857224" y="1714488"/>
            <a:ext cx="7929618" cy="5016758"/>
          </a:xfrm>
          <a:prstGeom prst="rect">
            <a:avLst/>
          </a:prstGeom>
          <a:noFill/>
        </p:spPr>
        <p:txBody>
          <a:bodyPr wrap="square" rtlCol="0">
            <a:spAutoFit/>
          </a:bodyPr>
          <a:lstStyle/>
          <a:p>
            <a:pPr lvl="0" algn="just"/>
            <a:r>
              <a:rPr lang="ru-RU" sz="2000" b="1" u="sng" dirty="0"/>
              <a:t>Последовательное движение</a:t>
            </a:r>
            <a:r>
              <a:rPr lang="ru-RU" sz="2000" b="1" dirty="0"/>
              <a:t> </a:t>
            </a:r>
            <a:r>
              <a:rPr lang="ru-RU" sz="2000" dirty="0"/>
              <a:t>– обработка партии одноименных предметов труда  на каждой последующей операции начинается лишь тогда, когда вся партия прошла обработку на предыдущей операции</a:t>
            </a:r>
            <a:r>
              <a:rPr lang="ru-RU" sz="2000" dirty="0" smtClean="0"/>
              <a:t>;</a:t>
            </a:r>
          </a:p>
          <a:p>
            <a:pPr lvl="0" algn="just"/>
            <a:endParaRPr lang="ru-RU" sz="2000" dirty="0"/>
          </a:p>
          <a:p>
            <a:pPr lvl="0" algn="just"/>
            <a:r>
              <a:rPr lang="ru-RU" sz="2000" b="1" u="sng" dirty="0"/>
              <a:t>Параллельное </a:t>
            </a:r>
            <a:r>
              <a:rPr lang="ru-RU" sz="2000" b="1" u="sng" dirty="0" smtClean="0"/>
              <a:t>движение</a:t>
            </a:r>
            <a:r>
              <a:rPr lang="ru-RU" sz="2000" b="1" dirty="0" smtClean="0"/>
              <a:t> </a:t>
            </a:r>
            <a:r>
              <a:rPr lang="ru-RU" sz="2000" dirty="0" smtClean="0"/>
              <a:t>–  </a:t>
            </a:r>
            <a:r>
              <a:rPr lang="ru-RU" sz="2000" dirty="0" smtClean="0"/>
              <a:t>передача </a:t>
            </a:r>
            <a:r>
              <a:rPr lang="ru-RU" sz="2000" dirty="0"/>
              <a:t>предметов труда  на последующую операцию осуществляется поштучно или транспортной партией после обработки на предыдущей операции</a:t>
            </a:r>
            <a:r>
              <a:rPr lang="ru-RU" sz="2000" dirty="0" smtClean="0"/>
              <a:t>;</a:t>
            </a:r>
          </a:p>
          <a:p>
            <a:pPr lvl="0" algn="just"/>
            <a:endParaRPr lang="ru-RU" sz="2000" dirty="0"/>
          </a:p>
          <a:p>
            <a:pPr lvl="0" algn="just"/>
            <a:r>
              <a:rPr lang="ru-RU" sz="2000" b="1" u="sng" dirty="0"/>
              <a:t>Параллельно – последовательное движение</a:t>
            </a:r>
            <a:r>
              <a:rPr lang="ru-RU" sz="2000" b="1" dirty="0"/>
              <a:t> </a:t>
            </a:r>
            <a:r>
              <a:rPr lang="ru-RU" sz="2000" dirty="0"/>
              <a:t>– предметы труда передаются на последующую операцию по мере  их обработки на предыдущей поштучно или транспортной партией, при этом время выполнения сложных операций частично совмещается таким образом, что партия изделий обрабатывается на каждой операции без перерывов</a:t>
            </a:r>
            <a:r>
              <a:rPr lang="ru-RU" sz="2000" dirty="0" smtClean="0"/>
              <a:t>.</a:t>
            </a:r>
            <a:endParaRPr lang="ru-RU" sz="2000" dirty="0"/>
          </a:p>
        </p:txBody>
      </p:sp>
      <p:sp>
        <p:nvSpPr>
          <p:cNvPr id="6" name="Стрелка вправо 5"/>
          <p:cNvSpPr/>
          <p:nvPr/>
        </p:nvSpPr>
        <p:spPr>
          <a:xfrm>
            <a:off x="285720" y="1714488"/>
            <a:ext cx="571504" cy="42862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Стрелка вправо 6"/>
          <p:cNvSpPr/>
          <p:nvPr/>
        </p:nvSpPr>
        <p:spPr>
          <a:xfrm>
            <a:off x="285720" y="4786322"/>
            <a:ext cx="571504" cy="42862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8" name="Стрелка вправо 7"/>
          <p:cNvSpPr/>
          <p:nvPr/>
        </p:nvSpPr>
        <p:spPr>
          <a:xfrm>
            <a:off x="285720" y="3214686"/>
            <a:ext cx="571504" cy="42862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3" y="841701"/>
            <a:ext cx="8429684"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000" b="1" dirty="0" smtClean="0"/>
              <a:t>ПРОИЗВОДСТВЕННЫЙ ПРОЦЕСС</a:t>
            </a:r>
            <a:r>
              <a:rPr lang="ru-RU" sz="2000" dirty="0" smtClean="0"/>
              <a:t> – </a:t>
            </a:r>
            <a:r>
              <a:rPr lang="ru-RU" sz="2000" dirty="0"/>
              <a:t>это совокупность технологических операций по непосредственному изготовлению продукции и разнообразных вспомогательных  и обслуживающих процессов, обеспечивающих нормальную работу основных производств</a:t>
            </a:r>
            <a:r>
              <a:rPr lang="ru-RU" sz="2000" dirty="0" smtClean="0"/>
              <a:t>.</a:t>
            </a:r>
            <a:endParaRPr lang="ru-RU" sz="2000" dirty="0"/>
          </a:p>
        </p:txBody>
      </p:sp>
      <p:sp>
        <p:nvSpPr>
          <p:cNvPr id="3" name="TextBox 2"/>
          <p:cNvSpPr txBox="1"/>
          <p:nvPr/>
        </p:nvSpPr>
        <p:spPr>
          <a:xfrm>
            <a:off x="214282" y="2841965"/>
            <a:ext cx="8429684"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ru-RU" sz="2000" b="1" dirty="0" smtClean="0"/>
              <a:t>ОПЕРАЦИЯ</a:t>
            </a:r>
            <a:r>
              <a:rPr lang="ru-RU" sz="2000" dirty="0" smtClean="0"/>
              <a:t> </a:t>
            </a:r>
            <a:r>
              <a:rPr lang="ru-RU" sz="2000" dirty="0"/>
              <a:t>– часть процесса производства, выполняемая на основном рабочем месте, состоящая из ряда  действий над одним объектом производства, одним или несколькими рабочими</a:t>
            </a:r>
            <a:r>
              <a:rPr lang="ru-RU" sz="2000" dirty="0" smtClean="0"/>
              <a:t>.</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214290"/>
            <a:ext cx="7529625"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ru-RU" b="1" dirty="0" smtClean="0"/>
              <a:t>КЛАССИФИКАЦИЯ ПРОИЗВОДСТВЕННЫХ ПРОЦЕССОВ</a:t>
            </a:r>
            <a:endParaRPr lang="ru-RU" dirty="0"/>
          </a:p>
        </p:txBody>
      </p:sp>
      <p:sp>
        <p:nvSpPr>
          <p:cNvPr id="3" name="TextBox 2"/>
          <p:cNvSpPr txBox="1"/>
          <p:nvPr/>
        </p:nvSpPr>
        <p:spPr>
          <a:xfrm>
            <a:off x="3286116" y="845090"/>
            <a:ext cx="2372765"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1. По </a:t>
            </a:r>
            <a:r>
              <a:rPr lang="ru-RU" b="1" dirty="0"/>
              <a:t>назначению</a:t>
            </a:r>
            <a:endParaRPr lang="ru-RU" dirty="0"/>
          </a:p>
        </p:txBody>
      </p:sp>
      <p:sp>
        <p:nvSpPr>
          <p:cNvPr id="4" name="TextBox 3"/>
          <p:cNvSpPr txBox="1"/>
          <p:nvPr/>
        </p:nvSpPr>
        <p:spPr>
          <a:xfrm>
            <a:off x="1071538" y="1285860"/>
            <a:ext cx="7500990" cy="3785652"/>
          </a:xfrm>
          <a:prstGeom prst="rect">
            <a:avLst/>
          </a:prstGeom>
          <a:noFill/>
        </p:spPr>
        <p:txBody>
          <a:bodyPr wrap="square" rtlCol="0">
            <a:spAutoFit/>
          </a:bodyPr>
          <a:lstStyle/>
          <a:p>
            <a:pPr lvl="0" algn="just"/>
            <a:r>
              <a:rPr lang="ru-RU" sz="2000" i="1" u="sng" dirty="0"/>
              <a:t>Основные</a:t>
            </a:r>
            <a:r>
              <a:rPr lang="ru-RU" sz="2000" dirty="0"/>
              <a:t> – производственные процессы, в ходе которых сырье и материалы превращаются в готовую продукцию</a:t>
            </a:r>
            <a:r>
              <a:rPr lang="ru-RU" sz="2000" dirty="0" smtClean="0"/>
              <a:t>;</a:t>
            </a:r>
          </a:p>
          <a:p>
            <a:pPr lvl="0" algn="just"/>
            <a:endParaRPr lang="ru-RU" sz="2000" dirty="0"/>
          </a:p>
          <a:p>
            <a:pPr lvl="0" algn="just"/>
            <a:r>
              <a:rPr lang="ru-RU" sz="2000" i="1" u="sng" dirty="0"/>
              <a:t>Вспомогательные</a:t>
            </a:r>
            <a:r>
              <a:rPr lang="ru-RU" sz="2000" dirty="0"/>
              <a:t> – процессы, которые непосредственно не связаны с предметами труда и призваны обеспечивать нормальное бесперебойное функционирование основных процессов (ремонт основных средств</a:t>
            </a:r>
            <a:r>
              <a:rPr lang="ru-RU" sz="2000" dirty="0" smtClean="0"/>
              <a:t>);</a:t>
            </a:r>
          </a:p>
          <a:p>
            <a:pPr lvl="0" algn="just"/>
            <a:endParaRPr lang="ru-RU" sz="2000" dirty="0"/>
          </a:p>
          <a:p>
            <a:pPr lvl="0" algn="just"/>
            <a:r>
              <a:rPr lang="ru-RU" sz="2000" i="1" u="sng" dirty="0"/>
              <a:t>Обслуживающие</a:t>
            </a:r>
            <a:r>
              <a:rPr lang="ru-RU" sz="2000" dirty="0"/>
              <a:t> – предназначены обеспечить бесперебойное функционирование всех подразделений предприятия (внутрицеховой транспорт, складирование и хранение материалов</a:t>
            </a:r>
            <a:r>
              <a:rPr lang="ru-RU" sz="2000" dirty="0" smtClean="0"/>
              <a:t>).</a:t>
            </a:r>
            <a:endParaRPr lang="ru-RU" sz="2000" dirty="0"/>
          </a:p>
        </p:txBody>
      </p:sp>
      <p:cxnSp>
        <p:nvCxnSpPr>
          <p:cNvPr id="6" name="Прямая со стрелкой 5"/>
          <p:cNvCxnSpPr/>
          <p:nvPr/>
        </p:nvCxnSpPr>
        <p:spPr>
          <a:xfrm>
            <a:off x="357158" y="1500174"/>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8" name="Прямая со стрелкой 7"/>
          <p:cNvCxnSpPr/>
          <p:nvPr/>
        </p:nvCxnSpPr>
        <p:spPr>
          <a:xfrm>
            <a:off x="357158" y="2428868"/>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9" name="Прямая со стрелкой 8"/>
          <p:cNvCxnSpPr/>
          <p:nvPr/>
        </p:nvCxnSpPr>
        <p:spPr>
          <a:xfrm>
            <a:off x="357158" y="3929066"/>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214290"/>
            <a:ext cx="3656770"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2. </a:t>
            </a:r>
            <a:r>
              <a:rPr lang="ru-RU" b="1" dirty="0"/>
              <a:t>По характеру протекания</a:t>
            </a:r>
            <a:endParaRPr lang="ru-RU" dirty="0"/>
          </a:p>
        </p:txBody>
      </p:sp>
      <p:sp>
        <p:nvSpPr>
          <p:cNvPr id="3" name="TextBox 2"/>
          <p:cNvSpPr txBox="1"/>
          <p:nvPr/>
        </p:nvSpPr>
        <p:spPr>
          <a:xfrm>
            <a:off x="1071538" y="857232"/>
            <a:ext cx="7500990" cy="4401205"/>
          </a:xfrm>
          <a:prstGeom prst="rect">
            <a:avLst/>
          </a:prstGeom>
          <a:noFill/>
        </p:spPr>
        <p:txBody>
          <a:bodyPr wrap="square" rtlCol="0">
            <a:spAutoFit/>
          </a:bodyPr>
          <a:lstStyle/>
          <a:p>
            <a:pPr lvl="0" algn="just"/>
            <a:r>
              <a:rPr lang="ru-RU" sz="2000" i="1" u="sng" dirty="0"/>
              <a:t>Простые</a:t>
            </a:r>
            <a:r>
              <a:rPr lang="ru-RU" sz="2000" dirty="0"/>
              <a:t> -  в ходе последовательного воздействия на однородные предметы труда изготавливается одинаковая продукция</a:t>
            </a:r>
            <a:r>
              <a:rPr lang="ru-RU" sz="2000" dirty="0" smtClean="0"/>
              <a:t>;</a:t>
            </a:r>
          </a:p>
          <a:p>
            <a:pPr lvl="0" algn="just"/>
            <a:endParaRPr lang="ru-RU" sz="2000" dirty="0"/>
          </a:p>
          <a:p>
            <a:pPr lvl="0" algn="just"/>
            <a:r>
              <a:rPr lang="ru-RU" sz="2000" i="1" u="sng" dirty="0"/>
              <a:t>Аналитические</a:t>
            </a:r>
            <a:r>
              <a:rPr lang="ru-RU" sz="2000" dirty="0"/>
              <a:t> – в ходе выполнения одинаковых операций изготавливаются разные продукты, т. е из одинакового сырья изготавливается несколько видов продукции</a:t>
            </a:r>
            <a:r>
              <a:rPr lang="ru-RU" sz="2000" dirty="0" smtClean="0"/>
              <a:t>;</a:t>
            </a:r>
          </a:p>
          <a:p>
            <a:pPr lvl="0" algn="just"/>
            <a:endParaRPr lang="ru-RU" sz="2000" dirty="0"/>
          </a:p>
          <a:p>
            <a:pPr lvl="0" algn="just"/>
            <a:r>
              <a:rPr lang="ru-RU" sz="2000" i="1" u="sng" dirty="0"/>
              <a:t>Синтетические</a:t>
            </a:r>
            <a:r>
              <a:rPr lang="ru-RU" sz="2000" dirty="0"/>
              <a:t> -  простые изделия изготавливаются путем  различных операций над разными предметами труда, а затем из них составляют сложные блоки, т. е. производственный процесс образуется в ходе различных, но связанных в единый комплекс частных процессов</a:t>
            </a:r>
            <a:r>
              <a:rPr lang="ru-RU" sz="2000" dirty="0" smtClean="0"/>
              <a:t>.</a:t>
            </a:r>
            <a:endParaRPr lang="ru-RU" sz="2000" dirty="0"/>
          </a:p>
        </p:txBody>
      </p:sp>
      <p:cxnSp>
        <p:nvCxnSpPr>
          <p:cNvPr id="4" name="Прямая со стрелкой 3"/>
          <p:cNvCxnSpPr/>
          <p:nvPr/>
        </p:nvCxnSpPr>
        <p:spPr>
          <a:xfrm>
            <a:off x="428596" y="1071546"/>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5" name="Прямая со стрелкой 4"/>
          <p:cNvCxnSpPr/>
          <p:nvPr/>
        </p:nvCxnSpPr>
        <p:spPr>
          <a:xfrm>
            <a:off x="428596" y="2285992"/>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6" name="Прямая со стрелкой 5"/>
          <p:cNvCxnSpPr/>
          <p:nvPr/>
        </p:nvCxnSpPr>
        <p:spPr>
          <a:xfrm>
            <a:off x="500034" y="3786190"/>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273586"/>
            <a:ext cx="5285421"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3. </a:t>
            </a:r>
            <a:r>
              <a:rPr lang="ru-RU" b="1" dirty="0"/>
              <a:t>В зависимости от стадии изготовления</a:t>
            </a:r>
            <a:endParaRPr lang="ru-RU" dirty="0"/>
          </a:p>
        </p:txBody>
      </p:sp>
      <p:sp>
        <p:nvSpPr>
          <p:cNvPr id="3" name="TextBox 2"/>
          <p:cNvSpPr txBox="1"/>
          <p:nvPr/>
        </p:nvSpPr>
        <p:spPr>
          <a:xfrm>
            <a:off x="1142976" y="1071546"/>
            <a:ext cx="7215237" cy="3170099"/>
          </a:xfrm>
          <a:prstGeom prst="rect">
            <a:avLst/>
          </a:prstGeom>
          <a:noFill/>
        </p:spPr>
        <p:txBody>
          <a:bodyPr wrap="square" rtlCol="0">
            <a:spAutoFit/>
          </a:bodyPr>
          <a:lstStyle/>
          <a:p>
            <a:pPr lvl="0" algn="just"/>
            <a:r>
              <a:rPr lang="ru-RU" sz="2000" i="1" u="sng" dirty="0"/>
              <a:t>Заготовительны</a:t>
            </a:r>
            <a:r>
              <a:rPr lang="ru-RU" sz="2000" i="1" dirty="0"/>
              <a:t>е</a:t>
            </a:r>
            <a:r>
              <a:rPr lang="ru-RU" sz="2000" dirty="0"/>
              <a:t> – производственные процессы превращают сырье и материалы в необходимые заготовки, приближающиеся по формам  и размерам к готовым изделиям</a:t>
            </a:r>
            <a:r>
              <a:rPr lang="ru-RU" sz="2000" dirty="0" smtClean="0"/>
              <a:t>;</a:t>
            </a:r>
          </a:p>
          <a:p>
            <a:pPr lvl="0" algn="just"/>
            <a:endParaRPr lang="ru-RU" sz="2000" dirty="0"/>
          </a:p>
          <a:p>
            <a:pPr lvl="0" algn="just"/>
            <a:r>
              <a:rPr lang="ru-RU" sz="2000" i="1" u="sng" dirty="0"/>
              <a:t>Обрабатывающие</a:t>
            </a:r>
            <a:r>
              <a:rPr lang="ru-RU" sz="2000" dirty="0"/>
              <a:t> – процессы, в ходе которого, заготовка превращаются в готовое изделие</a:t>
            </a:r>
            <a:r>
              <a:rPr lang="ru-RU" sz="2000" dirty="0" smtClean="0"/>
              <a:t>;</a:t>
            </a:r>
          </a:p>
          <a:p>
            <a:pPr lvl="0" algn="just"/>
            <a:endParaRPr lang="ru-RU" sz="2000" dirty="0"/>
          </a:p>
          <a:p>
            <a:pPr lvl="0" algn="just"/>
            <a:r>
              <a:rPr lang="ru-RU" sz="2000" i="1" u="sng" dirty="0"/>
              <a:t>Сборочные</a:t>
            </a:r>
            <a:r>
              <a:rPr lang="ru-RU" sz="2000" dirty="0"/>
              <a:t> -  производственные процессы служат для изготовления готовой продукции, сборки узлов машин</a:t>
            </a:r>
            <a:r>
              <a:rPr lang="ru-RU" sz="2000" dirty="0" smtClean="0"/>
              <a:t>.</a:t>
            </a:r>
            <a:endParaRPr lang="ru-RU" sz="2000" dirty="0"/>
          </a:p>
        </p:txBody>
      </p:sp>
      <p:cxnSp>
        <p:nvCxnSpPr>
          <p:cNvPr id="4" name="Прямая со стрелкой 3"/>
          <p:cNvCxnSpPr/>
          <p:nvPr/>
        </p:nvCxnSpPr>
        <p:spPr>
          <a:xfrm>
            <a:off x="571472" y="1285860"/>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5" name="Прямая со стрелкой 4"/>
          <p:cNvCxnSpPr/>
          <p:nvPr/>
        </p:nvCxnSpPr>
        <p:spPr>
          <a:xfrm>
            <a:off x="571472" y="2786058"/>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6" name="Прямая со стрелкой 5"/>
          <p:cNvCxnSpPr/>
          <p:nvPr/>
        </p:nvCxnSpPr>
        <p:spPr>
          <a:xfrm>
            <a:off x="571472" y="3714752"/>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214290"/>
            <a:ext cx="3847528"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4. </a:t>
            </a:r>
            <a:r>
              <a:rPr lang="ru-RU" b="1" dirty="0"/>
              <a:t>По степени непрерывности</a:t>
            </a:r>
            <a:endParaRPr lang="ru-RU" dirty="0"/>
          </a:p>
        </p:txBody>
      </p:sp>
      <p:sp>
        <p:nvSpPr>
          <p:cNvPr id="3" name="TextBox 2"/>
          <p:cNvSpPr txBox="1"/>
          <p:nvPr/>
        </p:nvSpPr>
        <p:spPr>
          <a:xfrm>
            <a:off x="1071538" y="1071546"/>
            <a:ext cx="7286676" cy="2554545"/>
          </a:xfrm>
          <a:prstGeom prst="rect">
            <a:avLst/>
          </a:prstGeom>
          <a:noFill/>
        </p:spPr>
        <p:txBody>
          <a:bodyPr wrap="square" rtlCol="0">
            <a:spAutoFit/>
          </a:bodyPr>
          <a:lstStyle/>
          <a:p>
            <a:pPr lvl="0" algn="just"/>
            <a:r>
              <a:rPr lang="ru-RU" sz="2000" i="1" u="sng" dirty="0"/>
              <a:t>Прерывные</a:t>
            </a:r>
            <a:r>
              <a:rPr lang="ru-RU" sz="2000" dirty="0"/>
              <a:t> – производственные процессы предполагают наличие перерывов в изготовлении продукции, работе оборудования без ущерба для их качества</a:t>
            </a:r>
            <a:r>
              <a:rPr lang="ru-RU" sz="2000" dirty="0" smtClean="0"/>
              <a:t>;</a:t>
            </a:r>
          </a:p>
          <a:p>
            <a:pPr lvl="0" algn="just"/>
            <a:endParaRPr lang="ru-RU" sz="2000" dirty="0"/>
          </a:p>
          <a:p>
            <a:pPr lvl="0" algn="just"/>
            <a:r>
              <a:rPr lang="ru-RU" sz="2000" i="1" u="sng" dirty="0"/>
              <a:t>Непрерывные</a:t>
            </a:r>
            <a:r>
              <a:rPr lang="ru-RU" sz="2000" dirty="0"/>
              <a:t> -  производственные процессы осуществляются без перерывов, поскольку перерывы приводят к ухудшению качества продукции и состояния оборудования</a:t>
            </a:r>
            <a:r>
              <a:rPr lang="ru-RU" sz="2000" dirty="0" smtClean="0"/>
              <a:t>.</a:t>
            </a:r>
            <a:endParaRPr lang="ru-RU" sz="2000" dirty="0"/>
          </a:p>
        </p:txBody>
      </p:sp>
      <p:cxnSp>
        <p:nvCxnSpPr>
          <p:cNvPr id="4" name="Прямая со стрелкой 3"/>
          <p:cNvCxnSpPr/>
          <p:nvPr/>
        </p:nvCxnSpPr>
        <p:spPr>
          <a:xfrm>
            <a:off x="500034" y="1285860"/>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5" name="Прямая со стрелкой 4"/>
          <p:cNvCxnSpPr/>
          <p:nvPr/>
        </p:nvCxnSpPr>
        <p:spPr>
          <a:xfrm>
            <a:off x="500034" y="2500306"/>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14290"/>
            <a:ext cx="7156126"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5. </a:t>
            </a:r>
            <a:r>
              <a:rPr lang="ru-RU" b="1" dirty="0"/>
              <a:t>В зависимости от степени технической оснащенности</a:t>
            </a:r>
            <a:endParaRPr lang="ru-RU" dirty="0"/>
          </a:p>
        </p:txBody>
      </p:sp>
      <p:sp>
        <p:nvSpPr>
          <p:cNvPr id="4" name="TextBox 3"/>
          <p:cNvSpPr txBox="1"/>
          <p:nvPr/>
        </p:nvSpPr>
        <p:spPr>
          <a:xfrm>
            <a:off x="1071538" y="928670"/>
            <a:ext cx="7429552" cy="5016758"/>
          </a:xfrm>
          <a:prstGeom prst="rect">
            <a:avLst/>
          </a:prstGeom>
          <a:noFill/>
        </p:spPr>
        <p:txBody>
          <a:bodyPr wrap="square" rtlCol="0">
            <a:spAutoFit/>
          </a:bodyPr>
          <a:lstStyle/>
          <a:p>
            <a:pPr lvl="0" algn="just"/>
            <a:r>
              <a:rPr lang="ru-RU" sz="2000" i="1" u="sng" dirty="0"/>
              <a:t>Ручные</a:t>
            </a:r>
            <a:r>
              <a:rPr lang="ru-RU" sz="2000" dirty="0"/>
              <a:t> – процессы, выполняемые без помощи машин и механизмов</a:t>
            </a:r>
            <a:r>
              <a:rPr lang="ru-RU" sz="2000" dirty="0" smtClean="0"/>
              <a:t>;</a:t>
            </a:r>
          </a:p>
          <a:p>
            <a:pPr lvl="0" algn="just"/>
            <a:endParaRPr lang="ru-RU" sz="2000" dirty="0"/>
          </a:p>
          <a:p>
            <a:pPr lvl="0" algn="just"/>
            <a:r>
              <a:rPr lang="ru-RU" sz="2000" i="1" u="sng" dirty="0"/>
              <a:t>Частично механизированные</a:t>
            </a:r>
            <a:r>
              <a:rPr lang="ru-RU" sz="2000" dirty="0"/>
              <a:t>  -  процессы, характеризуются заменой ручного труда машинами на основных операциях</a:t>
            </a:r>
            <a:r>
              <a:rPr lang="ru-RU" sz="2000" dirty="0" smtClean="0"/>
              <a:t>;</a:t>
            </a:r>
          </a:p>
          <a:p>
            <a:pPr lvl="0" algn="just"/>
            <a:endParaRPr lang="ru-RU" sz="2000" dirty="0"/>
          </a:p>
          <a:p>
            <a:pPr lvl="0" algn="just"/>
            <a:r>
              <a:rPr lang="ru-RU" sz="2000" i="1" u="sng" dirty="0"/>
              <a:t>Комплексно механизированные</a:t>
            </a:r>
            <a:r>
              <a:rPr lang="ru-RU" sz="2000" dirty="0"/>
              <a:t>  -  процессы предполагают наличие взаимоувязанной системы машин и механизмов, обеспечивающей выполнение всех производственных операций без применения ручного труда</a:t>
            </a:r>
            <a:r>
              <a:rPr lang="ru-RU" sz="2000" dirty="0" smtClean="0"/>
              <a:t>;</a:t>
            </a:r>
          </a:p>
          <a:p>
            <a:pPr lvl="0" algn="just"/>
            <a:endParaRPr lang="ru-RU" sz="2000" dirty="0"/>
          </a:p>
          <a:p>
            <a:pPr lvl="0" algn="just"/>
            <a:r>
              <a:rPr lang="ru-RU" sz="2000" i="1" u="sng" dirty="0" smtClean="0"/>
              <a:t>Автоматизированные</a:t>
            </a:r>
            <a:r>
              <a:rPr lang="ru-RU" sz="2000" dirty="0" smtClean="0"/>
              <a:t> </a:t>
            </a:r>
            <a:r>
              <a:rPr lang="ru-RU" sz="2000" dirty="0"/>
              <a:t>-  производственные процессы обеспечивают выполнение всех операций, включая управление машинами и механизмами, без непосредственного участия работников</a:t>
            </a:r>
            <a:r>
              <a:rPr lang="ru-RU" sz="2000" dirty="0" smtClean="0"/>
              <a:t>.</a:t>
            </a:r>
            <a:endParaRPr lang="ru-RU" sz="2000" dirty="0"/>
          </a:p>
        </p:txBody>
      </p:sp>
      <p:cxnSp>
        <p:nvCxnSpPr>
          <p:cNvPr id="5" name="Прямая со стрелкой 4"/>
          <p:cNvCxnSpPr/>
          <p:nvPr/>
        </p:nvCxnSpPr>
        <p:spPr>
          <a:xfrm>
            <a:off x="500034" y="1142984"/>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6" name="Прямая со стрелкой 5"/>
          <p:cNvCxnSpPr/>
          <p:nvPr/>
        </p:nvCxnSpPr>
        <p:spPr>
          <a:xfrm>
            <a:off x="500034" y="2070090"/>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7" name="Прямая со стрелкой 6"/>
          <p:cNvCxnSpPr/>
          <p:nvPr/>
        </p:nvCxnSpPr>
        <p:spPr>
          <a:xfrm>
            <a:off x="500034" y="3286124"/>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8" name="Прямая со стрелкой 7"/>
          <p:cNvCxnSpPr/>
          <p:nvPr/>
        </p:nvCxnSpPr>
        <p:spPr>
          <a:xfrm>
            <a:off x="500034" y="4786322"/>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357166"/>
            <a:ext cx="8077852"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b="1" dirty="0" smtClean="0"/>
              <a:t>6. В </a:t>
            </a:r>
            <a:r>
              <a:rPr lang="ru-RU" b="1" dirty="0"/>
              <a:t>зависимости от особенностей используемого оборудования</a:t>
            </a:r>
            <a:endParaRPr lang="ru-RU" dirty="0"/>
          </a:p>
        </p:txBody>
      </p:sp>
      <p:sp>
        <p:nvSpPr>
          <p:cNvPr id="3" name="TextBox 2"/>
          <p:cNvSpPr txBox="1"/>
          <p:nvPr/>
        </p:nvSpPr>
        <p:spPr>
          <a:xfrm>
            <a:off x="1214415" y="1000108"/>
            <a:ext cx="7143800" cy="1631216"/>
          </a:xfrm>
          <a:prstGeom prst="rect">
            <a:avLst/>
          </a:prstGeom>
          <a:noFill/>
        </p:spPr>
        <p:txBody>
          <a:bodyPr wrap="square" rtlCol="0">
            <a:spAutoFit/>
          </a:bodyPr>
          <a:lstStyle/>
          <a:p>
            <a:pPr lvl="0" algn="just"/>
            <a:r>
              <a:rPr lang="ru-RU" sz="2000" i="1" u="sng" dirty="0"/>
              <a:t>Аппаратны</a:t>
            </a:r>
            <a:r>
              <a:rPr lang="ru-RU" sz="2000" dirty="0"/>
              <a:t>е -  процессы, которые протекают в специальных агрегатах (ванных, сосудах</a:t>
            </a:r>
            <a:r>
              <a:rPr lang="ru-RU" sz="2000" dirty="0" smtClean="0"/>
              <a:t>);</a:t>
            </a:r>
          </a:p>
          <a:p>
            <a:pPr lvl="0" algn="just"/>
            <a:endParaRPr lang="ru-RU" sz="2000" dirty="0"/>
          </a:p>
          <a:p>
            <a:pPr lvl="0" algn="just"/>
            <a:r>
              <a:rPr lang="ru-RU" sz="2000" i="1" u="sng" dirty="0"/>
              <a:t>Дискретные</a:t>
            </a:r>
            <a:r>
              <a:rPr lang="ru-RU" sz="2000" dirty="0"/>
              <a:t> – процессы, которые выполняются на отдельных станках при участии рабочих</a:t>
            </a:r>
            <a:r>
              <a:rPr lang="ru-RU" sz="2000" dirty="0" smtClean="0"/>
              <a:t>.</a:t>
            </a:r>
            <a:endParaRPr lang="ru-RU" sz="2000" dirty="0"/>
          </a:p>
        </p:txBody>
      </p:sp>
      <p:cxnSp>
        <p:nvCxnSpPr>
          <p:cNvPr id="4" name="Прямая со стрелкой 3"/>
          <p:cNvCxnSpPr/>
          <p:nvPr/>
        </p:nvCxnSpPr>
        <p:spPr>
          <a:xfrm>
            <a:off x="642910" y="1214422"/>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cxnSp>
        <p:nvCxnSpPr>
          <p:cNvPr id="5" name="Прямая со стрелкой 4"/>
          <p:cNvCxnSpPr/>
          <p:nvPr/>
        </p:nvCxnSpPr>
        <p:spPr>
          <a:xfrm>
            <a:off x="642910" y="2143116"/>
            <a:ext cx="571504" cy="1588"/>
          </a:xfrm>
          <a:prstGeom prst="straightConnector1">
            <a:avLst/>
          </a:prstGeom>
          <a:ln w="38100">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14290"/>
            <a:ext cx="7786742" cy="1015663"/>
          </a:xfrm>
          <a:prstGeom prst="rect">
            <a:avLst/>
          </a:prstGeom>
          <a:noFill/>
        </p:spPr>
        <p:txBody>
          <a:bodyPr wrap="square" rtlCol="0">
            <a:spAutoFit/>
          </a:bodyPr>
          <a:lstStyle/>
          <a:p>
            <a:pPr algn="ctr"/>
            <a:r>
              <a:rPr lang="ru-RU" sz="2000" b="1" dirty="0"/>
              <a:t>Производственный процесс представляет собой единство и взаимодействие трех его элементов: рабочей силы, предметов и средств труда.</a:t>
            </a:r>
          </a:p>
        </p:txBody>
      </p:sp>
      <p:sp>
        <p:nvSpPr>
          <p:cNvPr id="3" name="TextBox 2"/>
          <p:cNvSpPr txBox="1"/>
          <p:nvPr/>
        </p:nvSpPr>
        <p:spPr>
          <a:xfrm>
            <a:off x="357158" y="1428736"/>
            <a:ext cx="8215370"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2000" b="1" dirty="0"/>
              <a:t>Организация производственного процесса</a:t>
            </a:r>
            <a:r>
              <a:rPr lang="ru-RU" sz="2000" dirty="0"/>
              <a:t> -  различные методы сочетания элементов производственного процесса в пространстве и во времени с целью их эффективного использования.</a:t>
            </a:r>
          </a:p>
        </p:txBody>
      </p:sp>
      <p:sp>
        <p:nvSpPr>
          <p:cNvPr id="4" name="TextBox 3"/>
          <p:cNvSpPr txBox="1"/>
          <p:nvPr/>
        </p:nvSpPr>
        <p:spPr>
          <a:xfrm>
            <a:off x="714348" y="3000372"/>
            <a:ext cx="7678705" cy="400110"/>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ru-RU" sz="2000" b="1" dirty="0" smtClean="0"/>
              <a:t>Принципы организации производственного процесса </a:t>
            </a:r>
            <a:endParaRPr lang="ru-RU" sz="2000" b="1" dirty="0"/>
          </a:p>
        </p:txBody>
      </p:sp>
      <p:sp>
        <p:nvSpPr>
          <p:cNvPr id="5" name="TextBox 4"/>
          <p:cNvSpPr txBox="1"/>
          <p:nvPr/>
        </p:nvSpPr>
        <p:spPr>
          <a:xfrm>
            <a:off x="928662" y="3643314"/>
            <a:ext cx="7572428" cy="2554545"/>
          </a:xfrm>
          <a:prstGeom prst="rect">
            <a:avLst/>
          </a:prstGeom>
          <a:noFill/>
        </p:spPr>
        <p:txBody>
          <a:bodyPr wrap="square" rtlCol="0">
            <a:spAutoFit/>
          </a:bodyPr>
          <a:lstStyle/>
          <a:p>
            <a:pPr lvl="0" algn="just"/>
            <a:r>
              <a:rPr lang="ru-RU" sz="2000" i="1" u="sng" dirty="0"/>
              <a:t>Специализация</a:t>
            </a:r>
            <a:r>
              <a:rPr lang="ru-RU" sz="2000" dirty="0"/>
              <a:t> – предполагает разделение труда между отдельными подразделениями предприятия и рабочими местами и их кооперирование в процессе </a:t>
            </a:r>
            <a:r>
              <a:rPr lang="ru-RU" sz="2000" dirty="0" smtClean="0"/>
              <a:t>производства.</a:t>
            </a:r>
          </a:p>
          <a:p>
            <a:pPr lvl="0" algn="just"/>
            <a:endParaRPr lang="ru-RU" sz="2000" dirty="0"/>
          </a:p>
          <a:p>
            <a:pPr lvl="0" algn="just"/>
            <a:r>
              <a:rPr lang="ru-RU" sz="2000" i="1" u="sng" dirty="0"/>
              <a:t>Пропорциональность</a:t>
            </a:r>
            <a:r>
              <a:rPr lang="ru-RU" sz="2000" dirty="0"/>
              <a:t> -  обеспечивает равную пропускную способность разных рабочих мест одного процесса, пропорциональное обеспечение рабочих мест информацией, материальными ресурсами, </a:t>
            </a:r>
            <a:r>
              <a:rPr lang="ru-RU" sz="2000" dirty="0" smtClean="0"/>
              <a:t>кадрами.</a:t>
            </a:r>
            <a:endParaRPr lang="ru-RU" sz="2000" dirty="0"/>
          </a:p>
        </p:txBody>
      </p:sp>
      <p:sp>
        <p:nvSpPr>
          <p:cNvPr id="6" name="Стрелка вправо 5"/>
          <p:cNvSpPr/>
          <p:nvPr/>
        </p:nvSpPr>
        <p:spPr>
          <a:xfrm>
            <a:off x="500034" y="3714752"/>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Стрелка вправо 6"/>
          <p:cNvSpPr/>
          <p:nvPr/>
        </p:nvSpPr>
        <p:spPr>
          <a:xfrm>
            <a:off x="500034" y="4929198"/>
            <a:ext cx="357190" cy="28575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8" name="Стрелка вниз 7"/>
          <p:cNvSpPr/>
          <p:nvPr/>
        </p:nvSpPr>
        <p:spPr>
          <a:xfrm>
            <a:off x="7072330" y="6286520"/>
            <a:ext cx="1357322" cy="35719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TotalTime>
  <Words>1296</Words>
  <Application>Microsoft Office PowerPoint</Application>
  <PresentationFormat>Экран (4:3)</PresentationFormat>
  <Paragraphs>113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Светик</dc:creator>
  <cp:lastModifiedBy>Светик</cp:lastModifiedBy>
  <cp:revision>4</cp:revision>
  <dcterms:created xsi:type="dcterms:W3CDTF">2020-05-06T17:45:39Z</dcterms:created>
  <dcterms:modified xsi:type="dcterms:W3CDTF">2020-05-06T18:27:05Z</dcterms:modified>
</cp:coreProperties>
</file>