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6373e395b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6373e395b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ab55d8d6f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ab55d8d6f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 все так плохо с введениями: duolingo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4ab55d8d6f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4ab55d8d6f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Когда пользователь наконец добрался до самого приложения, рекомендуется отображать ту информацию,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которой основано ваше приложение. Если у вас приложение карт - отобразите карту. Приложение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фоторедактора - отобразите галерею изображений.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Важное замечание на этом этапе - для достижения своей цели пользователь должен производить минимальное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количество действий - нажатий, жестов и т.д.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4ab55d8d6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4ab55d8d6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Несмотря на то, что некоторые современные телефоны скорее напоминают доски для серфинга, ввод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текста на экране - далеко не самая удобная операция, поэтому её необходимо упростить и минимизировать.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Каким образом можно это сделать: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1) Все формы ввода должны быть настолько короткими, насколько возможно. Запрашивайте от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пользователя только самое необходимое. Если ваше приложение предполагает широкое описание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пользователя, например, в соцсетях, оставьте его опциональным.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Кроме того, для всех полей ввода должны быть указаны подписи и подсказки, какие данные вводить.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4ab55d8d6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4ab55d8d6f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Используйте возможности автоматического дополнения данных.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Например, часто возникают проблемы при вводе адреса - в этом случае, можно предлагать варианты при помощи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геолокации при вводе фрагменты адреса или индекса. Причем необязательно самостоятельно разрабатывать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инструменты для автодополнения - существует множество библиотек или даже встроенных возможностей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Android для реализации подобной функции.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4ab55d8d6f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4ab55d8d6f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Также ввод данных существенно упрощается, если присутствует маска, то есть форматирование.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Например, номер телефона чаще всего проще читается в формате, разделенном скобками, чем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случае, когда это 8 цифр без разделителей. Аналогичная ситуация с форматом банковских карт и многими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другими данными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4ab55d8d6f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4ab55d8d6f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Кроме того, полезными бывают проверки в процессе ввода. Если пользователь ввел какие-либо данные неправильно,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можно подсказать об этом еще в процессе ввода, до нажатия на кнопку “Подтвердить”. Это особенно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критично, если у вас большая форма ввода.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4ab55d8d6f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4ab55d8d6f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Последняя рекомендация по вводу - используйте клавиатуры или иные методы ввода, которые предназначены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для тех данных, которые необходимо ввести.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Например, если пользователю необходимо внести числовые данные(номер телефона), воспользуйтесь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числовой клавиатурой. Для ввода электронной почты - клавиатурой с at-sign(собачкой) и т.д.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4ab55d8d6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4ab55d8d6f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Для того, чтобы у пользователя не возникало сложностей с использованием вашего приложения,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необходимо построить максимально понятный, предсказуемый, даже очевидный интерфейс и навигацию.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Используйте стандартные решения для оформления и взаимодействия с приложением.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Справа - всем известные иконки (хоть и не стандартные)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слева - кастомная кнопка из реального приложения (угадайте с 3-х раз, что она делает).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Небольшое исключение к вышесказанному про стандартные решения: можно использовать кастомизированные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интерфейсы, если это согласовано с контекстом вашего приложения.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Например, вместо стандартных стрелочек и крестиков можно использовать объекты по тематике вашего приложения.</a:t>
            </a:r>
            <a:br>
              <a:rPr lang="ru"/>
            </a:br>
            <a:r>
              <a:rPr lang="ru"/>
              <a:t/>
            </a:r>
            <a:br>
              <a:rPr lang="ru"/>
            </a:b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4ab55d8d6f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4ab55d8d6f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Также очень важно не перегружать пользователя излишней информацией. Рекомендуется предоставлять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пользователю только тот функционал, который ему необходим для текущей задачи, плюс простейшую навигацию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 приложению.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4ab55d8d6f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4ab55d8d6f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Несмотря на то, что многие словосочетания, англицизмы или жаргонизмы, особенно технические, кажутся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разработчику простыми и понятными, пользователи могут не разделять этого мнения. Старайтесь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использовать простые термины, чтобы у пользователей не возникало проблем с недопониманием.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6463fe116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6463fe116_1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4ab55d8d6f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4ab55d8d6f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Распространенная проблема мобильных приложений заключается в том, что пользователю зачастую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тяжело понять, где он находится и что делает, особенно, если интерфейс приложения перегружен.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 таких ситуациях следует отмечать цветом или подписями открытые вкладки.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ab55d8d6f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4ab55d8d6f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4ab55d8d6f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4ab55d8d6f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4ab55d8d6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4ab55d8d6f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4ab55d8d6f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4ab55d8d6f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ab55d8d6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ab55d8d6f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ab55d8d6f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ab55d8d6f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4ab55d8d6f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4ab55d8d6f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4ab55d8d6f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4ab55d8d6f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Размер - не более 16px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Шрифт Roboto (Google default)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Все заглавные - только в заголовках/акронимах/лого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4ab55d8d6f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4ab55d8d6f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Отступы в абзацах, междустрочные интервалы, отступы между символами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46463fe116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46463fe116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4ab55d8d6f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4ab55d8d6f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4ab55d8d6f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4ab55d8d6f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4ab55d8d6f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4ab55d8d6f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4ab55d8d6f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4ab55d8d6f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46463fe116_1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46463fe116_1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ab55d8d6f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ab55d8d6f_0_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Цель - разбить поведение пользователя на шаги и подсчитать статистику действий на всю задачу,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 также статистику отдельных шагов.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Разные виды взаимодействия требуют разных усилий от пользователя. Например, просто нажатие на экран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требует меньших затрат, чем жест несколькими пальцами. Особенно тяжелым для пользователя является ожидание.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Затем необходимо сравнить статистику действий вашего приложения и статистику приложений ближайших аналогов.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Метод не работает, если интерфейс в целом хуже: непонятные элементы управления, перегруженный интерфейс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4ab55d8d6f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4ab55d8d6f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 уже упоминалось, одно из основных требований пользователя к приложению - это простота.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Пройдемся по всем этапам, которые может проходить пользователь при пользовании приложением и посмотрим, что можно сократить, автоматизировать или упростить.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ab55d8d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ab55d8d6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Чаще всего, первое, с чем сталкиваются пользователи - это регистрация аккаунта в сервисе или приложении.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этом этапе разработчику необходимо задать себе вопрос - насколько необходима регистрация пользователя,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и, в зависимости от ответа, навязывать пользователю процесс регистрации или нет.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Существует 3 основных варианта: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1) когда регистрация полностью опциональна.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Если ваше приложение может существовать без привязки к аккаунту пользователя, настаивать на этом не стоит.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Например, приложение заметок или приложение для чтения книг, очевидно, может существовать без регистрации.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Вполне можно реализовать такую возможность, но необходимости в этом нет.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2) Когда регистрация необходима, но можно разделить доступный для пользователя контент, в зависимости от того,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есть у него аккаунт или нет.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Подобная стратегия актуальна для приложений с платной подпиской, социальных сетей с настройкой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приватности, либо какими-либо еще ограничениями по доступу к материалам.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Пример - youtube. Большую часть видео можно смотреть без регистрации и смс, однако для некоторых специфичных материалов необходимо подтвердить свой возраст - в зарегистрированном аккаунте.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3) Когда без регистрации обойтись невозможно.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Чаще всего подобное встречается в приложениях, которые оперируют личными данными, либо финансами пользователя.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 действительно, сложно представить приложение банка без регистрации. Конечно, и в таких случаях можно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выделить какую-нибудь информацию, но она будет уж очень ограничена.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можно автоматизировать или упростить на этом этапе? Подсказка уже есть на слайде. Многие сервисы, в том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числе гугл и фейсбук, предоставляют открытый API для копирования данных пользователей при </a:t>
            </a:r>
            <a:r>
              <a:rPr lang="ru">
                <a:solidFill>
                  <a:schemeClr val="dk1"/>
                </a:solidFill>
              </a:rPr>
              <a:t>регистрации в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других сервисах. Подобные функции могут существенно упростить процесс регистрации, если без него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нельзя обойтись.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4ab55d8d6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4ab55d8d6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Следующий вопрос, который необходимо решить - авторизация. То есть насколько важно проверять личность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пользователя при каждом запуске приложения?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Вопрос звучит похоже на регистрацию, однако имеет другой подтекст. В случае с регистрацией мы пытаемся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ограничить пользователя от того, что для него не предназначено. В случае же с авторизацией мы хотим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понять, насколько безопасным должно быть приложение в случае несанкционированного доступа.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Предположим, у нас есть приложение для музыки с платной подпиской. Без регистрации в нем обойтись сложно, 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вот авторизация опциональна - едва ли кто-нибудь сильно огорчится, если окружающие возьмут его телефон и узнают,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какую музыку он предпочитает.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 другой стороны, будет неприятно, если кто-нибудь </a:t>
            </a:r>
            <a:r>
              <a:rPr lang="ru">
                <a:solidFill>
                  <a:schemeClr val="dk1"/>
                </a:solidFill>
              </a:rPr>
              <a:t>случайно </a:t>
            </a:r>
            <a:r>
              <a:rPr lang="ru"/>
              <a:t>получит доступ к приложению с приватными данными.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Для упрощения авторизации могут помочь любые способы упрощения ввода - короткие пин-коды или графические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ключи, либо биометрическая идентификация пользователя - отпечаток пальца, скан лица, анализ голоса и так далее.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 этом этапе мы затрагиваем важный момент: необходимо предоставлять пользователю самостоятельно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принимать решения. Если в вашем приложении остро необходима авторизация, хорошим тоном будет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предоставить пользователю выбор из нескольких опций, либо возможность отключить авторизацию с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предупреждением о возможных последствиях.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4ab55d8d6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4ab55d8d6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Отлично, мы наконец зарегистрировались и авторизовались, можно и приложением воспользоваться.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Но не тут-то было: для начала необходимо смахнуть 150 экранов и отметить 1000 чек-боксов с приветствием,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описанием приложения, инструкцией пользования и лицензионным соглашением. Многие разработчики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злоупотребляют приветственными экранами, чем сильно затрудняют и замедляют пользование приложением.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Конечно, если ваше приложение имеет какие-либо особенности использования, например, приватные данные,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 этом допустимо предупредить пользователя. Однако в большинстве случаев можно перейти сразу к делу.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12007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latin typeface="Calibri" pitchFamily="34" charset="0"/>
                <a:cs typeface="Calibri" pitchFamily="34" charset="0"/>
              </a:rPr>
              <a:t>UI/UX</a:t>
            </a:r>
            <a:endParaRPr sz="48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Первое впечатление</a:t>
            </a:r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758600" cy="46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Приветствие и введение или сразу к делу?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24" name="Google Shape;12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125" name="Google Shape;12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2313" y="1618975"/>
            <a:ext cx="6077376" cy="337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Первое впечатление</a:t>
            </a:r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965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Приветствие и введение или сразу к делу?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Какие данные отображать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000000"/>
                </a:solidFill>
              </a:rPr>
              <a:t>Важно: </a:t>
            </a:r>
            <a:r>
              <a:rPr lang="ru" b="1">
                <a:solidFill>
                  <a:srgbClr val="000000"/>
                </a:solidFill>
              </a:rPr>
              <a:t>минимум действий для достижения целей пользователя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133" name="Google Shape;13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9125" y="1152475"/>
            <a:ext cx="2236669" cy="382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Ввод данных</a:t>
            </a:r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0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Только необходимые данные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Подсказки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40" name="Google Shape;14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12</a:t>
            </a:fld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3">
            <a:alphaModFix/>
          </a:blip>
          <a:srcRect l="9562" t="2362" r="10148"/>
          <a:stretch/>
        </p:blipFill>
        <p:spPr>
          <a:xfrm>
            <a:off x="3995936" y="1131590"/>
            <a:ext cx="4896544" cy="3013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Ввод данных</a:t>
            </a:r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0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dirty="0">
                <a:solidFill>
                  <a:schemeClr val="dk1"/>
                </a:solidFill>
              </a:rPr>
              <a:t>Только необходимые данные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dirty="0">
                <a:solidFill>
                  <a:schemeClr val="dk1"/>
                </a:solidFill>
              </a:rPr>
              <a:t>Подсказки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dirty="0">
                <a:solidFill>
                  <a:schemeClr val="dk1"/>
                </a:solidFill>
              </a:rPr>
              <a:t>Автодополнение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148" name="Google Shape;14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pic>
        <p:nvPicPr>
          <p:cNvPr id="149" name="Google Shape;149;p25"/>
          <p:cNvPicPr preferRelativeResize="0"/>
          <p:nvPr/>
        </p:nvPicPr>
        <p:blipFill rotWithShape="1">
          <a:blip r:embed="rId3">
            <a:alphaModFix/>
          </a:blip>
          <a:srcRect l="3730" t="4947" r="1832" b="51424"/>
          <a:stretch/>
        </p:blipFill>
        <p:spPr>
          <a:xfrm>
            <a:off x="5417500" y="1232949"/>
            <a:ext cx="3350125" cy="155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Ввод данных</a:t>
            </a:r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0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Только необходимые данные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Подсказки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Автодополнение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Маски ввода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56" name="Google Shape;156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pic>
        <p:nvPicPr>
          <p:cNvPr id="157" name="Google Shape;15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5525" y="989663"/>
            <a:ext cx="4218900" cy="316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Ввод данных</a:t>
            </a:r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0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Только необходимые данные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Подсказки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Автозаполнение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Маски ввода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Динамическая валидация ввода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64" name="Google Shape;164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pic>
        <p:nvPicPr>
          <p:cNvPr id="165" name="Google Shape;165;p27"/>
          <p:cNvPicPr preferRelativeResize="0"/>
          <p:nvPr/>
        </p:nvPicPr>
        <p:blipFill rotWithShape="1">
          <a:blip r:embed="rId3">
            <a:alphaModFix/>
          </a:blip>
          <a:srcRect b="31586"/>
          <a:stretch/>
        </p:blipFill>
        <p:spPr>
          <a:xfrm>
            <a:off x="3222834" y="2823550"/>
            <a:ext cx="5661316" cy="183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Ввод данных</a:t>
            </a:r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30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>
                <a:solidFill>
                  <a:schemeClr val="dk1"/>
                </a:solidFill>
              </a:rPr>
              <a:t>Специализированные клавиатуры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2" name="Google Shape;172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pic>
        <p:nvPicPr>
          <p:cNvPr id="173" name="Google Shape;1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595313"/>
            <a:ext cx="8520599" cy="2530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Управление приложением</a:t>
            </a:r>
            <a:endParaRPr/>
          </a:p>
        </p:txBody>
      </p:sp>
      <p:sp>
        <p:nvSpPr>
          <p:cNvPr id="179" name="Google Shape;179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920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Знакомые и предсказуемые элементы управления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Стандартные решения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80" name="Google Shape;180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17</a:t>
            </a:fld>
            <a:endParaRPr/>
          </a:p>
        </p:txBody>
      </p:sp>
      <p:pic>
        <p:nvPicPr>
          <p:cNvPr id="181" name="Google Shape;18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1900" y="2349175"/>
            <a:ext cx="2607300" cy="2450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171125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Управление приложением</a:t>
            </a:r>
            <a:endParaRPr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292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Знакомые и предсказуемые элементы управления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Стандартные решения 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Минимальная когнитивная нагрузка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/>
          </a:p>
        </p:txBody>
      </p:sp>
      <p:pic>
        <p:nvPicPr>
          <p:cNvPr id="190" name="Google Shape;19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7083" y="758001"/>
            <a:ext cx="2815092" cy="422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Управление приложением</a:t>
            </a:r>
            <a:endParaRPr/>
          </a:p>
        </p:txBody>
      </p:sp>
      <p:sp>
        <p:nvSpPr>
          <p:cNvPr id="196" name="Google Shape;196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920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Избегайте жаргона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97" name="Google Shape;197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19</a:t>
            </a:fld>
            <a:endParaRPr/>
          </a:p>
        </p:txBody>
      </p:sp>
      <p:pic>
        <p:nvPicPr>
          <p:cNvPr id="198" name="Google Shape;198;p31"/>
          <p:cNvPicPr preferRelativeResize="0"/>
          <p:nvPr/>
        </p:nvPicPr>
        <p:blipFill rotWithShape="1">
          <a:blip r:embed="rId3">
            <a:alphaModFix/>
          </a:blip>
          <a:srcRect r="1263"/>
          <a:stretch/>
        </p:blipFill>
        <p:spPr>
          <a:xfrm>
            <a:off x="2836525" y="1551725"/>
            <a:ext cx="5920201" cy="278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865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rgbClr val="000000"/>
                </a:solidFill>
              </a:rPr>
              <a:t>Среднестатистический человек:</a:t>
            </a:r>
            <a:endParaRPr dirty="0" smtClean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 smtClean="0">
                <a:solidFill>
                  <a:srgbClr val="000000"/>
                </a:solidFill>
              </a:rPr>
              <a:t>проверяет </a:t>
            </a:r>
            <a:r>
              <a:rPr lang="ru" dirty="0">
                <a:solidFill>
                  <a:srgbClr val="000000"/>
                </a:solidFill>
              </a:rPr>
              <a:t>телефон около 80-ти раз в сутки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выполняет около 2600 действий (tap, swipe, etc)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проводит “в телефоне” около 5 часов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90% времени использует приложения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chemeClr val="dk1"/>
                </a:solidFill>
              </a:rPr>
              <a:t>использует каждый день </a:t>
            </a:r>
            <a:r>
              <a:rPr lang="ru" dirty="0">
                <a:solidFill>
                  <a:srgbClr val="000000"/>
                </a:solidFill>
              </a:rPr>
              <a:t>менее 25% приложений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l="16474" r="20138"/>
          <a:stretch/>
        </p:blipFill>
        <p:spPr>
          <a:xfrm>
            <a:off x="6271600" y="1152475"/>
            <a:ext cx="2560695" cy="269317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Управление приложением</a:t>
            </a:r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920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Ориентация в приложении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05" name="Google Shape;205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  <p:pic>
        <p:nvPicPr>
          <p:cNvPr id="206" name="Google Shape;20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540" y="1640425"/>
            <a:ext cx="612806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Интерактив: подсчет количества действий</a:t>
            </a:r>
            <a:endParaRPr/>
          </a:p>
        </p:txBody>
      </p:sp>
      <p:sp>
        <p:nvSpPr>
          <p:cNvPr id="212" name="Google Shape;212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13" name="Google Shape;213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Обратная связь</a:t>
            </a:r>
            <a:endParaRPr/>
          </a:p>
        </p:txBody>
      </p:sp>
      <p:sp>
        <p:nvSpPr>
          <p:cNvPr id="219" name="Google Shape;219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890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Индикаторы загрузки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Уведомления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Информирование пользователя о работе приложения.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20" name="Google Shape;22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22</a:t>
            </a:fld>
            <a:endParaRPr/>
          </a:p>
        </p:txBody>
      </p:sp>
      <p:pic>
        <p:nvPicPr>
          <p:cNvPr id="221" name="Google Shape;22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0600" y="1017725"/>
            <a:ext cx="2149300" cy="3820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0850" y="3413150"/>
            <a:ext cx="3267575" cy="142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Обратная связь</a:t>
            </a:r>
            <a:endParaRPr/>
          </a:p>
        </p:txBody>
      </p:sp>
      <p:sp>
        <p:nvSpPr>
          <p:cNvPr id="228" name="Google Shape;228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9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Индикаторы загрузки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Уведомления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Информирование пользователя о работе приложения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Информативный текст ошибок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29" name="Google Shape;229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pic>
        <p:nvPicPr>
          <p:cNvPr id="230" name="Google Shape;230;p35"/>
          <p:cNvPicPr preferRelativeResize="0"/>
          <p:nvPr/>
        </p:nvPicPr>
        <p:blipFill rotWithShape="1">
          <a:blip r:embed="rId3">
            <a:alphaModFix/>
          </a:blip>
          <a:srcRect b="9288"/>
          <a:stretch/>
        </p:blipFill>
        <p:spPr>
          <a:xfrm>
            <a:off x="6271125" y="649300"/>
            <a:ext cx="2561176" cy="41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Обратная связь</a:t>
            </a:r>
            <a:endParaRPr/>
          </a:p>
        </p:txBody>
      </p:sp>
      <p:sp>
        <p:nvSpPr>
          <p:cNvPr id="236" name="Google Shape;236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093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Индикаторы загрузки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Уведомления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Информирование пользователя о работе приложения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Информативный текст ошибок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(опционально) Отвлечение для долгих операций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37" name="Google Shape;23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  <p:pic>
        <p:nvPicPr>
          <p:cNvPr id="238" name="Google Shape;23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5100" y="1170125"/>
            <a:ext cx="3586500" cy="268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Разрешения приложения</a:t>
            </a:r>
            <a:endParaRPr/>
          </a:p>
        </p:txBody>
      </p:sp>
      <p:sp>
        <p:nvSpPr>
          <p:cNvPr id="244" name="Google Shape;244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Запрашивайте только необходимый минимум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Запрос перед выполнением операции, а не на старте приложения (6.0+)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5" name="Google Shape;245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25</a:t>
            </a:fld>
            <a:endParaRPr/>
          </a:p>
        </p:txBody>
      </p:sp>
      <p:pic>
        <p:nvPicPr>
          <p:cNvPr id="246" name="Google Shape;24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3050" y="2043838"/>
            <a:ext cx="6572250" cy="261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Разрешения приложения</a:t>
            </a:r>
            <a:endParaRPr/>
          </a:p>
        </p:txBody>
      </p:sp>
      <p:sp>
        <p:nvSpPr>
          <p:cNvPr id="252" name="Google Shape;252;p3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18000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Запрашивайте только необходимый минимум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Запрос перед выполнением операции, а не на старте приложения (6.0+)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Объясните, зачем приложению нужно разрешение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Предоставляйте альтернативы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500" b="1">
                <a:solidFill>
                  <a:srgbClr val="000080"/>
                </a:solidFill>
                <a:highlight>
                  <a:srgbClr val="FFFFFF"/>
                </a:highlight>
              </a:rPr>
              <a:t>val </a:t>
            </a: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</a:rPr>
              <a:t>uri = Uri.parse(</a:t>
            </a:r>
            <a:r>
              <a:rPr lang="ru" sz="1500" b="1">
                <a:solidFill>
                  <a:srgbClr val="008000"/>
                </a:solidFill>
                <a:highlight>
                  <a:srgbClr val="FFFFFF"/>
                </a:highlight>
              </a:rPr>
              <a:t>"geo:59.9421692,30.294444?q=restaurants"</a:t>
            </a: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</a:rPr>
              <a:t>)</a:t>
            </a:r>
            <a:endParaRPr sz="15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500" b="1">
                <a:solidFill>
                  <a:srgbClr val="000080"/>
                </a:solidFill>
                <a:highlight>
                  <a:srgbClr val="FFFFFF"/>
                </a:highlight>
              </a:rPr>
              <a:t>val </a:t>
            </a: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</a:rPr>
              <a:t>mapIntent = Intent(Intent.ACTION_VIEW, uri)</a:t>
            </a:r>
            <a:endParaRPr sz="15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</a:rPr>
              <a:t>mapIntent.setPackage(</a:t>
            </a:r>
            <a:r>
              <a:rPr lang="ru" sz="1500" b="1">
                <a:solidFill>
                  <a:srgbClr val="008000"/>
                </a:solidFill>
                <a:highlight>
                  <a:srgbClr val="FFFFFF"/>
                </a:highlight>
              </a:rPr>
              <a:t>"com.google.android.apps.maps"</a:t>
            </a: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</a:rPr>
              <a:t>)</a:t>
            </a:r>
            <a:endParaRPr sz="15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500">
                <a:solidFill>
                  <a:schemeClr val="dk1"/>
                </a:solidFill>
                <a:highlight>
                  <a:srgbClr val="FFFFFF"/>
                </a:highlight>
              </a:rPr>
              <a:t>startActivity(mapIntent)</a:t>
            </a:r>
            <a:endParaRPr sz="15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253" name="Google Shape;253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Интерактив: подсчет количества действий</a:t>
            </a:r>
            <a:endParaRPr/>
          </a:p>
        </p:txBody>
      </p:sp>
      <p:sp>
        <p:nvSpPr>
          <p:cNvPr id="259" name="Google Shape;259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60" name="Google Shape;260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Оформление текста</a:t>
            </a:r>
            <a:endParaRPr/>
          </a:p>
        </p:txBody>
      </p:sp>
      <p:sp>
        <p:nvSpPr>
          <p:cNvPr id="266" name="Google Shape;266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9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Размер и шрифт текста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Контраст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ВСЕ ЗАГЛАВНЫЕ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b="1">
                <a:solidFill>
                  <a:srgbClr val="000000"/>
                </a:solidFill>
              </a:rPr>
              <a:t>ВСЕ ЗАГЛАВНЫЕ (BOLD)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267" name="Google Shape;267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28</a:t>
            </a:fld>
            <a:endParaRPr/>
          </a:p>
        </p:txBody>
      </p:sp>
      <p:pic>
        <p:nvPicPr>
          <p:cNvPr id="268" name="Google Shape;268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9200" y="2897275"/>
            <a:ext cx="6285596" cy="171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/>
              <a:t>Оформление текста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4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Отступы в тексте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Отступы от рамки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75" name="Google Shape;275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  <p:pic>
        <p:nvPicPr>
          <p:cNvPr id="276" name="Google Shape;27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1225" y="1129349"/>
            <a:ext cx="5781076" cy="3634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User Interface vs User eXperience</a:t>
            </a:r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420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000000"/>
                </a:solidFill>
              </a:rPr>
              <a:t>UX и UI в общем описывают один и тот же процесс - взаимодействие с пользователем.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UX - логика и структура.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UI - графика и представление</a:t>
            </a:r>
            <a:endParaRPr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000000"/>
              </a:solidFill>
            </a:endParaRPr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l="3409" t="11619" r="6158" b="11172"/>
          <a:stretch/>
        </p:blipFill>
        <p:spPr>
          <a:xfrm>
            <a:off x="4922125" y="1152475"/>
            <a:ext cx="4097349" cy="196767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Графическое оформление</a:t>
            </a:r>
            <a:endParaRPr/>
          </a:p>
        </p:txBody>
      </p:sp>
      <p:sp>
        <p:nvSpPr>
          <p:cNvPr id="282" name="Google Shape;282;p4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055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000000"/>
                </a:solidFill>
              </a:rPr>
              <a:t>Скелет интерфейса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83" name="Google Shape;283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/>
          </a:p>
        </p:txBody>
      </p:sp>
      <p:pic>
        <p:nvPicPr>
          <p:cNvPr id="284" name="Google Shape;284;p42"/>
          <p:cNvPicPr preferRelativeResize="0"/>
          <p:nvPr/>
        </p:nvPicPr>
        <p:blipFill rotWithShape="1">
          <a:blip r:embed="rId3">
            <a:alphaModFix/>
          </a:blip>
          <a:srcRect t="13799" b="15253"/>
          <a:stretch/>
        </p:blipFill>
        <p:spPr>
          <a:xfrm>
            <a:off x="3366900" y="1036163"/>
            <a:ext cx="5465401" cy="364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Проектирование интерфейса</a:t>
            </a:r>
            <a:endParaRPr/>
          </a:p>
        </p:txBody>
      </p:sp>
      <p:sp>
        <p:nvSpPr>
          <p:cNvPr id="290" name="Google Shape;290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65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Учтите способ использования устройства: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Размер экрана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Размер кончиков пальцев пользователя и их длина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Как держат устройство.</a:t>
            </a:r>
            <a:br>
              <a:rPr lang="ru">
                <a:solidFill>
                  <a:srgbClr val="000000"/>
                </a:solidFill>
              </a:rPr>
            </a:br>
            <a:endParaRPr>
              <a:solidFill>
                <a:srgbClr val="000000"/>
              </a:solidFill>
            </a:endParaRPr>
          </a:p>
        </p:txBody>
      </p:sp>
      <p:sp>
        <p:nvSpPr>
          <p:cNvPr id="291" name="Google Shape;291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31</a:t>
            </a:fld>
            <a:endParaRPr/>
          </a:p>
        </p:txBody>
      </p:sp>
      <p:pic>
        <p:nvPicPr>
          <p:cNvPr id="292" name="Google Shape;29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1050" y="1282225"/>
            <a:ext cx="4971248" cy="272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Проектирование интерфейса</a:t>
            </a:r>
            <a:endParaRPr/>
          </a:p>
        </p:txBody>
      </p:sp>
      <p:sp>
        <p:nvSpPr>
          <p:cNvPr id="298" name="Google Shape;298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260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Расстояние между элементами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Средний размер подушечки пальца - 8-14 мм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000000"/>
                </a:solidFill>
              </a:rPr>
              <a:t/>
            </a:r>
            <a:br>
              <a:rPr lang="ru">
                <a:solidFill>
                  <a:srgbClr val="000000"/>
                </a:solidFill>
              </a:rPr>
            </a:br>
            <a:endParaRPr>
              <a:solidFill>
                <a:srgbClr val="000000"/>
              </a:solidFill>
            </a:endParaRPr>
          </a:p>
        </p:txBody>
      </p:sp>
      <p:sp>
        <p:nvSpPr>
          <p:cNvPr id="299" name="Google Shape;299;p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/>
          </a:p>
        </p:txBody>
      </p:sp>
      <p:pic>
        <p:nvPicPr>
          <p:cNvPr id="300" name="Google Shape;300;p44"/>
          <p:cNvPicPr preferRelativeResize="0"/>
          <p:nvPr/>
        </p:nvPicPr>
        <p:blipFill rotWithShape="1">
          <a:blip r:embed="rId3">
            <a:alphaModFix/>
          </a:blip>
          <a:srcRect l="12739"/>
          <a:stretch/>
        </p:blipFill>
        <p:spPr>
          <a:xfrm>
            <a:off x="4578275" y="1297300"/>
            <a:ext cx="4260924" cy="240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Проектирование интерфейса</a:t>
            </a:r>
            <a:endParaRPr/>
          </a:p>
        </p:txBody>
      </p:sp>
      <p:sp>
        <p:nvSpPr>
          <p:cNvPr id="306" name="Google Shape;306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615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Зеленая зона - для наиболее активно используемых действий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000000"/>
                </a:solidFill>
              </a:rPr>
              <a:t>Красная зона - для “опасных” действий: удаление, выход.</a:t>
            </a:r>
            <a:br>
              <a:rPr lang="ru">
                <a:solidFill>
                  <a:srgbClr val="000000"/>
                </a:solidFill>
              </a:rPr>
            </a:br>
            <a:endParaRPr>
              <a:solidFill>
                <a:srgbClr val="000000"/>
              </a:solidFill>
            </a:endParaRPr>
          </a:p>
        </p:txBody>
      </p:sp>
      <p:sp>
        <p:nvSpPr>
          <p:cNvPr id="307" name="Google Shape;307;p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/>
          </a:p>
        </p:txBody>
      </p:sp>
      <p:pic>
        <p:nvPicPr>
          <p:cNvPr id="308" name="Google Shape;30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2363" y="923400"/>
            <a:ext cx="5995424" cy="3874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Чего ожидает пользователь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109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Удобство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Простота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Скорость и надежность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>
                <a:solidFill>
                  <a:srgbClr val="000000"/>
                </a:solidFill>
              </a:rPr>
              <a:t>Главный принцип - “Не заставляйте меня думать!”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4225" y="1017722"/>
            <a:ext cx="4318074" cy="28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Количество действий</a:t>
            </a: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Оценить сценарий использования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Подсчитать количество действий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Определить статистику по каждому виду действий (нажатия на экран, жесты, нажатия на кнопки, ожидание и т.д.)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Сравнить с аналогами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86" name="Google Shape;8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План</a:t>
            </a: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Регистрация и авторизация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Ввод данных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Управление приложением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Обратная связь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Разрешения приложения (Permissions)</a:t>
            </a:r>
            <a:endParaRPr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 dirty="0">
                <a:solidFill>
                  <a:srgbClr val="000000"/>
                </a:solidFill>
              </a:rPr>
              <a:t>Графическое оформление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Регистрация</a:t>
            </a:r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280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Насколько необходима регистрация?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Опциональна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Можно разделить данные без/с аккаунтом</a:t>
            </a: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Без неё никуда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Что можно упростить, если регистрация необходима?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4800" y="1095375"/>
            <a:ext cx="2857500" cy="295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Авторизация</a:t>
            </a:r>
            <a:endParaRPr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877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Насколько необходима авторизация?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Что можно упростить?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Важно: </a:t>
            </a:r>
            <a:r>
              <a:rPr lang="ru" b="1">
                <a:solidFill>
                  <a:schemeClr val="dk1"/>
                </a:solidFill>
              </a:rPr>
              <a:t>позволяйте пользователю самостоятельно принимать решения.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 rotWithShape="1">
          <a:blip r:embed="rId3">
            <a:alphaModFix/>
          </a:blip>
          <a:srcRect l="23699" r="24781"/>
          <a:stretch/>
        </p:blipFill>
        <p:spPr>
          <a:xfrm>
            <a:off x="6341500" y="999363"/>
            <a:ext cx="2490800" cy="372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Первое впечатление</a:t>
            </a:r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663900" cy="65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ru">
                <a:solidFill>
                  <a:srgbClr val="000000"/>
                </a:solidFill>
              </a:rPr>
              <a:t>Приветствие и введение или сразу к делу?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116" name="Google Shape;116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t>9</a:t>
            </a:fld>
            <a:endParaRPr/>
          </a:p>
        </p:txBody>
      </p:sp>
      <p:pic>
        <p:nvPicPr>
          <p:cNvPr id="117" name="Google Shape;117;p21"/>
          <p:cNvPicPr preferRelativeResize="0"/>
          <p:nvPr/>
        </p:nvPicPr>
        <p:blipFill rotWithShape="1">
          <a:blip r:embed="rId3">
            <a:alphaModFix/>
          </a:blip>
          <a:srcRect l="11521" t="17170" r="9620"/>
          <a:stretch/>
        </p:blipFill>
        <p:spPr>
          <a:xfrm>
            <a:off x="2168375" y="1681300"/>
            <a:ext cx="4807226" cy="284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1811</Words>
  <Application>Microsoft Office PowerPoint</Application>
  <PresentationFormat>Экран (16:9)</PresentationFormat>
  <Paragraphs>264</Paragraphs>
  <Slides>33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Simple Light</vt:lpstr>
      <vt:lpstr>UI/UX</vt:lpstr>
      <vt:lpstr>Слайд 2</vt:lpstr>
      <vt:lpstr>User Interface vs User eXperience</vt:lpstr>
      <vt:lpstr>Чего ожидает пользователь</vt:lpstr>
      <vt:lpstr>Количество действий</vt:lpstr>
      <vt:lpstr>План</vt:lpstr>
      <vt:lpstr>Регистрация</vt:lpstr>
      <vt:lpstr>Авторизация</vt:lpstr>
      <vt:lpstr>Первое впечатление</vt:lpstr>
      <vt:lpstr>Первое впечатление</vt:lpstr>
      <vt:lpstr>Первое впечатление</vt:lpstr>
      <vt:lpstr>Ввод данных</vt:lpstr>
      <vt:lpstr>Ввод данных</vt:lpstr>
      <vt:lpstr>Ввод данных</vt:lpstr>
      <vt:lpstr>Ввод данных</vt:lpstr>
      <vt:lpstr>Ввод данных</vt:lpstr>
      <vt:lpstr>Управление приложением</vt:lpstr>
      <vt:lpstr>Управление приложением</vt:lpstr>
      <vt:lpstr>Управление приложением</vt:lpstr>
      <vt:lpstr>Управление приложением</vt:lpstr>
      <vt:lpstr>Интерактив: подсчет количества действий</vt:lpstr>
      <vt:lpstr>Обратная связь</vt:lpstr>
      <vt:lpstr>Обратная связь</vt:lpstr>
      <vt:lpstr>Обратная связь</vt:lpstr>
      <vt:lpstr>Разрешения приложения</vt:lpstr>
      <vt:lpstr>Разрешения приложения</vt:lpstr>
      <vt:lpstr>Интерактив: подсчет количества действий</vt:lpstr>
      <vt:lpstr>Оформление текста</vt:lpstr>
      <vt:lpstr>Оформление текста </vt:lpstr>
      <vt:lpstr>Графическое оформление</vt:lpstr>
      <vt:lpstr>Проектирование интерфейса</vt:lpstr>
      <vt:lpstr>Проектирование интерфейса</vt:lpstr>
      <vt:lpstr>Проектирование интерфейса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UI/UX</dc:title>
  <dc:creator>Потеряев Илья Константинович 3</dc:creator>
  <cp:lastModifiedBy>poteryaev_ik3</cp:lastModifiedBy>
  <cp:revision>2</cp:revision>
  <dcterms:modified xsi:type="dcterms:W3CDTF">2024-01-18T04:40:58Z</dcterms:modified>
</cp:coreProperties>
</file>