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333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0EB44-6632-49E3-8FFA-921607C878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1CDEC-0878-431B-ABAD-16497C1251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0B2F8-59E0-4F4D-A289-1961D157C9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A1E9D-EB8C-499E-9AFA-18F0DF2C26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1D0E8-93E4-4D07-8557-23A393824D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59F32-05B4-4962-BC2F-59A468FECA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B1EF4-F55B-4351-91A0-7440217F29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F8DD1-A95D-4375-82DC-EFD4E85D34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4BD42-F8EE-4E8B-AC5C-8D2C799EB2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30073-81D5-4CD3-90FD-FDEC796B0F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BD4DE-FDB6-463A-9333-9A3F0BD906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8CB24A-2FB3-4333-9D1B-C64C20B8C36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Тема 4. Основные теории спроса и предложения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260350"/>
            <a:ext cx="2736850" cy="736600"/>
          </a:xfrm>
          <a:prstGeom prst="rect">
            <a:avLst/>
          </a:prstGeom>
          <a:noFill/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5425" y="1443038"/>
            <a:ext cx="8694738" cy="3971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При изменении </a:t>
            </a:r>
            <a:r>
              <a:rPr lang="ru-RU" b="1"/>
              <a:t>цены </a:t>
            </a:r>
            <a:r>
              <a:rPr lang="ru-RU"/>
              <a:t>блага (ceteris paribus) </a:t>
            </a:r>
            <a:r>
              <a:rPr lang="ru-RU" i="1"/>
              <a:t>объем (величина) </a:t>
            </a:r>
            <a:r>
              <a:rPr lang="ru-RU"/>
              <a:t>спроса движется  в обратном направлении </a:t>
            </a:r>
            <a:r>
              <a:rPr lang="ru-RU" b="1"/>
              <a:t>вдоль </a:t>
            </a:r>
            <a:r>
              <a:rPr lang="ru-RU"/>
              <a:t>линии спроса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2708275"/>
            <a:ext cx="5472112" cy="3089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9144000" cy="64801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  	Если происходит изменение </a:t>
            </a:r>
            <a:r>
              <a:rPr lang="ru-RU" sz="2000" b="1"/>
              <a:t>всех прочих факторов, </a:t>
            </a:r>
            <a:r>
              <a:rPr lang="ru-RU" sz="2000"/>
              <a:t>то это приводит к сдвигу кривой спроса вправо (при увеличении спроса) или влево (при уменьшении спроса)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Увеличение доходов</a:t>
            </a:r>
          </a:p>
          <a:p>
            <a:pPr>
              <a:lnSpc>
                <a:spcPct val="80000"/>
              </a:lnSpc>
            </a:pPr>
            <a:r>
              <a:rPr lang="ru-RU" sz="2000"/>
              <a:t>Увеличение числа потребителей</a:t>
            </a:r>
          </a:p>
          <a:p>
            <a:pPr>
              <a:lnSpc>
                <a:spcPct val="80000"/>
              </a:lnSpc>
            </a:pPr>
            <a:r>
              <a:rPr lang="ru-RU" sz="2000"/>
              <a:t>Увеличение цен товаров-заменителей</a:t>
            </a:r>
          </a:p>
          <a:p>
            <a:pPr>
              <a:lnSpc>
                <a:spcPct val="80000"/>
              </a:lnSpc>
            </a:pPr>
            <a:r>
              <a:rPr lang="ru-RU" sz="2000"/>
              <a:t>Увеличение цен товаров –комплиментов</a:t>
            </a:r>
          </a:p>
          <a:p>
            <a:pPr>
              <a:lnSpc>
                <a:spcPct val="80000"/>
              </a:lnSpc>
            </a:pPr>
            <a:r>
              <a:rPr lang="ru-RU" sz="2000"/>
              <a:t>Мода</a:t>
            </a:r>
          </a:p>
          <a:p>
            <a:pPr>
              <a:lnSpc>
                <a:spcPct val="80000"/>
              </a:lnSpc>
            </a:pPr>
            <a:r>
              <a:rPr lang="ru-RU" sz="2000"/>
              <a:t>Ожидание повышения цен</a:t>
            </a:r>
          </a:p>
          <a:p>
            <a:pPr>
              <a:lnSpc>
                <a:spcPct val="80000"/>
              </a:lnSpc>
            </a:pPr>
            <a:r>
              <a:rPr lang="ru-RU" sz="2000"/>
              <a:t>Реклама</a:t>
            </a:r>
          </a:p>
          <a:p>
            <a:pPr>
              <a:lnSpc>
                <a:spcPct val="80000"/>
              </a:lnSpc>
            </a:pPr>
            <a:endParaRPr lang="ru-RU" sz="200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125538"/>
            <a:ext cx="5329237" cy="28273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57213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	Обратная зависимость между количеством запрашиваемого продукта (величиной спроса) и его ценой называется  </a:t>
            </a:r>
            <a:r>
              <a:rPr lang="ru-RU" sz="2800" i="1"/>
              <a:t>законом спроса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i="1"/>
              <a:t>	</a:t>
            </a:r>
            <a:r>
              <a:rPr lang="ru-RU" sz="2800" b="1"/>
              <a:t>Действие закона спроса определяется факторами</a:t>
            </a:r>
            <a:r>
              <a:rPr lang="ru-RU" sz="2800"/>
              <a:t>:</a:t>
            </a:r>
          </a:p>
          <a:p>
            <a:pPr>
              <a:lnSpc>
                <a:spcPct val="80000"/>
              </a:lnSpc>
            </a:pPr>
            <a:r>
              <a:rPr lang="ru-RU" sz="2800" i="1"/>
              <a:t>Психология покупателей </a:t>
            </a:r>
            <a:r>
              <a:rPr lang="ru-RU" sz="2800"/>
              <a:t>(люди предпочитают покупать товар по более низкой цене);</a:t>
            </a:r>
          </a:p>
          <a:p>
            <a:pPr>
              <a:lnSpc>
                <a:spcPct val="80000"/>
              </a:lnSpc>
            </a:pPr>
            <a:r>
              <a:rPr lang="ru-RU" sz="2800" i="1"/>
              <a:t>Закон убывающей предельной полезности </a:t>
            </a:r>
            <a:r>
              <a:rPr lang="ru-RU" sz="2800"/>
              <a:t>(каждая новая единица товара приносит потребителю все меньшее удовлетворение);</a:t>
            </a:r>
          </a:p>
          <a:p>
            <a:pPr>
              <a:lnSpc>
                <a:spcPct val="80000"/>
              </a:lnSpc>
            </a:pPr>
            <a:r>
              <a:rPr lang="ru-RU" sz="2800" i="1"/>
              <a:t>Эффект дохода </a:t>
            </a:r>
            <a:r>
              <a:rPr lang="ru-RU" sz="2800"/>
              <a:t>— при постоянном доходе снижение цены увеличивает покупательскую способность;</a:t>
            </a:r>
          </a:p>
          <a:p>
            <a:pPr>
              <a:lnSpc>
                <a:spcPct val="80000"/>
              </a:lnSpc>
            </a:pPr>
            <a:r>
              <a:rPr lang="ru-RU" sz="2800" i="1"/>
              <a:t>Эффект замещения </a:t>
            </a:r>
            <a:r>
              <a:rPr lang="ru-RU" sz="2800"/>
              <a:t>— высокие цены заставляют покупателя заменять данный товар другими.</a:t>
            </a:r>
            <a:endParaRPr lang="ru-RU" sz="2800" i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561975"/>
          </a:xfrm>
        </p:spPr>
        <p:txBody>
          <a:bodyPr/>
          <a:lstStyle/>
          <a:p>
            <a:r>
              <a:rPr lang="ru-RU" sz="3200" b="1"/>
              <a:t>Парадоксы закона спроса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8229600" cy="5832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/>
              <a:t>Парадокс Гиффена  -  </a:t>
            </a:r>
            <a:r>
              <a:rPr lang="ru-RU" sz="2400"/>
              <a:t>ситуации, при которых закон спроса прекращает себя явно проявлять, а линия спроса получает </a:t>
            </a:r>
            <a:r>
              <a:rPr lang="ru-RU" sz="2400" i="1"/>
              <a:t>положительный </a:t>
            </a:r>
            <a:r>
              <a:rPr lang="ru-RU" sz="2400"/>
              <a:t>наклон </a:t>
            </a:r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	Парадокс Гиффена представляет собой </a:t>
            </a:r>
            <a:r>
              <a:rPr lang="ru-RU" sz="2400" b="1" i="1"/>
              <a:t>единственное </a:t>
            </a:r>
            <a:r>
              <a:rPr lang="ru-RU" sz="2400" b="1"/>
              <a:t>исключение</a:t>
            </a:r>
            <a:r>
              <a:rPr lang="ru-RU" sz="2400"/>
              <a:t> из закона спроса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1844675"/>
            <a:ext cx="4772025" cy="3829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	Следующие ситуации вызваны тем, что изменение цены приводит к отмене условия </a:t>
            </a:r>
            <a:r>
              <a:rPr lang="ru-RU" sz="2800" i="1"/>
              <a:t>ceteris paribus, </a:t>
            </a:r>
            <a:r>
              <a:rPr lang="ru-RU" sz="2800"/>
              <a:t>а потому</a:t>
            </a:r>
            <a:br>
              <a:rPr lang="ru-RU" sz="2800"/>
            </a:br>
            <a:r>
              <a:rPr lang="ru-RU" sz="2800"/>
              <a:t>изменение цены приводит к сдвигу линии спроса (условия </a:t>
            </a:r>
            <a:r>
              <a:rPr lang="ru-RU" sz="2800" i="1"/>
              <a:t>mutatis mutandis)</a:t>
            </a:r>
            <a:endParaRPr lang="ru-RU" sz="2800"/>
          </a:p>
          <a:p>
            <a:pPr>
              <a:buFontTx/>
              <a:buNone/>
            </a:pPr>
            <a:r>
              <a:rPr lang="ru-RU" sz="2800" b="1"/>
              <a:t>	Условие mutatis mutandis </a:t>
            </a:r>
            <a:r>
              <a:rPr lang="ru-RU" sz="2800"/>
              <a:t>(«с соответствующими изменениями» — </a:t>
            </a:r>
            <a:r>
              <a:rPr lang="ru-RU" sz="2800" i="1"/>
              <a:t>лат.) </a:t>
            </a:r>
            <a:r>
              <a:rPr lang="ru-RU" sz="2800"/>
              <a:t>— ситуация, при которой изменение цены полностью или частично отменяет действие правила ceteris paribus (изменение цены воздействует не только на </a:t>
            </a:r>
            <a:r>
              <a:rPr lang="ru-RU" sz="2800" i="1"/>
              <a:t>величину </a:t>
            </a:r>
            <a:r>
              <a:rPr lang="ru-RU" sz="2800"/>
              <a:t>спроса, но и на сам спрос, что приводит к соответствующему сдвигу линии спроса)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r>
              <a:rPr lang="ru-RU"/>
              <a:t>Цена как показатель качества</a:t>
            </a:r>
          </a:p>
          <a:p>
            <a:endParaRPr lang="ru-RU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908050"/>
            <a:ext cx="6799263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r>
              <a:rPr lang="ru-RU" sz="2800" b="1"/>
              <a:t>Эффект подражания </a:t>
            </a:r>
            <a:r>
              <a:rPr lang="ru-RU" sz="2800"/>
              <a:t>(«эффект присоединения к большинству») - эффект увеличения потребительского спроса, связанный с тем, что потребитель, следуя общепринятым нормам, покупает тот же самый товар, который покупают другие.</a:t>
            </a:r>
          </a:p>
          <a:p>
            <a:r>
              <a:rPr lang="ru-RU" sz="2800" b="1"/>
              <a:t>Эффект сноба - </a:t>
            </a:r>
            <a:r>
              <a:rPr lang="ru-RU" sz="2800"/>
              <a:t>эффект изменения спроса группы людей из-за того, что другие люди потребляют данный товар. При этом реакция сноба направлена в </a:t>
            </a:r>
            <a:r>
              <a:rPr lang="ru-RU" sz="2800" i="1"/>
              <a:t>противоположную </a:t>
            </a:r>
            <a:r>
              <a:rPr lang="ru-RU" sz="2800"/>
              <a:t>сторону по отношению к общепринятой.</a:t>
            </a:r>
          </a:p>
          <a:p>
            <a:endParaRPr lang="ru-RU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/>
              <a:t>Эффект Веблена, </a:t>
            </a:r>
            <a:r>
              <a:rPr lang="ru-RU" sz="2800" i="1"/>
              <a:t>или «демонстративное потребление», </a:t>
            </a:r>
            <a:r>
              <a:rPr lang="ru-RU" sz="2800"/>
              <a:t>гипотетически способен создать </a:t>
            </a:r>
            <a:r>
              <a:rPr lang="ru-RU" sz="2800" i="1"/>
              <a:t>положительную </a:t>
            </a:r>
            <a:r>
              <a:rPr lang="ru-RU" sz="2800"/>
              <a:t>зависимость между ценой и количеством спроса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   Под </a:t>
            </a:r>
            <a:r>
              <a:rPr lang="ru-RU" sz="2800" b="1"/>
              <a:t>эффектом Веблена </a:t>
            </a:r>
            <a:r>
              <a:rPr lang="ru-RU" sz="2800"/>
              <a:t>понимается эффект увеличения потребительского спроса, связанный с тем, что товар имеет более высокую (а не более низкую) цену. Эффект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   Веблена похож на эффект сноба, но принципиально отличается тем, что эффект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   сноба зависит от потребления остальных, а эффект Веблена зависит прежде всего от цены.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800"/>
          </a:p>
          <a:p>
            <a:pPr>
              <a:lnSpc>
                <a:spcPct val="80000"/>
              </a:lnSpc>
            </a:pPr>
            <a:r>
              <a:rPr lang="ru-RU" sz="2800" b="1"/>
              <a:t>Эффект ожидаемых цен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sz="3200" b="1"/>
              <a:t>Предложение и факторы, определяющие его величину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256213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/>
              <a:t>	</a:t>
            </a:r>
          </a:p>
          <a:p>
            <a:pPr>
              <a:buFontTx/>
              <a:buNone/>
            </a:pPr>
            <a:r>
              <a:rPr lang="ru-RU" sz="2800" b="1"/>
              <a:t>	Предложение </a:t>
            </a:r>
            <a:r>
              <a:rPr lang="ru-RU" sz="2800"/>
              <a:t>на рынке является результатом производства и отражает желание производителей продать свой товар.</a:t>
            </a:r>
          </a:p>
          <a:p>
            <a:pPr>
              <a:buFontTx/>
              <a:buNone/>
            </a:pPr>
            <a:r>
              <a:rPr lang="ru-RU" sz="2800" i="1"/>
              <a:t>   Объем (величина) предложения </a:t>
            </a:r>
            <a:r>
              <a:rPr lang="ru-RU" sz="2800"/>
              <a:t>определяется максимальным количеством какого-либо товара, которое желает продать на рынке отдельный продавец или группа продавцов в единицу времени при данных условиях.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4525963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Спрос. 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Закон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спроса. 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Факторы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влияющие на спрос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Предложение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Факторы, влияющие на предложение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Взаимодействие спроса и предложения.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2642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	</a:t>
            </a:r>
            <a:r>
              <a:rPr lang="ru-RU" sz="2400" b="1"/>
              <a:t>Объем предложения</a:t>
            </a:r>
            <a:r>
              <a:rPr lang="ru-RU" sz="2400"/>
              <a:t> является </a:t>
            </a:r>
            <a:r>
              <a:rPr lang="ru-RU" sz="2400" i="1"/>
              <a:t>потоком, </a:t>
            </a:r>
            <a:r>
              <a:rPr lang="ru-RU" sz="2400"/>
              <a:t>изменяющимся во времени.</a:t>
            </a:r>
          </a:p>
          <a:p>
            <a:pPr>
              <a:lnSpc>
                <a:spcPct val="80000"/>
              </a:lnSpc>
            </a:pPr>
            <a:r>
              <a:rPr lang="ru-RU" sz="2400" i="1"/>
              <a:t>К какому периоду времени </a:t>
            </a:r>
            <a:r>
              <a:rPr lang="ru-RU" sz="2400"/>
              <a:t>относится </a:t>
            </a:r>
            <a:r>
              <a:rPr lang="ru-RU" sz="2400" i="1"/>
              <a:t>данная величина </a:t>
            </a:r>
            <a:r>
              <a:rPr lang="ru-RU" sz="2400"/>
              <a:t>предложения ?</a:t>
            </a:r>
          </a:p>
          <a:p>
            <a:pPr>
              <a:lnSpc>
                <a:spcPct val="80000"/>
              </a:lnSpc>
            </a:pPr>
            <a:r>
              <a:rPr lang="ru-RU" sz="2400" i="1"/>
              <a:t>Условия, </a:t>
            </a:r>
            <a:r>
              <a:rPr lang="ru-RU" sz="2400"/>
              <a:t>при которых формируется данный объем предложения?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 i="1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400" i="1"/>
              <a:t> </a:t>
            </a:r>
            <a:r>
              <a:rPr lang="ru-RU" sz="2400" b="1" i="1"/>
              <a:t>Факторы предложения</a:t>
            </a:r>
            <a:r>
              <a:rPr lang="ru-RU" sz="2400" i="1"/>
              <a:t> </a:t>
            </a:r>
          </a:p>
          <a:p>
            <a:pPr>
              <a:lnSpc>
                <a:spcPct val="80000"/>
              </a:lnSpc>
            </a:pPr>
            <a:r>
              <a:rPr lang="ru-RU" sz="2400"/>
              <a:t>цена предлагаемого товара;</a:t>
            </a:r>
          </a:p>
          <a:p>
            <a:pPr>
              <a:lnSpc>
                <a:spcPct val="80000"/>
              </a:lnSpc>
            </a:pPr>
            <a:r>
              <a:rPr lang="ru-RU" sz="2400"/>
              <a:t>цена товара-субститута;</a:t>
            </a:r>
          </a:p>
          <a:p>
            <a:pPr>
              <a:lnSpc>
                <a:spcPct val="80000"/>
              </a:lnSpc>
            </a:pPr>
            <a:r>
              <a:rPr lang="ru-RU" sz="2400"/>
              <a:t> цена комплементарного товара;</a:t>
            </a:r>
          </a:p>
          <a:p>
            <a:pPr>
              <a:lnSpc>
                <a:spcPct val="80000"/>
              </a:lnSpc>
            </a:pPr>
            <a:r>
              <a:rPr lang="ru-RU" sz="2400"/>
              <a:t> цены ресурсов;</a:t>
            </a:r>
          </a:p>
          <a:p>
            <a:pPr>
              <a:lnSpc>
                <a:spcPct val="80000"/>
              </a:lnSpc>
            </a:pPr>
            <a:r>
              <a:rPr lang="ru-RU" sz="2400"/>
              <a:t> уровень технологии;</a:t>
            </a:r>
          </a:p>
          <a:p>
            <a:pPr>
              <a:lnSpc>
                <a:spcPct val="80000"/>
              </a:lnSpc>
            </a:pPr>
            <a:r>
              <a:rPr lang="ru-RU" sz="2400"/>
              <a:t> налоги и субсидии;</a:t>
            </a:r>
          </a:p>
          <a:p>
            <a:pPr>
              <a:lnSpc>
                <a:spcPct val="80000"/>
              </a:lnSpc>
            </a:pPr>
            <a:r>
              <a:rPr lang="ru-RU" sz="2400"/>
              <a:t> природные условия;</a:t>
            </a:r>
          </a:p>
          <a:p>
            <a:pPr>
              <a:lnSpc>
                <a:spcPct val="80000"/>
              </a:lnSpc>
            </a:pPr>
            <a:r>
              <a:rPr lang="ru-RU" sz="2400"/>
              <a:t> ожидания производителей;</a:t>
            </a:r>
          </a:p>
          <a:p>
            <a:pPr>
              <a:lnSpc>
                <a:spcPct val="80000"/>
              </a:lnSpc>
            </a:pPr>
            <a:r>
              <a:rPr lang="ru-RU" sz="2400"/>
              <a:t> количество продавцов</a:t>
            </a:r>
            <a:r>
              <a:rPr lang="ru-RU" sz="2400" i="1"/>
              <a:t>  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>
              <a:buFontTx/>
              <a:buNone/>
            </a:pPr>
            <a:r>
              <a:rPr lang="ru-RU" b="1"/>
              <a:t> 	Функция предложения </a:t>
            </a:r>
            <a:r>
              <a:rPr lang="ru-RU"/>
              <a:t>определяет предложение в зависимости от влияющих на него множества различных факторов.</a:t>
            </a:r>
          </a:p>
          <a:p>
            <a:pPr>
              <a:buFontTx/>
              <a:buNone/>
            </a:pPr>
            <a:endParaRPr lang="ru-RU"/>
          </a:p>
          <a:p>
            <a:r>
              <a:rPr lang="ru-RU"/>
              <a:t>аналитическое представление</a:t>
            </a:r>
          </a:p>
          <a:p>
            <a:r>
              <a:rPr lang="ru-RU"/>
              <a:t>графическое представление</a:t>
            </a:r>
          </a:p>
          <a:p>
            <a:r>
              <a:rPr lang="ru-RU"/>
              <a:t>дискретное представление</a:t>
            </a:r>
          </a:p>
          <a:p>
            <a:pPr>
              <a:buFontTx/>
              <a:buNone/>
            </a:pPr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404813"/>
            <a:ext cx="7705725" cy="400050"/>
          </a:xfrm>
          <a:prstGeom prst="rect">
            <a:avLst/>
          </a:prstGeom>
          <a:noFill/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052513"/>
            <a:ext cx="8345487" cy="5295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/>
              <a:t>   Линия предложения  </a:t>
            </a:r>
            <a:r>
              <a:rPr lang="ru-RU" sz="2800" i="1"/>
              <a:t>(функция предложения от цены) —</a:t>
            </a:r>
            <a:r>
              <a:rPr lang="ru-RU" sz="2800"/>
              <a:t> кривая, показывающая, какое количество товара готовы продать производители  по разным ценам в данный момент времени</a:t>
            </a:r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2852738"/>
            <a:ext cx="2519362" cy="738187"/>
          </a:xfrm>
          <a:prstGeom prst="rect">
            <a:avLst/>
          </a:prstGeom>
          <a:noFill/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4005263"/>
            <a:ext cx="2376487" cy="633412"/>
          </a:xfrm>
          <a:prstGeom prst="rect">
            <a:avLst/>
          </a:prstGeom>
          <a:noFill/>
        </p:spPr>
      </p:pic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2708275"/>
            <a:ext cx="4824412" cy="3546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507413" cy="6858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изменение </a:t>
            </a:r>
            <a:r>
              <a:rPr lang="ru-RU" sz="2000" i="1"/>
              <a:t>цены товара</a:t>
            </a:r>
          </a:p>
          <a:p>
            <a:pPr>
              <a:lnSpc>
                <a:spcPct val="80000"/>
              </a:lnSpc>
            </a:pPr>
            <a:r>
              <a:rPr lang="ru-RU" sz="2000"/>
              <a:t>увеличение  налогов </a:t>
            </a:r>
          </a:p>
          <a:p>
            <a:pPr>
              <a:lnSpc>
                <a:spcPct val="80000"/>
              </a:lnSpc>
            </a:pPr>
            <a:r>
              <a:rPr lang="ru-RU" sz="2000"/>
              <a:t>начисление дотаций</a:t>
            </a:r>
          </a:p>
          <a:p>
            <a:pPr>
              <a:lnSpc>
                <a:spcPct val="80000"/>
              </a:lnSpc>
            </a:pPr>
            <a:r>
              <a:rPr lang="ru-RU" sz="2000"/>
              <a:t>увеличение эффективности производства</a:t>
            </a:r>
          </a:p>
          <a:p>
            <a:pPr>
              <a:lnSpc>
                <a:spcPct val="80000"/>
              </a:lnSpc>
            </a:pPr>
            <a:r>
              <a:rPr lang="ru-RU" sz="2000"/>
              <a:t>повышение конкурентоспособности</a:t>
            </a:r>
          </a:p>
          <a:p>
            <a:pPr>
              <a:lnSpc>
                <a:spcPct val="80000"/>
              </a:lnSpc>
            </a:pPr>
            <a:endParaRPr lang="ru-RU" sz="2000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0"/>
            <a:ext cx="4303712" cy="5157788"/>
          </a:xfrm>
          <a:prstGeom prst="rect">
            <a:avLst/>
          </a:prstGeom>
          <a:noFill/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476250"/>
            <a:ext cx="4643437" cy="4638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r>
              <a:rPr lang="ru-RU" b="1"/>
              <a:t>линия спроса </a:t>
            </a:r>
            <a:r>
              <a:rPr lang="ru-RU"/>
              <a:t>демонстрирует </a:t>
            </a:r>
            <a:r>
              <a:rPr lang="ru-RU" b="1"/>
              <a:t>множество максимальных цен, </a:t>
            </a:r>
            <a:r>
              <a:rPr lang="ru-RU"/>
              <a:t>при которых потребители готовы купить каждое данное количество благ</a:t>
            </a:r>
          </a:p>
          <a:p>
            <a:r>
              <a:rPr lang="ru-RU" b="1"/>
              <a:t>линия предложения </a:t>
            </a:r>
            <a:r>
              <a:rPr lang="ru-RU"/>
              <a:t>демонстрирует</a:t>
            </a:r>
            <a:r>
              <a:rPr lang="ru-RU" b="1"/>
              <a:t> множество минимальных цен, </a:t>
            </a:r>
            <a:r>
              <a:rPr lang="ru-RU"/>
              <a:t>по которым продавцы согласятся продать каждое данное количество благ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/>
              <a:t>Спрос и факторы, определяющие его величину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/>
              <a:t>	Спрос формируют  </a:t>
            </a:r>
            <a:r>
              <a:rPr lang="ru-RU" i="1"/>
              <a:t>платежеспособные потребности.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/>
              <a:t>	Спрос </a:t>
            </a:r>
            <a:r>
              <a:rPr lang="ru-RU"/>
              <a:t>— это желание и готовность экономических агентов приобрести благо. Спрос определяется максимальными возможностями покупателя или его максимальной готовностью заплатить за данный товар.</a:t>
            </a:r>
            <a:endParaRPr lang="ru-RU" i="1"/>
          </a:p>
          <a:p>
            <a:pPr>
              <a:lnSpc>
                <a:spcPct val="90000"/>
              </a:lnSpc>
            </a:pPr>
            <a:endParaRPr lang="ru-RU"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b="1"/>
              <a:t>   Величина (объем)  спроса </a:t>
            </a:r>
            <a:r>
              <a:rPr lang="ru-RU"/>
              <a:t>определяется </a:t>
            </a:r>
            <a:r>
              <a:rPr lang="ru-RU" b="1"/>
              <a:t>максимальным </a:t>
            </a:r>
            <a:r>
              <a:rPr lang="ru-RU"/>
              <a:t>количеством блага, которое может приобрести покупатель за определенный период времени при данных условиях.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   </a:t>
            </a:r>
            <a:r>
              <a:rPr lang="ru-RU" b="1"/>
              <a:t>Объем спроса</a:t>
            </a:r>
            <a:r>
              <a:rPr lang="ru-RU"/>
              <a:t> является </a:t>
            </a:r>
            <a:r>
              <a:rPr lang="ru-RU" i="1"/>
              <a:t>потоком, </a:t>
            </a:r>
            <a:r>
              <a:rPr lang="ru-RU"/>
              <a:t>изменяющимся во времени.</a:t>
            </a:r>
          </a:p>
          <a:p>
            <a:pPr>
              <a:lnSpc>
                <a:spcPct val="90000"/>
              </a:lnSpc>
            </a:pPr>
            <a:r>
              <a:rPr lang="ru-RU" i="1"/>
              <a:t>К какому периоду времени </a:t>
            </a:r>
            <a:r>
              <a:rPr lang="ru-RU"/>
              <a:t>относится </a:t>
            </a:r>
            <a:r>
              <a:rPr lang="ru-RU" i="1"/>
              <a:t>данная величина </a:t>
            </a:r>
            <a:r>
              <a:rPr lang="ru-RU"/>
              <a:t>спроса?</a:t>
            </a:r>
          </a:p>
          <a:p>
            <a:pPr>
              <a:lnSpc>
                <a:spcPct val="90000"/>
              </a:lnSpc>
            </a:pPr>
            <a:r>
              <a:rPr lang="ru-RU" i="1"/>
              <a:t>Условия, </a:t>
            </a:r>
            <a:r>
              <a:rPr lang="ru-RU"/>
              <a:t>при которых формируется данный объем спроса? </a:t>
            </a:r>
            <a:endParaRPr lang="ru-RU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sz="3200"/>
              <a:t>Факторы спроса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0805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цена товара;</a:t>
            </a:r>
          </a:p>
          <a:p>
            <a:pPr>
              <a:lnSpc>
                <a:spcPct val="90000"/>
              </a:lnSpc>
            </a:pPr>
            <a:r>
              <a:rPr lang="ru-RU" sz="2400"/>
              <a:t>цена товаров-субститутов;</a:t>
            </a:r>
          </a:p>
          <a:p>
            <a:pPr>
              <a:lnSpc>
                <a:spcPct val="90000"/>
              </a:lnSpc>
            </a:pPr>
            <a:r>
              <a:rPr lang="ru-RU" sz="2400"/>
              <a:t>цена товаров-комплементов;</a:t>
            </a:r>
          </a:p>
          <a:p>
            <a:pPr>
              <a:lnSpc>
                <a:spcPct val="90000"/>
              </a:lnSpc>
            </a:pPr>
            <a:r>
              <a:rPr lang="ru-RU" sz="2400"/>
              <a:t>реклама по продвижению товара;</a:t>
            </a:r>
          </a:p>
          <a:p>
            <a:pPr>
              <a:lnSpc>
                <a:spcPct val="90000"/>
              </a:lnSpc>
            </a:pPr>
            <a:r>
              <a:rPr lang="ru-RU" sz="2400"/>
              <a:t>реклама по продвижению товаров-субститутов;</a:t>
            </a:r>
          </a:p>
          <a:p>
            <a:pPr>
              <a:lnSpc>
                <a:spcPct val="90000"/>
              </a:lnSpc>
            </a:pPr>
            <a:r>
              <a:rPr lang="ru-RU" sz="2400"/>
              <a:t>реклама по продвижению товаров-комплементов;</a:t>
            </a:r>
          </a:p>
          <a:p>
            <a:pPr>
              <a:lnSpc>
                <a:spcPct val="90000"/>
              </a:lnSpc>
            </a:pPr>
            <a:r>
              <a:rPr lang="ru-RU" sz="2400"/>
              <a:t>доход потребителей;</a:t>
            </a:r>
          </a:p>
          <a:p>
            <a:pPr>
              <a:lnSpc>
                <a:spcPct val="90000"/>
              </a:lnSpc>
            </a:pPr>
            <a:r>
              <a:rPr lang="ru-RU" sz="2400"/>
              <a:t>вкусы и предпочтения потребителей;</a:t>
            </a:r>
          </a:p>
          <a:p>
            <a:pPr>
              <a:lnSpc>
                <a:spcPct val="90000"/>
              </a:lnSpc>
            </a:pPr>
            <a:r>
              <a:rPr lang="ru-RU" sz="2400"/>
              <a:t>ожидания потребителей;</a:t>
            </a:r>
          </a:p>
          <a:p>
            <a:pPr>
              <a:lnSpc>
                <a:spcPct val="90000"/>
              </a:lnSpc>
            </a:pPr>
            <a:r>
              <a:rPr lang="ru-RU" sz="2400"/>
              <a:t>количество покупателей.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>
              <a:buFontTx/>
              <a:buNone/>
            </a:pPr>
            <a:r>
              <a:rPr lang="ru-RU" b="1"/>
              <a:t>		Функция спроса </a:t>
            </a:r>
            <a:r>
              <a:rPr lang="ru-RU"/>
              <a:t>— функция, определяющая спрос в зависимости от влияющих на него различных величин (факторов)</a:t>
            </a:r>
          </a:p>
          <a:p>
            <a:pPr>
              <a:buFontTx/>
              <a:buNone/>
            </a:pPr>
            <a:endParaRPr lang="ru-RU"/>
          </a:p>
          <a:p>
            <a:r>
              <a:rPr lang="ru-RU"/>
              <a:t>аналитическое представление</a:t>
            </a:r>
          </a:p>
          <a:p>
            <a:r>
              <a:rPr lang="ru-RU"/>
              <a:t>графическое представление</a:t>
            </a:r>
          </a:p>
          <a:p>
            <a:r>
              <a:rPr lang="ru-RU"/>
              <a:t>дискретное представление</a:t>
            </a:r>
          </a:p>
          <a:p>
            <a:pPr>
              <a:buFontTx/>
              <a:buNone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675"/>
            <a:ext cx="9144000" cy="4589463"/>
          </a:xfrm>
          <a:prstGeom prst="rect">
            <a:avLst/>
          </a:prstGeom>
          <a:noFill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908050"/>
            <a:ext cx="8580438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0"/>
            <a:ext cx="8229600" cy="5721350"/>
          </a:xfrm>
        </p:spPr>
        <p:txBody>
          <a:bodyPr/>
          <a:lstStyle/>
          <a:p>
            <a:pPr>
              <a:buFontTx/>
              <a:buNone/>
            </a:pPr>
            <a:r>
              <a:rPr lang="ru-RU" b="1"/>
              <a:t>	</a:t>
            </a:r>
            <a:r>
              <a:rPr lang="ru-RU" sz="2800" b="1"/>
              <a:t>Условие ceteris paribus </a:t>
            </a:r>
            <a:r>
              <a:rPr lang="ru-RU" sz="2800"/>
              <a:t>(«при прочих равных условиях» </a:t>
            </a:r>
            <a:r>
              <a:rPr lang="ru-RU" sz="2800" i="1"/>
              <a:t>—лат.): </a:t>
            </a:r>
            <a:r>
              <a:rPr lang="ru-RU" sz="2800"/>
              <a:t>выделение главного фактора (как правило, цены) для исследования функциональной зависимости, условно принимая все остальные величины неизменными в целях упрощения анализа и выявления наиболее существенных взаимодействий</a:t>
            </a:r>
          </a:p>
          <a:p>
            <a:pPr>
              <a:buFontTx/>
              <a:buNone/>
            </a:pPr>
            <a:r>
              <a:rPr lang="ru-RU" b="1"/>
              <a:t>	</a:t>
            </a:r>
            <a:r>
              <a:rPr lang="ru-RU" sz="2800" b="1"/>
              <a:t>Линия спроса </a:t>
            </a:r>
            <a:r>
              <a:rPr lang="ru-RU" sz="2800"/>
              <a:t>— кривая, показывающая, какое количество экономического блага готовы приобрести покупатели по разным ценам в данный момент времени</a:t>
            </a:r>
          </a:p>
          <a:p>
            <a:pPr>
              <a:buFontTx/>
              <a:buNone/>
            </a:pPr>
            <a:endParaRPr lang="ru-RU" sz="2800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5661025"/>
            <a:ext cx="3240087" cy="801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r>
              <a:rPr lang="ru-RU" i="1"/>
              <a:t>Функция  </a:t>
            </a:r>
            <a:r>
              <a:rPr lang="ru-RU"/>
              <a:t>спроса показывает  отношение между объемом запрашиваемого продукта и </a:t>
            </a:r>
            <a:r>
              <a:rPr lang="ru-RU" i="1"/>
              <a:t>всеми </a:t>
            </a:r>
            <a:r>
              <a:rPr lang="ru-RU"/>
              <a:t>переменными, которые влияют на этот спрос. </a:t>
            </a:r>
          </a:p>
          <a:p>
            <a:r>
              <a:rPr lang="ru-RU" i="1"/>
              <a:t>Линия  </a:t>
            </a:r>
            <a:r>
              <a:rPr lang="ru-RU"/>
              <a:t>спроса отражает зависимость между количеством запрашиваемого продукта и ценой на этот продукт, считая все прочие факторы постоянными величинами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444</Words>
  <Application>Microsoft Office PowerPoint</Application>
  <PresentationFormat>Экран (4:3)</PresentationFormat>
  <Paragraphs>132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Arial</vt:lpstr>
      <vt:lpstr>Оформление по умолчанию</vt:lpstr>
      <vt:lpstr>Тема 4. Основные теории спроса и предложения </vt:lpstr>
      <vt:lpstr>Слайд 2</vt:lpstr>
      <vt:lpstr>Спрос и факторы, определяющие его величину</vt:lpstr>
      <vt:lpstr>Слайд 4</vt:lpstr>
      <vt:lpstr>Факторы спроса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Парадоксы закона спроса</vt:lpstr>
      <vt:lpstr>Слайд 15</vt:lpstr>
      <vt:lpstr>Слайд 16</vt:lpstr>
      <vt:lpstr>Слайд 17</vt:lpstr>
      <vt:lpstr>Слайд 18</vt:lpstr>
      <vt:lpstr>Предложение и факторы, определяющие его величину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теория спроса и предложения</dc:title>
  <dc:creator>Алексей</dc:creator>
  <cp:lastModifiedBy>Света</cp:lastModifiedBy>
  <cp:revision>93</cp:revision>
  <dcterms:created xsi:type="dcterms:W3CDTF">2015-09-15T19:27:37Z</dcterms:created>
  <dcterms:modified xsi:type="dcterms:W3CDTF">2020-09-11T10:11:53Z</dcterms:modified>
</cp:coreProperties>
</file>