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1" r:id="rId7"/>
    <p:sldId id="259" r:id="rId8"/>
    <p:sldId id="260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27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22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48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34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43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37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48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00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0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18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31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84BB-9706-4CC4-916D-5D3E06030BC5}" type="datetimeFigureOut">
              <a:rPr lang="ru-RU" smtClean="0"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55AED-A2A2-4D1F-98B0-87D4E5209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49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Педагогическое проектирование в деятельности преподавателя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673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Проектирование в деятельности педагога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ПРЕДПОЛАГАЕТ наличие у педагога:</a:t>
            </a:r>
          </a:p>
          <a:p>
            <a:r>
              <a:rPr lang="ru-RU" dirty="0" smtClean="0"/>
              <a:t>совокупности творческих способностей и исследовательских умений, среди которых важное место занимают инициативность и активность, </a:t>
            </a:r>
          </a:p>
          <a:p>
            <a:r>
              <a:rPr lang="ru-RU" dirty="0" smtClean="0"/>
              <a:t>глубокое внимание и наблюдательность, </a:t>
            </a:r>
          </a:p>
          <a:p>
            <a:r>
              <a:rPr lang="ru-RU" dirty="0" smtClean="0"/>
              <a:t>искусство нестандартно мыслить, </a:t>
            </a:r>
          </a:p>
          <a:p>
            <a:r>
              <a:rPr lang="ru-RU" dirty="0" smtClean="0"/>
              <a:t>богатое воображение и интуиция, </a:t>
            </a:r>
          </a:p>
          <a:p>
            <a:r>
              <a:rPr lang="ru-RU" dirty="0" smtClean="0"/>
              <a:t>исследовательский подход к анализу учебно-воспитательных ситуаций, решению педагогических задач, </a:t>
            </a:r>
          </a:p>
          <a:p>
            <a:r>
              <a:rPr lang="ru-RU" dirty="0" smtClean="0"/>
              <a:t>самостоятельность суждений и выводов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10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Понятие педагогического проектирования </a:t>
            </a:r>
          </a:p>
          <a:p>
            <a:pPr marL="514350" indent="-514350">
              <a:buAutoNum type="arabicPeriod"/>
            </a:pPr>
            <a:r>
              <a:rPr lang="ru-RU" dirty="0" smtClean="0"/>
              <a:t>Функции проектной деятельности, уровни педагогического проектирования 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Принципы проектной деятельности 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Проектирование учебного процесса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Проектирование в деятельности педагога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1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Педагогическое проектирование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Проектирование</a:t>
            </a:r>
            <a:r>
              <a:rPr lang="ru-RU" dirty="0" smtClean="0"/>
              <a:t> (</a:t>
            </a:r>
            <a:r>
              <a:rPr lang="ru-RU" i="1" dirty="0" smtClean="0"/>
              <a:t>от лат. </a:t>
            </a:r>
            <a:r>
              <a:rPr lang="ru-RU" i="1" dirty="0" err="1" smtClean="0"/>
              <a:t>projectus</a:t>
            </a:r>
            <a:r>
              <a:rPr lang="ru-RU" i="1" dirty="0" smtClean="0"/>
              <a:t> </a:t>
            </a:r>
            <a:r>
              <a:rPr lang="ru-RU" dirty="0" smtClean="0"/>
              <a:t>–</a:t>
            </a:r>
            <a:r>
              <a:rPr lang="ru-RU" i="1" dirty="0" smtClean="0"/>
              <a:t> брошенный вперед</a:t>
            </a:r>
            <a:r>
              <a:rPr lang="ru-RU" dirty="0" smtClean="0"/>
              <a:t>) </a:t>
            </a:r>
            <a:r>
              <a:rPr lang="ru-RU" dirty="0" smtClean="0"/>
              <a:t>–</a:t>
            </a:r>
            <a:r>
              <a:rPr lang="ru-RU" dirty="0" smtClean="0"/>
              <a:t> деятельность по созданию проекта, созданию образа будущего предполагаемого явления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Педагогическое проектирование </a:t>
            </a:r>
            <a:r>
              <a:rPr lang="ru-RU" dirty="0" smtClean="0"/>
              <a:t>– совокупность </a:t>
            </a:r>
            <a:r>
              <a:rPr lang="ru-RU" dirty="0"/>
              <a:t>практических умений, необходимых для организации творческой деятельности </a:t>
            </a:r>
            <a:r>
              <a:rPr lang="ru-RU" dirty="0" smtClean="0"/>
              <a:t>педагога</a:t>
            </a:r>
          </a:p>
          <a:p>
            <a:r>
              <a:rPr lang="ru-RU" dirty="0" smtClean="0"/>
              <a:t>Опережающее представление действительности</a:t>
            </a:r>
          </a:p>
          <a:p>
            <a:r>
              <a:rPr lang="ru-RU" dirty="0" smtClean="0"/>
              <a:t>Предвидение будущих изменений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97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проектной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Педагогическое проектирование – самостоятельная </a:t>
            </a:r>
            <a:r>
              <a:rPr lang="ru-RU" u="sng" dirty="0" smtClean="0"/>
              <a:t>полифункциональная</a:t>
            </a:r>
            <a:r>
              <a:rPr lang="ru-RU" dirty="0" smtClean="0"/>
              <a:t> педагогическая деятельность, предопределяющая создание новых или преобразование имеющихся условий процесса воспитания и обучения </a:t>
            </a:r>
          </a:p>
          <a:p>
            <a:pPr marL="0" indent="0" algn="r">
              <a:buNone/>
            </a:pPr>
            <a:r>
              <a:rPr lang="ru-RU" dirty="0" smtClean="0"/>
              <a:t>(</a:t>
            </a:r>
            <a:r>
              <a:rPr lang="ru-RU" i="1" dirty="0" smtClean="0"/>
              <a:t>В. П. Беспалько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ФУНКЦИИ: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28947"/>
              </p:ext>
            </p:extLst>
          </p:nvPr>
        </p:nvGraphicFramePr>
        <p:xfrm>
          <a:off x="856785" y="4700652"/>
          <a:ext cx="8128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48320807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71506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исследовательская,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прогностическая,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преобразующая, </a:t>
                      </a:r>
                      <a:endParaRPr lang="ru-RU" sz="2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нормирующая,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конструктивная</a:t>
                      </a:r>
                    </a:p>
                    <a:p>
                      <a:endParaRPr lang="ru-RU" sz="2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902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519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педагогического проектирования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Концептуальный уровень</a:t>
            </a:r>
            <a:r>
              <a:rPr lang="ru-RU" dirty="0" smtClean="0"/>
              <a:t>. Создание концепции объекта или модельного представления (модель образовательного стандарта, концепция программы, проект учебного плана). 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b="1" dirty="0" smtClean="0"/>
              <a:t>Содержательный уровень.</a:t>
            </a:r>
            <a:r>
              <a:rPr lang="ru-RU" dirty="0" smtClean="0"/>
              <a:t> Получение продукта (образовательный стандарт, программа развития колледжа, учебный план института).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Технологический уровень. </a:t>
            </a:r>
            <a:r>
              <a:rPr lang="ru-RU" dirty="0" smtClean="0"/>
              <a:t>Алгоритмическое описание способа действий (педагогические технологии)</a:t>
            </a:r>
          </a:p>
        </p:txBody>
      </p:sp>
    </p:spTree>
    <p:extLst>
      <p:ext uri="{BB962C8B-B14F-4D97-AF65-F5344CB8AC3E}">
        <p14:creationId xmlns:p14="http://schemas.microsoft.com/office/powerpoint/2010/main" val="45220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проектной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Принцип </a:t>
            </a:r>
            <a:r>
              <a:rPr lang="ru-RU" dirty="0" err="1" smtClean="0"/>
              <a:t>прогностичности</a:t>
            </a:r>
            <a:endParaRPr lang="ru-RU" dirty="0" smtClean="0"/>
          </a:p>
          <a:p>
            <a:r>
              <a:rPr lang="ru-RU" dirty="0" smtClean="0"/>
              <a:t>Принцип </a:t>
            </a:r>
            <a:r>
              <a:rPr lang="ru-RU" dirty="0" err="1" smtClean="0"/>
              <a:t>пошаговости</a:t>
            </a:r>
            <a:endParaRPr lang="ru-RU" dirty="0" smtClean="0"/>
          </a:p>
          <a:p>
            <a:r>
              <a:rPr lang="ru-RU" dirty="0" smtClean="0"/>
              <a:t>Принцип нормирования</a:t>
            </a:r>
          </a:p>
          <a:p>
            <a:r>
              <a:rPr lang="ru-RU" dirty="0" smtClean="0"/>
              <a:t>Принцип обратной связи</a:t>
            </a:r>
          </a:p>
          <a:p>
            <a:r>
              <a:rPr lang="ru-RU" dirty="0" smtClean="0"/>
              <a:t>Принцип продуктивности</a:t>
            </a:r>
          </a:p>
          <a:p>
            <a:r>
              <a:rPr lang="ru-RU" dirty="0" smtClean="0"/>
              <a:t>Принцип культурной аналогии</a:t>
            </a:r>
          </a:p>
          <a:p>
            <a:r>
              <a:rPr lang="ru-RU" dirty="0" smtClean="0"/>
              <a:t>Принцип саморазвития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98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Проектирование учебного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ЭТАПЫ: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Пропедевтический</a:t>
            </a:r>
            <a:r>
              <a:rPr lang="ru-RU" dirty="0" smtClean="0"/>
              <a:t> </a:t>
            </a:r>
            <a:r>
              <a:rPr lang="ru-RU" dirty="0"/>
              <a:t>(развитие педагогической направленности и создание мотивационной установки на овладение педагогическим проектированием);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Образовательный </a:t>
            </a:r>
            <a:r>
              <a:rPr lang="ru-RU" dirty="0"/>
              <a:t>(теоретическое овладение вопросами проектирования и </a:t>
            </a:r>
            <a:r>
              <a:rPr lang="ru-RU" dirty="0" err="1"/>
              <a:t>технологизации</a:t>
            </a:r>
            <a:r>
              <a:rPr lang="ru-RU" dirty="0"/>
              <a:t> процесса обучения);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Практический</a:t>
            </a:r>
            <a:r>
              <a:rPr lang="ru-RU" dirty="0" smtClean="0"/>
              <a:t> </a:t>
            </a:r>
            <a:r>
              <a:rPr lang="ru-RU" dirty="0"/>
              <a:t>(разработка и реализация проекта изучения конкретной учебной темы на педагогической практике).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179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Проектирование учебного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СТРАТЕГИИ: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Содержательная </a:t>
            </a:r>
            <a:r>
              <a:rPr lang="ru-RU" b="1" dirty="0"/>
              <a:t>стратегия</a:t>
            </a:r>
            <a:r>
              <a:rPr lang="ru-RU" dirty="0"/>
              <a:t> </a:t>
            </a:r>
            <a:r>
              <a:rPr lang="ru-RU" dirty="0" smtClean="0"/>
              <a:t>основывается </a:t>
            </a:r>
            <a:r>
              <a:rPr lang="ru-RU" dirty="0"/>
              <a:t>на целях и задачах обучения и воспитания личности, сохраняя их неизменными, варьируя лишь содержание, методы и формы. </a:t>
            </a:r>
            <a:r>
              <a:rPr lang="ru-RU" dirty="0" smtClean="0"/>
              <a:t>Цели </a:t>
            </a:r>
            <a:r>
              <a:rPr lang="ru-RU" dirty="0"/>
              <a:t>и задачи </a:t>
            </a:r>
            <a:r>
              <a:rPr lang="ru-RU" dirty="0" smtClean="0"/>
              <a:t>рассматриваются </a:t>
            </a:r>
            <a:r>
              <a:rPr lang="ru-RU" dirty="0"/>
              <a:t>как исходные и объективно заданные. </a:t>
            </a:r>
            <a:r>
              <a:rPr lang="ru-RU" dirty="0" smtClean="0"/>
              <a:t>Педагог ищет способы </a:t>
            </a:r>
            <a:r>
              <a:rPr lang="ru-RU" dirty="0"/>
              <a:t>влияния на личность, </a:t>
            </a:r>
            <a:r>
              <a:rPr lang="ru-RU" dirty="0" smtClean="0"/>
              <a:t>побуждающие ее </a:t>
            </a:r>
            <a:r>
              <a:rPr lang="ru-RU" dirty="0"/>
              <a:t>развиваться в соответствии с поставленными целями.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Динамическая стратегия.</a:t>
            </a:r>
            <a:r>
              <a:rPr lang="ru-RU" dirty="0" smtClean="0"/>
              <a:t> Системообразующие компоненты –возможности </a:t>
            </a:r>
            <a:r>
              <a:rPr lang="ru-RU" dirty="0"/>
              <a:t>личности обучающегося и </a:t>
            </a:r>
            <a:r>
              <a:rPr lang="ru-RU" dirty="0" smtClean="0"/>
              <a:t>педагога. Логика: нужно </a:t>
            </a:r>
            <a:r>
              <a:rPr lang="ru-RU" dirty="0"/>
              <a:t>исходить из объективно заданных возможностей участников, систем, процессов и двигаться </a:t>
            </a:r>
            <a:r>
              <a:rPr lang="ru-RU" dirty="0" smtClean="0"/>
              <a:t>к </a:t>
            </a:r>
            <a:r>
              <a:rPr lang="ru-RU" dirty="0"/>
              <a:t>определению целей, принципов, содержания, методов, средств и форм.</a:t>
            </a:r>
          </a:p>
        </p:txBody>
      </p:sp>
    </p:spTree>
    <p:extLst>
      <p:ext uri="{BB962C8B-B14F-4D97-AF65-F5344CB8AC3E}">
        <p14:creationId xmlns:p14="http://schemas.microsoft.com/office/powerpoint/2010/main" val="1097118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Проектирование в деятельности педагога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Педагогическое проектирование - это </a:t>
            </a:r>
            <a:r>
              <a:rPr lang="ru-RU" u="sng" dirty="0" smtClean="0"/>
              <a:t>высший уровень педагогической деятельности</a:t>
            </a:r>
            <a:r>
              <a:rPr lang="ru-RU" dirty="0" smtClean="0"/>
              <a:t>, проявляющийся в </a:t>
            </a:r>
            <a:r>
              <a:rPr lang="ru-RU" u="sng" dirty="0" smtClean="0"/>
              <a:t>творчестве</a:t>
            </a:r>
            <a:r>
              <a:rPr lang="ru-RU" dirty="0" smtClean="0"/>
              <a:t> педагога, в постоянном </a:t>
            </a:r>
            <a:r>
              <a:rPr lang="ru-RU" u="sng" dirty="0" smtClean="0"/>
              <a:t>совершенствовании искусства обучения</a:t>
            </a:r>
            <a:r>
              <a:rPr lang="ru-RU" dirty="0" smtClean="0"/>
              <a:t>, воспитания и развития человека. </a:t>
            </a:r>
          </a:p>
          <a:p>
            <a:pPr marL="0" indent="0">
              <a:buNone/>
            </a:pPr>
            <a:r>
              <a:rPr lang="ru-RU" dirty="0" smtClean="0"/>
              <a:t>Педагогическое творчество рассматривается как состояние педагогической деятельности, при котором происходит </a:t>
            </a:r>
            <a:r>
              <a:rPr lang="ru-RU" u="sng" dirty="0" smtClean="0"/>
              <a:t>создание принципиально нового</a:t>
            </a:r>
            <a:r>
              <a:rPr lang="ru-RU" dirty="0" smtClean="0"/>
              <a:t> в содержании, организации учебно-воспитательного процесса, в решении научно-практических проблем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503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428</Words>
  <Application>Microsoft Office PowerPoint</Application>
  <PresentationFormat>Широкоэкранный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Педагогическое проектирование в деятельности преподавателя</vt:lpstr>
      <vt:lpstr>План лекции</vt:lpstr>
      <vt:lpstr>Педагогическое проектирование</vt:lpstr>
      <vt:lpstr>Функции проектной деятельности</vt:lpstr>
      <vt:lpstr>Уровни педагогического проектирования</vt:lpstr>
      <vt:lpstr>Принципы проектной деятельности</vt:lpstr>
      <vt:lpstr>Проектирование учебного процесса</vt:lpstr>
      <vt:lpstr>Проектирование учебного процесса</vt:lpstr>
      <vt:lpstr>Проектирование в деятельности педагога</vt:lpstr>
      <vt:lpstr>Проектирование в деятельности педагога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Педагогическое проектирование в деятельности преподавателя</dc:title>
  <dc:creator>Михаил</dc:creator>
  <cp:lastModifiedBy>Михаил</cp:lastModifiedBy>
  <cp:revision>5</cp:revision>
  <dcterms:created xsi:type="dcterms:W3CDTF">2022-10-02T14:57:27Z</dcterms:created>
  <dcterms:modified xsi:type="dcterms:W3CDTF">2022-10-02T15:22:49Z</dcterms:modified>
</cp:coreProperties>
</file>