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386" r:id="rId2"/>
    <p:sldId id="541" r:id="rId3"/>
    <p:sldId id="540" r:id="rId4"/>
    <p:sldId id="510" r:id="rId5"/>
    <p:sldId id="507" r:id="rId6"/>
    <p:sldId id="511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49" r:id="rId15"/>
    <p:sldId id="550" r:id="rId16"/>
    <p:sldId id="552" r:id="rId17"/>
    <p:sldId id="554" r:id="rId18"/>
    <p:sldId id="555" r:id="rId19"/>
    <p:sldId id="556" r:id="rId20"/>
    <p:sldId id="557" r:id="rId21"/>
    <p:sldId id="558" r:id="rId22"/>
    <p:sldId id="559" r:id="rId23"/>
    <p:sldId id="560" r:id="rId24"/>
    <p:sldId id="562" r:id="rId25"/>
    <p:sldId id="563" r:id="rId26"/>
    <p:sldId id="565" r:id="rId27"/>
    <p:sldId id="566" r:id="rId28"/>
    <p:sldId id="513" r:id="rId29"/>
    <p:sldId id="497" r:id="rId30"/>
    <p:sldId id="498" r:id="rId31"/>
    <p:sldId id="500" r:id="rId32"/>
    <p:sldId id="502" r:id="rId33"/>
    <p:sldId id="503" r:id="rId34"/>
    <p:sldId id="504" r:id="rId35"/>
    <p:sldId id="512" r:id="rId36"/>
    <p:sldId id="505" r:id="rId37"/>
    <p:sldId id="494" r:id="rId38"/>
    <p:sldId id="466" r:id="rId39"/>
    <p:sldId id="472" r:id="rId40"/>
    <p:sldId id="473" r:id="rId41"/>
    <p:sldId id="467" r:id="rId42"/>
    <p:sldId id="470" r:id="rId43"/>
    <p:sldId id="471" r:id="rId44"/>
    <p:sldId id="474" r:id="rId45"/>
    <p:sldId id="475" r:id="rId46"/>
    <p:sldId id="476" r:id="rId47"/>
    <p:sldId id="477" r:id="rId48"/>
    <p:sldId id="478" r:id="rId49"/>
    <p:sldId id="479" r:id="rId50"/>
    <p:sldId id="480" r:id="rId51"/>
    <p:sldId id="481" r:id="rId52"/>
    <p:sldId id="482" r:id="rId53"/>
    <p:sldId id="483" r:id="rId54"/>
    <p:sldId id="484" r:id="rId55"/>
    <p:sldId id="485" r:id="rId56"/>
    <p:sldId id="486" r:id="rId57"/>
    <p:sldId id="487" r:id="rId58"/>
    <p:sldId id="488" r:id="rId59"/>
    <p:sldId id="489" r:id="rId60"/>
    <p:sldId id="490" r:id="rId61"/>
    <p:sldId id="491" r:id="rId62"/>
    <p:sldId id="492" r:id="rId63"/>
    <p:sldId id="493" r:id="rId64"/>
  </p:sldIdLst>
  <p:sldSz cx="9144000" cy="6858000" type="screen4x3"/>
  <p:notesSz cx="7102475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86">
          <p15:clr>
            <a:srgbClr val="A4A3A4"/>
          </p15:clr>
        </p15:guide>
        <p15:guide id="2" pos="227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1549" autoAdjust="0"/>
  </p:normalViewPr>
  <p:slideViewPr>
    <p:cSldViewPr>
      <p:cViewPr varScale="1">
        <p:scale>
          <a:sx n="60" d="100"/>
          <a:sy n="60" d="100"/>
        </p:scale>
        <p:origin x="1602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9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86"/>
        <p:guide pos="227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4022725" y="0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6633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6763"/>
            <a:ext cx="5108575" cy="3830637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5312" cy="4595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944" tIns="48852" rIns="93944" bIns="48852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0" y="9718675"/>
            <a:ext cx="3078163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18675"/>
            <a:ext cx="3070225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944" tIns="48852" rIns="93944" bIns="48852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66725" algn="l"/>
                <a:tab pos="935038" algn="l"/>
                <a:tab pos="1404938" algn="l"/>
                <a:tab pos="1873250" algn="l"/>
                <a:tab pos="2341563" algn="l"/>
                <a:tab pos="2811463" algn="l"/>
                <a:tab pos="3279775" algn="l"/>
                <a:tab pos="3749675" algn="l"/>
                <a:tab pos="4217988" algn="l"/>
                <a:tab pos="4686300" algn="l"/>
                <a:tab pos="5156200" algn="l"/>
                <a:tab pos="5624513" algn="l"/>
                <a:tab pos="6094413" algn="l"/>
                <a:tab pos="6562725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5775" algn="l"/>
              </a:tabLst>
              <a:defRPr sz="13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B2A50C14-CCC7-4F5D-B3C8-BA0084BCD1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D9FE01CE-FCDE-4975-A10D-967CE173CAF7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mtClean="0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ECD83711-C2D8-414D-8D83-B644576B4AD7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8CE49B5D-C217-4609-A38C-896DC22DFCA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765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76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8489B1A3-CB31-4EC2-B213-D79FBB13F464}" type="slidenum">
              <a:rPr lang="ru-RU" altLang="ru-RU">
                <a:solidFill>
                  <a:srgbClr val="000000"/>
                </a:solidFill>
              </a:rPr>
              <a:pPr/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944" tIns="48852" rIns="93944" bIns="48852" anchor="b"/>
          <a:lstStyle>
            <a:lvl1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6BB1A5F6-543A-4EA4-83B1-E082044E4260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944" tIns="48852" rIns="93944" bIns="48852" anchor="b"/>
          <a:lstStyle>
            <a:lvl1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865E1A2A-7D4F-4E31-9C24-5463194145EB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74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174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40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81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82F10E6A-0572-462B-AEA8-B22A3446B030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mtClean="0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6D41F702-366B-412E-AF46-1FF685F91462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57C1AB1-99C3-41E1-9A1E-C39409DFD618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94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194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C1D81E-A248-4983-ABA8-576DDEED87B9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76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9019-135A-43CD-82B8-63B6B55DBBD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FD13-3F4B-4D57-A139-D716AFD588C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58C6E-C801-481F-A155-4D1D6AED3EC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50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6ECBA-B375-4981-85D6-01FABF4C356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FFC2-A92B-4311-9A88-079065C6D7A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AC20E-F477-4A4B-A11B-DE31456766E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796A5-FBB6-413D-92E2-426AC3A47C1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FC62D-A41B-4E61-A4D6-2F951DF7185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958F0-F57A-4F1D-BACB-991AC1CC429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6D05-BEB9-48F6-B1D4-A61D956567B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9DFA4-01B3-4AB2-A9FF-AD36F557BB0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F31EB-FEFA-44C8-BD9C-1E610DEB1C5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5663" cy="357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Calibri" pitchFamily="32" charset="0"/>
                <a:ea typeface="+mn-ea"/>
                <a:cs typeface="Segoe UI" charset="0"/>
              </a:defRPr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5663" cy="357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200">
                <a:solidFill>
                  <a:srgbClr val="898989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A40B7A3D-D714-463F-B52F-0766CFD16A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611560" y="0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высшего  образования</a:t>
            </a:r>
            <a:b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«Сибирский государственный автомобильно-дорожный университет (</a:t>
            </a:r>
            <a:r>
              <a:rPr lang="ru-RU" alt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СибАДИ</a:t>
            </a: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)»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89693" y="1188986"/>
            <a:ext cx="9054307" cy="267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Лекция 8. Тема «Взаимное пересечение поверхностей»</a:t>
            </a:r>
            <a:endParaRPr lang="ru-RU" alt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6489700"/>
            <a:ext cx="9144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Омск - </a:t>
            </a: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1164529" y="2671194"/>
            <a:ext cx="2520280" cy="3785169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10761" y="5070893"/>
            <a:ext cx="5580063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доцент кафедры  «Общепрофессиональные дисциплины»,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к.т.н.,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Цехош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София Ивановна 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5652120" y="6063636"/>
            <a:ext cx="3608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обновления </a:t>
            </a:r>
            <a:r>
              <a:rPr lang="ru-RU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22.11.2022 </a:t>
            </a:r>
            <a:r>
              <a:rPr lang="ru-RU" alt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8" t="19531" r="23438" b="39160"/>
          <a:stretch>
            <a:fillRect/>
          </a:stretch>
        </p:blipFill>
        <p:spPr bwMode="auto">
          <a:xfrm>
            <a:off x="2085975" y="1562100"/>
            <a:ext cx="49053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2843213" y="4292600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1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5686425" y="4340225"/>
            <a:ext cx="544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2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3492500" y="5013325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3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153610" name="Text Box 10"/>
          <p:cNvSpPr txBox="1">
            <a:spLocks noChangeArrowheads="1"/>
          </p:cNvSpPr>
          <p:nvPr/>
        </p:nvSpPr>
        <p:spPr bwMode="auto">
          <a:xfrm>
            <a:off x="4643438" y="4508500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4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153611" name="Line 11"/>
          <p:cNvSpPr>
            <a:spLocks noChangeShapeType="1"/>
          </p:cNvSpPr>
          <p:nvPr/>
        </p:nvSpPr>
        <p:spPr bwMode="auto">
          <a:xfrm flipV="1">
            <a:off x="3563938" y="1327150"/>
            <a:ext cx="0" cy="3325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16" name="Line 16"/>
          <p:cNvSpPr>
            <a:spLocks noChangeShapeType="1"/>
          </p:cNvSpPr>
          <p:nvPr/>
        </p:nvSpPr>
        <p:spPr bwMode="auto">
          <a:xfrm flipV="1">
            <a:off x="3851275" y="2420938"/>
            <a:ext cx="0" cy="2520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6" name="Line 17"/>
          <p:cNvSpPr>
            <a:spLocks noChangeShapeType="1"/>
          </p:cNvSpPr>
          <p:nvPr/>
        </p:nvSpPr>
        <p:spPr bwMode="auto">
          <a:xfrm>
            <a:off x="5651500" y="429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18" name="Line 18"/>
          <p:cNvSpPr>
            <a:spLocks noChangeShapeType="1"/>
          </p:cNvSpPr>
          <p:nvPr/>
        </p:nvSpPr>
        <p:spPr bwMode="auto">
          <a:xfrm flipV="1">
            <a:off x="5651500" y="765175"/>
            <a:ext cx="0" cy="3527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19" name="Line 19"/>
          <p:cNvSpPr>
            <a:spLocks noChangeShapeType="1"/>
          </p:cNvSpPr>
          <p:nvPr/>
        </p:nvSpPr>
        <p:spPr bwMode="auto">
          <a:xfrm flipV="1">
            <a:off x="5148263" y="2781300"/>
            <a:ext cx="0" cy="2160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20" name="Text Box 20"/>
          <p:cNvSpPr txBox="1">
            <a:spLocks noChangeArrowheads="1"/>
          </p:cNvSpPr>
          <p:nvPr/>
        </p:nvSpPr>
        <p:spPr bwMode="auto">
          <a:xfrm>
            <a:off x="3260725" y="784225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1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153621" name="Text Box 21"/>
          <p:cNvSpPr txBox="1">
            <a:spLocks noChangeArrowheads="1"/>
          </p:cNvSpPr>
          <p:nvPr/>
        </p:nvSpPr>
        <p:spPr bwMode="auto">
          <a:xfrm>
            <a:off x="5276850" y="207963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2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153622" name="Text Box 22"/>
          <p:cNvSpPr txBox="1">
            <a:spLocks noChangeArrowheads="1"/>
          </p:cNvSpPr>
          <p:nvPr/>
        </p:nvSpPr>
        <p:spPr bwMode="auto">
          <a:xfrm>
            <a:off x="3851275" y="2492375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3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153623" name="Text Box 23"/>
          <p:cNvSpPr txBox="1">
            <a:spLocks noChangeArrowheads="1"/>
          </p:cNvSpPr>
          <p:nvPr/>
        </p:nvSpPr>
        <p:spPr bwMode="auto">
          <a:xfrm>
            <a:off x="5076825" y="2781300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4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22543" name="Text Box 25"/>
          <p:cNvSpPr txBox="1">
            <a:spLocks noChangeArrowheads="1"/>
          </p:cNvSpPr>
          <p:nvPr/>
        </p:nvSpPr>
        <p:spPr bwMode="auto">
          <a:xfrm>
            <a:off x="4911725" y="5321300"/>
            <a:ext cx="184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26" name="Text Box 26"/>
          <p:cNvSpPr txBox="1">
            <a:spLocks noChangeArrowheads="1"/>
          </p:cNvSpPr>
          <p:nvPr/>
        </p:nvSpPr>
        <p:spPr bwMode="auto">
          <a:xfrm>
            <a:off x="5105400" y="5308600"/>
            <a:ext cx="110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=5</a:t>
            </a:r>
            <a:r>
              <a:rPr lang="ru-RU" altLang="ru-RU" sz="2400" baseline="-25000"/>
              <a:t>1</a:t>
            </a:r>
            <a:r>
              <a:rPr lang="ru-RU" altLang="ru-RU" sz="2400"/>
              <a:t>=6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153627" name="Line 27"/>
          <p:cNvSpPr>
            <a:spLocks noChangeShapeType="1"/>
          </p:cNvSpPr>
          <p:nvPr/>
        </p:nvSpPr>
        <p:spPr bwMode="auto">
          <a:xfrm>
            <a:off x="1476375" y="4941888"/>
            <a:ext cx="5688013" cy="12954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28" name="Line 28"/>
          <p:cNvSpPr>
            <a:spLocks noChangeShapeType="1"/>
          </p:cNvSpPr>
          <p:nvPr/>
        </p:nvSpPr>
        <p:spPr bwMode="auto">
          <a:xfrm>
            <a:off x="6659563" y="6092825"/>
            <a:ext cx="1081087" cy="288925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29" name="Text Box 29"/>
          <p:cNvSpPr txBox="1">
            <a:spLocks noChangeArrowheads="1"/>
          </p:cNvSpPr>
          <p:nvPr/>
        </p:nvSpPr>
        <p:spPr bwMode="auto">
          <a:xfrm>
            <a:off x="6877050" y="6021388"/>
            <a:ext cx="642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>
                <a:sym typeface="Symbol" panose="05050102010706020507" pitchFamily="18" charset="2"/>
              </a:rPr>
              <a:t></a:t>
            </a:r>
            <a:r>
              <a:rPr lang="ru-RU" altLang="ru-RU" sz="3600" baseline="-25000">
                <a:sym typeface="Symbol" panose="05050102010706020507" pitchFamily="18" charset="2"/>
              </a:rPr>
              <a:t>1</a:t>
            </a:r>
            <a:endParaRPr lang="ru-RU" altLang="ru-RU" sz="3600">
              <a:sym typeface="Symbol" panose="05050102010706020507" pitchFamily="18" charset="2"/>
            </a:endParaRPr>
          </a:p>
        </p:txBody>
      </p:sp>
      <p:sp>
        <p:nvSpPr>
          <p:cNvPr id="153631" name="Text Box 31"/>
          <p:cNvSpPr txBox="1">
            <a:spLocks noChangeArrowheads="1"/>
          </p:cNvSpPr>
          <p:nvPr/>
        </p:nvSpPr>
        <p:spPr bwMode="auto">
          <a:xfrm>
            <a:off x="6443663" y="5589588"/>
            <a:ext cx="1062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M</a:t>
            </a:r>
            <a:r>
              <a:rPr lang="en-US" altLang="ru-RU" sz="2400" baseline="-25000"/>
              <a:t>1</a:t>
            </a:r>
            <a:r>
              <a:rPr lang="en-US" altLang="ru-RU" sz="2400"/>
              <a:t>=N</a:t>
            </a:r>
            <a:r>
              <a:rPr lang="en-US" altLang="ru-RU" sz="2400" baseline="-25000"/>
              <a:t>1</a:t>
            </a:r>
            <a:endParaRPr lang="ru-RU" altLang="ru-RU" sz="2400"/>
          </a:p>
        </p:txBody>
      </p:sp>
      <p:sp>
        <p:nvSpPr>
          <p:cNvPr id="153632" name="Line 32"/>
          <p:cNvSpPr>
            <a:spLocks noChangeShapeType="1"/>
          </p:cNvSpPr>
          <p:nvPr/>
        </p:nvSpPr>
        <p:spPr bwMode="auto">
          <a:xfrm flipV="1">
            <a:off x="6337300" y="1628775"/>
            <a:ext cx="0" cy="4321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35" name="Text Box 35"/>
          <p:cNvSpPr txBox="1">
            <a:spLocks noChangeArrowheads="1"/>
          </p:cNvSpPr>
          <p:nvPr/>
        </p:nvSpPr>
        <p:spPr bwMode="auto">
          <a:xfrm>
            <a:off x="5813425" y="2133600"/>
            <a:ext cx="550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M</a:t>
            </a:r>
            <a:r>
              <a:rPr lang="en-US" altLang="ru-RU" sz="2400" baseline="-25000"/>
              <a:t>2</a:t>
            </a:r>
            <a:endParaRPr lang="ru-RU" altLang="ru-RU" sz="2400"/>
          </a:p>
        </p:txBody>
      </p:sp>
      <p:sp>
        <p:nvSpPr>
          <p:cNvPr id="153636" name="Text Box 36"/>
          <p:cNvSpPr txBox="1">
            <a:spLocks noChangeArrowheads="1"/>
          </p:cNvSpPr>
          <p:nvPr/>
        </p:nvSpPr>
        <p:spPr bwMode="auto">
          <a:xfrm>
            <a:off x="5972175" y="1071563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N</a:t>
            </a:r>
            <a:r>
              <a:rPr lang="en-US" altLang="ru-RU" sz="2400" baseline="-25000"/>
              <a:t>2</a:t>
            </a:r>
            <a:endParaRPr lang="ru-RU" altLang="ru-RU" sz="2400"/>
          </a:p>
        </p:txBody>
      </p:sp>
      <p:sp>
        <p:nvSpPr>
          <p:cNvPr id="153637" name="Line 37"/>
          <p:cNvSpPr>
            <a:spLocks noChangeShapeType="1"/>
          </p:cNvSpPr>
          <p:nvPr/>
        </p:nvSpPr>
        <p:spPr bwMode="auto">
          <a:xfrm flipV="1">
            <a:off x="1906588" y="1593850"/>
            <a:ext cx="4465637" cy="25082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38" name="Line 38"/>
          <p:cNvSpPr>
            <a:spLocks noChangeShapeType="1"/>
          </p:cNvSpPr>
          <p:nvPr/>
        </p:nvSpPr>
        <p:spPr bwMode="auto">
          <a:xfrm>
            <a:off x="1890713" y="1844675"/>
            <a:ext cx="4465637" cy="28892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3" name="Line 43"/>
          <p:cNvSpPr>
            <a:spLocks noChangeShapeType="1"/>
          </p:cNvSpPr>
          <p:nvPr/>
        </p:nvSpPr>
        <p:spPr bwMode="auto">
          <a:xfrm flipV="1">
            <a:off x="3851275" y="2041525"/>
            <a:ext cx="754063" cy="3794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4" name="Line 44"/>
          <p:cNvSpPr>
            <a:spLocks noChangeShapeType="1"/>
          </p:cNvSpPr>
          <p:nvPr/>
        </p:nvSpPr>
        <p:spPr bwMode="auto">
          <a:xfrm>
            <a:off x="4672013" y="2051050"/>
            <a:ext cx="476250" cy="7302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5" name="Line 45"/>
          <p:cNvSpPr>
            <a:spLocks noChangeShapeType="1"/>
          </p:cNvSpPr>
          <p:nvPr/>
        </p:nvSpPr>
        <p:spPr bwMode="auto">
          <a:xfrm>
            <a:off x="3563938" y="1341438"/>
            <a:ext cx="1069975" cy="3444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6" name="Line 46"/>
          <p:cNvSpPr>
            <a:spLocks noChangeShapeType="1"/>
          </p:cNvSpPr>
          <p:nvPr/>
        </p:nvSpPr>
        <p:spPr bwMode="auto">
          <a:xfrm flipV="1">
            <a:off x="4678363" y="765175"/>
            <a:ext cx="973137" cy="863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7" name="Line 47"/>
          <p:cNvSpPr>
            <a:spLocks noChangeShapeType="1"/>
          </p:cNvSpPr>
          <p:nvPr/>
        </p:nvSpPr>
        <p:spPr bwMode="auto">
          <a:xfrm>
            <a:off x="3563938" y="1341438"/>
            <a:ext cx="287337" cy="10795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8" name="Line 48"/>
          <p:cNvSpPr>
            <a:spLocks noChangeShapeType="1"/>
          </p:cNvSpPr>
          <p:nvPr/>
        </p:nvSpPr>
        <p:spPr bwMode="auto">
          <a:xfrm flipH="1">
            <a:off x="5148263" y="692150"/>
            <a:ext cx="503237" cy="208915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9" name="Text Box 49"/>
          <p:cNvSpPr txBox="1">
            <a:spLocks noChangeArrowheads="1"/>
          </p:cNvSpPr>
          <p:nvPr/>
        </p:nvSpPr>
        <p:spPr bwMode="auto">
          <a:xfrm>
            <a:off x="4211638" y="2132013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5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153650" name="Text Box 50"/>
          <p:cNvSpPr txBox="1">
            <a:spLocks noChangeArrowheads="1"/>
          </p:cNvSpPr>
          <p:nvPr/>
        </p:nvSpPr>
        <p:spPr bwMode="auto">
          <a:xfrm>
            <a:off x="4124325" y="1071563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6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22562" name="Line 51"/>
          <p:cNvSpPr>
            <a:spLocks noChangeShapeType="1"/>
          </p:cNvSpPr>
          <p:nvPr/>
        </p:nvSpPr>
        <p:spPr bwMode="auto">
          <a:xfrm>
            <a:off x="5795963" y="17732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63" name="Line 53"/>
          <p:cNvSpPr>
            <a:spLocks noChangeShapeType="1"/>
          </p:cNvSpPr>
          <p:nvPr/>
        </p:nvSpPr>
        <p:spPr bwMode="auto">
          <a:xfrm flipV="1">
            <a:off x="1763713" y="692150"/>
            <a:ext cx="4103687" cy="11525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64" name="Line 54"/>
          <p:cNvSpPr>
            <a:spLocks noChangeShapeType="1"/>
          </p:cNvSpPr>
          <p:nvPr/>
        </p:nvSpPr>
        <p:spPr bwMode="auto">
          <a:xfrm flipV="1">
            <a:off x="1763713" y="1528763"/>
            <a:ext cx="1114425" cy="3159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65" name="Line 55"/>
          <p:cNvSpPr>
            <a:spLocks noChangeShapeType="1"/>
          </p:cNvSpPr>
          <p:nvPr/>
        </p:nvSpPr>
        <p:spPr bwMode="auto">
          <a:xfrm>
            <a:off x="1763713" y="1844675"/>
            <a:ext cx="1114425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66" name="Line 56"/>
          <p:cNvSpPr>
            <a:spLocks noChangeShapeType="1"/>
          </p:cNvSpPr>
          <p:nvPr/>
        </p:nvSpPr>
        <p:spPr bwMode="auto">
          <a:xfrm>
            <a:off x="2878138" y="2133600"/>
            <a:ext cx="2951162" cy="8636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67" name="Line 57"/>
          <p:cNvSpPr>
            <a:spLocks noChangeShapeType="1"/>
          </p:cNvSpPr>
          <p:nvPr/>
        </p:nvSpPr>
        <p:spPr bwMode="auto">
          <a:xfrm flipV="1">
            <a:off x="5829300" y="404813"/>
            <a:ext cx="1263650" cy="287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68" name="Line 58"/>
          <p:cNvSpPr>
            <a:spLocks noChangeShapeType="1"/>
          </p:cNvSpPr>
          <p:nvPr/>
        </p:nvSpPr>
        <p:spPr bwMode="auto">
          <a:xfrm flipH="1">
            <a:off x="6745288" y="404813"/>
            <a:ext cx="347662" cy="28733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69" name="Line 59"/>
          <p:cNvSpPr>
            <a:spLocks noChangeShapeType="1"/>
          </p:cNvSpPr>
          <p:nvPr/>
        </p:nvSpPr>
        <p:spPr bwMode="auto">
          <a:xfrm flipH="1" flipV="1">
            <a:off x="6189663" y="1844675"/>
            <a:ext cx="555625" cy="14335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0" name="Line 60"/>
          <p:cNvSpPr>
            <a:spLocks noChangeShapeType="1"/>
          </p:cNvSpPr>
          <p:nvPr/>
        </p:nvSpPr>
        <p:spPr bwMode="auto">
          <a:xfrm>
            <a:off x="1763713" y="1844675"/>
            <a:ext cx="44640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1" name="Line 61"/>
          <p:cNvSpPr>
            <a:spLocks noChangeShapeType="1"/>
          </p:cNvSpPr>
          <p:nvPr/>
        </p:nvSpPr>
        <p:spPr bwMode="auto">
          <a:xfrm>
            <a:off x="2878138" y="279400"/>
            <a:ext cx="2951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2" name="Line 62"/>
          <p:cNvSpPr>
            <a:spLocks noChangeShapeType="1"/>
          </p:cNvSpPr>
          <p:nvPr/>
        </p:nvSpPr>
        <p:spPr bwMode="auto">
          <a:xfrm>
            <a:off x="2878138" y="260350"/>
            <a:ext cx="0" cy="1296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3" name="Line 63"/>
          <p:cNvSpPr>
            <a:spLocks noChangeShapeType="1"/>
          </p:cNvSpPr>
          <p:nvPr/>
        </p:nvSpPr>
        <p:spPr bwMode="auto">
          <a:xfrm>
            <a:off x="2878138" y="2133600"/>
            <a:ext cx="0" cy="13319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4" name="Line 64"/>
          <p:cNvSpPr>
            <a:spLocks noChangeShapeType="1"/>
          </p:cNvSpPr>
          <p:nvPr/>
        </p:nvSpPr>
        <p:spPr bwMode="auto">
          <a:xfrm>
            <a:off x="2878138" y="3465513"/>
            <a:ext cx="2951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5" name="Line 65"/>
          <p:cNvSpPr>
            <a:spLocks noChangeShapeType="1"/>
          </p:cNvSpPr>
          <p:nvPr/>
        </p:nvSpPr>
        <p:spPr bwMode="auto">
          <a:xfrm>
            <a:off x="4643438" y="260350"/>
            <a:ext cx="0" cy="324008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6" name="Line 66"/>
          <p:cNvSpPr>
            <a:spLocks noChangeShapeType="1"/>
          </p:cNvSpPr>
          <p:nvPr/>
        </p:nvSpPr>
        <p:spPr bwMode="auto">
          <a:xfrm>
            <a:off x="5829300" y="260350"/>
            <a:ext cx="0" cy="431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7" name="Line 67"/>
          <p:cNvSpPr>
            <a:spLocks noChangeShapeType="1"/>
          </p:cNvSpPr>
          <p:nvPr/>
        </p:nvSpPr>
        <p:spPr bwMode="auto">
          <a:xfrm flipV="1">
            <a:off x="5829300" y="2997200"/>
            <a:ext cx="0" cy="4683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8" name="Line 68"/>
          <p:cNvSpPr>
            <a:spLocks noChangeShapeType="1"/>
          </p:cNvSpPr>
          <p:nvPr/>
        </p:nvSpPr>
        <p:spPr bwMode="auto">
          <a:xfrm>
            <a:off x="2878138" y="4149725"/>
            <a:ext cx="2951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9" name="Line 69"/>
          <p:cNvSpPr>
            <a:spLocks noChangeShapeType="1"/>
          </p:cNvSpPr>
          <p:nvPr/>
        </p:nvSpPr>
        <p:spPr bwMode="auto">
          <a:xfrm>
            <a:off x="2878138" y="4149725"/>
            <a:ext cx="1765300" cy="15113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0" name="Line 70"/>
          <p:cNvSpPr>
            <a:spLocks noChangeShapeType="1"/>
          </p:cNvSpPr>
          <p:nvPr/>
        </p:nvSpPr>
        <p:spPr bwMode="auto">
          <a:xfrm flipH="1">
            <a:off x="4627563" y="4149725"/>
            <a:ext cx="1185862" cy="15113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1" name="Line 71"/>
          <p:cNvSpPr>
            <a:spLocks noChangeShapeType="1"/>
          </p:cNvSpPr>
          <p:nvPr/>
        </p:nvSpPr>
        <p:spPr bwMode="auto">
          <a:xfrm>
            <a:off x="1763713" y="5013325"/>
            <a:ext cx="4425950" cy="14398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2" name="Line 72"/>
          <p:cNvSpPr>
            <a:spLocks noChangeShapeType="1"/>
          </p:cNvSpPr>
          <p:nvPr/>
        </p:nvSpPr>
        <p:spPr bwMode="auto">
          <a:xfrm flipV="1">
            <a:off x="6189663" y="4076700"/>
            <a:ext cx="889000" cy="2376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3" name="Line 73"/>
          <p:cNvSpPr>
            <a:spLocks noChangeShapeType="1"/>
          </p:cNvSpPr>
          <p:nvPr/>
        </p:nvSpPr>
        <p:spPr bwMode="auto">
          <a:xfrm flipV="1">
            <a:off x="1763713" y="4076700"/>
            <a:ext cx="5314950" cy="9366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4" name="Line 74"/>
          <p:cNvSpPr>
            <a:spLocks noChangeShapeType="1"/>
          </p:cNvSpPr>
          <p:nvPr/>
        </p:nvSpPr>
        <p:spPr bwMode="auto">
          <a:xfrm>
            <a:off x="1763713" y="5013325"/>
            <a:ext cx="4968875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5" name="Text Box 76"/>
          <p:cNvSpPr txBox="1">
            <a:spLocks noChangeArrowheads="1"/>
          </p:cNvSpPr>
          <p:nvPr/>
        </p:nvSpPr>
        <p:spPr bwMode="auto">
          <a:xfrm>
            <a:off x="1514475" y="5032375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S</a:t>
            </a:r>
            <a:r>
              <a:rPr lang="en-US" altLang="ru-RU" sz="2400" baseline="-25000"/>
              <a:t>1</a:t>
            </a:r>
            <a:endParaRPr lang="ru-RU" altLang="ru-RU" sz="2400"/>
          </a:p>
        </p:txBody>
      </p:sp>
      <p:sp>
        <p:nvSpPr>
          <p:cNvPr id="22586" name="Text Box 77"/>
          <p:cNvSpPr txBox="1">
            <a:spLocks noChangeArrowheads="1"/>
          </p:cNvSpPr>
          <p:nvPr/>
        </p:nvSpPr>
        <p:spPr bwMode="auto">
          <a:xfrm>
            <a:off x="1514475" y="1216025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S</a:t>
            </a:r>
            <a:r>
              <a:rPr lang="en-US" altLang="ru-RU" sz="2400" baseline="-25000"/>
              <a:t>2</a:t>
            </a:r>
            <a:endParaRPr lang="ru-RU" altLang="ru-RU" sz="2400"/>
          </a:p>
        </p:txBody>
      </p:sp>
      <p:sp>
        <p:nvSpPr>
          <p:cNvPr id="22587" name="Line 79"/>
          <p:cNvSpPr>
            <a:spLocks noChangeShapeType="1"/>
          </p:cNvSpPr>
          <p:nvPr/>
        </p:nvSpPr>
        <p:spPr bwMode="auto">
          <a:xfrm>
            <a:off x="5829300" y="692150"/>
            <a:ext cx="0" cy="23050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8" name="Line 80"/>
          <p:cNvSpPr>
            <a:spLocks noChangeShapeType="1"/>
          </p:cNvSpPr>
          <p:nvPr/>
        </p:nvSpPr>
        <p:spPr bwMode="auto">
          <a:xfrm>
            <a:off x="5829300" y="3465513"/>
            <a:ext cx="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9" name="Line 81"/>
          <p:cNvSpPr>
            <a:spLocks noChangeShapeType="1"/>
          </p:cNvSpPr>
          <p:nvPr/>
        </p:nvSpPr>
        <p:spPr bwMode="auto">
          <a:xfrm>
            <a:off x="5829300" y="2997200"/>
            <a:ext cx="915988" cy="280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90" name="Line 82"/>
          <p:cNvSpPr>
            <a:spLocks noChangeShapeType="1"/>
          </p:cNvSpPr>
          <p:nvPr/>
        </p:nvSpPr>
        <p:spPr bwMode="auto">
          <a:xfrm flipV="1">
            <a:off x="6189663" y="404813"/>
            <a:ext cx="903287" cy="14398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34" name="Oval 34"/>
          <p:cNvSpPr>
            <a:spLocks noChangeArrowheads="1"/>
          </p:cNvSpPr>
          <p:nvPr/>
        </p:nvSpPr>
        <p:spPr bwMode="auto">
          <a:xfrm>
            <a:off x="6283325" y="1555750"/>
            <a:ext cx="144463" cy="144463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33" name="Oval 33"/>
          <p:cNvSpPr>
            <a:spLocks noChangeArrowheads="1"/>
          </p:cNvSpPr>
          <p:nvPr/>
        </p:nvSpPr>
        <p:spPr bwMode="auto">
          <a:xfrm>
            <a:off x="6227763" y="2060575"/>
            <a:ext cx="144462" cy="144463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05" name="Oval 5"/>
          <p:cNvSpPr>
            <a:spLocks noChangeArrowheads="1"/>
          </p:cNvSpPr>
          <p:nvPr/>
        </p:nvSpPr>
        <p:spPr bwMode="auto">
          <a:xfrm>
            <a:off x="5580063" y="4292600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06" name="Oval 6"/>
          <p:cNvSpPr>
            <a:spLocks noChangeArrowheads="1"/>
          </p:cNvSpPr>
          <p:nvPr/>
        </p:nvSpPr>
        <p:spPr bwMode="auto">
          <a:xfrm>
            <a:off x="5076825" y="4941888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04" name="Oval 4"/>
          <p:cNvSpPr>
            <a:spLocks noChangeArrowheads="1"/>
          </p:cNvSpPr>
          <p:nvPr/>
        </p:nvSpPr>
        <p:spPr bwMode="auto">
          <a:xfrm>
            <a:off x="3779838" y="4941888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03" name="Oval 3"/>
          <p:cNvSpPr>
            <a:spLocks noChangeArrowheads="1"/>
          </p:cNvSpPr>
          <p:nvPr/>
        </p:nvSpPr>
        <p:spPr bwMode="auto">
          <a:xfrm>
            <a:off x="3492500" y="465296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41" name="Oval 41"/>
          <p:cNvSpPr>
            <a:spLocks noChangeArrowheads="1"/>
          </p:cNvSpPr>
          <p:nvPr/>
        </p:nvSpPr>
        <p:spPr bwMode="auto">
          <a:xfrm>
            <a:off x="4579938" y="1974850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42" name="Oval 42"/>
          <p:cNvSpPr>
            <a:spLocks noChangeArrowheads="1"/>
          </p:cNvSpPr>
          <p:nvPr/>
        </p:nvSpPr>
        <p:spPr bwMode="auto">
          <a:xfrm>
            <a:off x="4572000" y="1603375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12" name="Oval 12"/>
          <p:cNvSpPr>
            <a:spLocks noChangeArrowheads="1"/>
          </p:cNvSpPr>
          <p:nvPr/>
        </p:nvSpPr>
        <p:spPr bwMode="auto">
          <a:xfrm>
            <a:off x="3487738" y="1277938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39" name="Line 39"/>
          <p:cNvSpPr>
            <a:spLocks noChangeShapeType="1"/>
          </p:cNvSpPr>
          <p:nvPr/>
        </p:nvSpPr>
        <p:spPr bwMode="auto">
          <a:xfrm>
            <a:off x="3563938" y="4724400"/>
            <a:ext cx="1079500" cy="9366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0" name="Line 40"/>
          <p:cNvSpPr>
            <a:spLocks noChangeShapeType="1"/>
          </p:cNvSpPr>
          <p:nvPr/>
        </p:nvSpPr>
        <p:spPr bwMode="auto">
          <a:xfrm flipH="1">
            <a:off x="4643438" y="4365625"/>
            <a:ext cx="1008062" cy="1295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02" name="Line 83"/>
          <p:cNvSpPr>
            <a:spLocks noChangeShapeType="1"/>
          </p:cNvSpPr>
          <p:nvPr/>
        </p:nvSpPr>
        <p:spPr bwMode="auto">
          <a:xfrm>
            <a:off x="2878138" y="3465513"/>
            <a:ext cx="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03" name="Line 84"/>
          <p:cNvSpPr>
            <a:spLocks noChangeShapeType="1"/>
          </p:cNvSpPr>
          <p:nvPr/>
        </p:nvSpPr>
        <p:spPr bwMode="auto">
          <a:xfrm flipV="1">
            <a:off x="4652963" y="3465513"/>
            <a:ext cx="0" cy="2195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04" name="Text Box 85"/>
          <p:cNvSpPr txBox="1">
            <a:spLocks noChangeArrowheads="1"/>
          </p:cNvSpPr>
          <p:nvPr/>
        </p:nvSpPr>
        <p:spPr bwMode="auto">
          <a:xfrm>
            <a:off x="7051675" y="3735388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D</a:t>
            </a:r>
            <a:r>
              <a:rPr lang="en-US" altLang="ru-RU" sz="2400" baseline="-25000"/>
              <a:t>1</a:t>
            </a:r>
            <a:endParaRPr lang="ru-RU" altLang="ru-RU" sz="2400"/>
          </a:p>
        </p:txBody>
      </p:sp>
      <p:sp>
        <p:nvSpPr>
          <p:cNvPr id="22605" name="Text Box 86"/>
          <p:cNvSpPr txBox="1">
            <a:spLocks noChangeArrowheads="1"/>
          </p:cNvSpPr>
          <p:nvPr/>
        </p:nvSpPr>
        <p:spPr bwMode="auto">
          <a:xfrm>
            <a:off x="6192838" y="6237288"/>
            <a:ext cx="500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E</a:t>
            </a:r>
            <a:r>
              <a:rPr lang="en-US" altLang="ru-RU" sz="2400" baseline="-25000"/>
              <a:t>1</a:t>
            </a:r>
            <a:endParaRPr lang="ru-RU" altLang="ru-RU" sz="2400"/>
          </a:p>
        </p:txBody>
      </p:sp>
      <p:sp>
        <p:nvSpPr>
          <p:cNvPr id="22606" name="Text Box 87"/>
          <p:cNvSpPr txBox="1">
            <a:spLocks noChangeArrowheads="1"/>
          </p:cNvSpPr>
          <p:nvPr/>
        </p:nvSpPr>
        <p:spPr bwMode="auto">
          <a:xfrm>
            <a:off x="6770688" y="48641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F</a:t>
            </a:r>
            <a:r>
              <a:rPr lang="en-US" altLang="ru-RU" sz="2400" baseline="-25000"/>
              <a:t>1</a:t>
            </a:r>
            <a:endParaRPr lang="ru-RU" altLang="ru-RU" sz="2400"/>
          </a:p>
        </p:txBody>
      </p:sp>
      <p:sp>
        <p:nvSpPr>
          <p:cNvPr id="22607" name="Text Box 88"/>
          <p:cNvSpPr txBox="1">
            <a:spLocks noChangeArrowheads="1"/>
          </p:cNvSpPr>
          <p:nvPr/>
        </p:nvSpPr>
        <p:spPr bwMode="auto">
          <a:xfrm>
            <a:off x="7043738" y="63500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D</a:t>
            </a:r>
            <a:r>
              <a:rPr lang="en-US" altLang="ru-RU" sz="2400" baseline="-25000"/>
              <a:t>2</a:t>
            </a:r>
            <a:endParaRPr lang="ru-RU" altLang="ru-RU" sz="2400"/>
          </a:p>
        </p:txBody>
      </p:sp>
      <p:sp>
        <p:nvSpPr>
          <p:cNvPr id="22608" name="Text Box 89"/>
          <p:cNvSpPr txBox="1">
            <a:spLocks noChangeArrowheads="1"/>
          </p:cNvSpPr>
          <p:nvPr/>
        </p:nvSpPr>
        <p:spPr bwMode="auto">
          <a:xfrm>
            <a:off x="6337300" y="1662113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E</a:t>
            </a:r>
            <a:r>
              <a:rPr lang="en-US" altLang="ru-RU" sz="2400" baseline="-25000"/>
              <a:t>2</a:t>
            </a:r>
            <a:endParaRPr lang="ru-RU" altLang="ru-RU" sz="2400"/>
          </a:p>
        </p:txBody>
      </p:sp>
      <p:sp>
        <p:nvSpPr>
          <p:cNvPr id="22609" name="Text Box 90"/>
          <p:cNvSpPr txBox="1">
            <a:spLocks noChangeArrowheads="1"/>
          </p:cNvSpPr>
          <p:nvPr/>
        </p:nvSpPr>
        <p:spPr bwMode="auto">
          <a:xfrm>
            <a:off x="2343150" y="3278188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А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22610" name="Text Box 91"/>
          <p:cNvSpPr txBox="1">
            <a:spLocks noChangeArrowheads="1"/>
          </p:cNvSpPr>
          <p:nvPr/>
        </p:nvSpPr>
        <p:spPr bwMode="auto">
          <a:xfrm>
            <a:off x="2343150" y="3951288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А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22611" name="Text Box 92"/>
          <p:cNvSpPr txBox="1">
            <a:spLocks noChangeArrowheads="1"/>
          </p:cNvSpPr>
          <p:nvPr/>
        </p:nvSpPr>
        <p:spPr bwMode="auto">
          <a:xfrm>
            <a:off x="5753100" y="3295650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С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22612" name="Text Box 93"/>
          <p:cNvSpPr txBox="1">
            <a:spLocks noChangeArrowheads="1"/>
          </p:cNvSpPr>
          <p:nvPr/>
        </p:nvSpPr>
        <p:spPr bwMode="auto">
          <a:xfrm>
            <a:off x="5765800" y="3752850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С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22613" name="Text Box 95"/>
          <p:cNvSpPr txBox="1">
            <a:spLocks noChangeArrowheads="1"/>
          </p:cNvSpPr>
          <p:nvPr/>
        </p:nvSpPr>
        <p:spPr bwMode="auto">
          <a:xfrm>
            <a:off x="4152900" y="344805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В</a:t>
            </a:r>
            <a:r>
              <a:rPr lang="ru-RU" altLang="ru-RU" sz="2400" baseline="-25000"/>
              <a:t>2</a:t>
            </a:r>
            <a:endParaRPr lang="ru-RU" altLang="ru-RU" sz="2400"/>
          </a:p>
        </p:txBody>
      </p:sp>
      <p:sp>
        <p:nvSpPr>
          <p:cNvPr id="22614" name="Line 96"/>
          <p:cNvSpPr>
            <a:spLocks noChangeShapeType="1"/>
          </p:cNvSpPr>
          <p:nvPr/>
        </p:nvSpPr>
        <p:spPr bwMode="auto">
          <a:xfrm>
            <a:off x="4643438" y="260350"/>
            <a:ext cx="0" cy="9556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15" name="Line 97"/>
          <p:cNvSpPr>
            <a:spLocks noChangeShapeType="1"/>
          </p:cNvSpPr>
          <p:nvPr/>
        </p:nvSpPr>
        <p:spPr bwMode="auto">
          <a:xfrm flipV="1">
            <a:off x="4633913" y="2852738"/>
            <a:ext cx="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16" name="Line 98"/>
          <p:cNvSpPr>
            <a:spLocks noChangeShapeType="1"/>
          </p:cNvSpPr>
          <p:nvPr/>
        </p:nvSpPr>
        <p:spPr bwMode="auto">
          <a:xfrm>
            <a:off x="2878138" y="1557338"/>
            <a:ext cx="0" cy="6477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17" name="Text Box 99"/>
          <p:cNvSpPr txBox="1">
            <a:spLocks noChangeArrowheads="1"/>
          </p:cNvSpPr>
          <p:nvPr/>
        </p:nvSpPr>
        <p:spPr bwMode="auto">
          <a:xfrm>
            <a:off x="6681788" y="3278188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F</a:t>
            </a:r>
            <a:r>
              <a:rPr lang="en-US" altLang="ru-RU" sz="2400" baseline="-25000"/>
              <a:t>2</a:t>
            </a:r>
            <a:endParaRPr lang="ru-RU" altLang="ru-RU" sz="2400"/>
          </a:p>
        </p:txBody>
      </p:sp>
      <p:sp>
        <p:nvSpPr>
          <p:cNvPr id="22618" name="Line 100"/>
          <p:cNvSpPr>
            <a:spLocks noChangeShapeType="1"/>
          </p:cNvSpPr>
          <p:nvPr/>
        </p:nvSpPr>
        <p:spPr bwMode="auto">
          <a:xfrm>
            <a:off x="6189663" y="1844675"/>
            <a:ext cx="3175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19" name="Line 101"/>
          <p:cNvSpPr>
            <a:spLocks noChangeShapeType="1"/>
          </p:cNvSpPr>
          <p:nvPr/>
        </p:nvSpPr>
        <p:spPr bwMode="auto">
          <a:xfrm flipH="1">
            <a:off x="7092950" y="404813"/>
            <a:ext cx="7938" cy="792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20" name="Line 102"/>
          <p:cNvSpPr>
            <a:spLocks noChangeShapeType="1"/>
          </p:cNvSpPr>
          <p:nvPr/>
        </p:nvSpPr>
        <p:spPr bwMode="auto">
          <a:xfrm flipV="1">
            <a:off x="6732588" y="3284538"/>
            <a:ext cx="1270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21" name="Line 104"/>
          <p:cNvSpPr>
            <a:spLocks noChangeShapeType="1"/>
          </p:cNvSpPr>
          <p:nvPr/>
        </p:nvSpPr>
        <p:spPr bwMode="auto">
          <a:xfrm flipV="1">
            <a:off x="1763713" y="4724400"/>
            <a:ext cx="1728787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22" name="Line 105"/>
          <p:cNvSpPr>
            <a:spLocks noChangeShapeType="1"/>
          </p:cNvSpPr>
          <p:nvPr/>
        </p:nvSpPr>
        <p:spPr bwMode="auto">
          <a:xfrm flipH="1">
            <a:off x="5686425" y="4076700"/>
            <a:ext cx="1392238" cy="263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06" name="Line 106"/>
          <p:cNvSpPr>
            <a:spLocks noChangeShapeType="1"/>
          </p:cNvSpPr>
          <p:nvPr/>
        </p:nvSpPr>
        <p:spPr bwMode="auto">
          <a:xfrm flipV="1">
            <a:off x="2878138" y="1341438"/>
            <a:ext cx="619125" cy="1873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07" name="Line 107"/>
          <p:cNvSpPr>
            <a:spLocks noChangeShapeType="1"/>
          </p:cNvSpPr>
          <p:nvPr/>
        </p:nvSpPr>
        <p:spPr bwMode="auto">
          <a:xfrm flipH="1">
            <a:off x="5651500" y="692150"/>
            <a:ext cx="177800" cy="730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14" name="Oval 14"/>
          <p:cNvSpPr>
            <a:spLocks noChangeArrowheads="1"/>
          </p:cNvSpPr>
          <p:nvPr/>
        </p:nvSpPr>
        <p:spPr bwMode="auto">
          <a:xfrm>
            <a:off x="5599113" y="665163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08" name="Line 108"/>
          <p:cNvSpPr>
            <a:spLocks noChangeShapeType="1"/>
          </p:cNvSpPr>
          <p:nvPr/>
        </p:nvSpPr>
        <p:spPr bwMode="auto">
          <a:xfrm>
            <a:off x="2878138" y="2133600"/>
            <a:ext cx="901700" cy="287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09" name="Line 109"/>
          <p:cNvSpPr>
            <a:spLocks noChangeShapeType="1"/>
          </p:cNvSpPr>
          <p:nvPr/>
        </p:nvSpPr>
        <p:spPr bwMode="auto">
          <a:xfrm flipH="1" flipV="1">
            <a:off x="5148263" y="2781300"/>
            <a:ext cx="665162" cy="215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15" name="Oval 15"/>
          <p:cNvSpPr>
            <a:spLocks noChangeArrowheads="1"/>
          </p:cNvSpPr>
          <p:nvPr/>
        </p:nvSpPr>
        <p:spPr bwMode="auto">
          <a:xfrm>
            <a:off x="5075238" y="2708275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24" name="Oval 24"/>
          <p:cNvSpPr>
            <a:spLocks noChangeArrowheads="1"/>
          </p:cNvSpPr>
          <p:nvPr/>
        </p:nvSpPr>
        <p:spPr bwMode="auto">
          <a:xfrm>
            <a:off x="4572000" y="5589588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13" name="Oval 13"/>
          <p:cNvSpPr>
            <a:spLocks noChangeArrowheads="1"/>
          </p:cNvSpPr>
          <p:nvPr/>
        </p:nvSpPr>
        <p:spPr bwMode="auto">
          <a:xfrm>
            <a:off x="3778250" y="2349500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10" name="Line 110"/>
          <p:cNvSpPr>
            <a:spLocks noChangeShapeType="1"/>
          </p:cNvSpPr>
          <p:nvPr/>
        </p:nvSpPr>
        <p:spPr bwMode="auto">
          <a:xfrm>
            <a:off x="4641850" y="1071563"/>
            <a:ext cx="0" cy="523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11" name="Line 111"/>
          <p:cNvSpPr>
            <a:spLocks noChangeShapeType="1"/>
          </p:cNvSpPr>
          <p:nvPr/>
        </p:nvSpPr>
        <p:spPr bwMode="auto">
          <a:xfrm flipV="1">
            <a:off x="4627563" y="2119313"/>
            <a:ext cx="6350" cy="7334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12" name="Line 112"/>
          <p:cNvSpPr>
            <a:spLocks noChangeShapeType="1"/>
          </p:cNvSpPr>
          <p:nvPr/>
        </p:nvSpPr>
        <p:spPr bwMode="auto">
          <a:xfrm flipV="1">
            <a:off x="3563938" y="35242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13" name="Line 113"/>
          <p:cNvSpPr>
            <a:spLocks noChangeShapeType="1"/>
          </p:cNvSpPr>
          <p:nvPr/>
        </p:nvSpPr>
        <p:spPr bwMode="auto">
          <a:xfrm flipV="1">
            <a:off x="3851275" y="35242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14" name="Line 114"/>
          <p:cNvSpPr>
            <a:spLocks noChangeShapeType="1"/>
          </p:cNvSpPr>
          <p:nvPr/>
        </p:nvSpPr>
        <p:spPr bwMode="auto">
          <a:xfrm flipV="1">
            <a:off x="5148263" y="35242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15" name="Line 115"/>
          <p:cNvSpPr>
            <a:spLocks noChangeShapeType="1"/>
          </p:cNvSpPr>
          <p:nvPr/>
        </p:nvSpPr>
        <p:spPr bwMode="auto">
          <a:xfrm flipV="1">
            <a:off x="5651500" y="35242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37" name="Line 116"/>
          <p:cNvSpPr>
            <a:spLocks noChangeShapeType="1"/>
          </p:cNvSpPr>
          <p:nvPr/>
        </p:nvSpPr>
        <p:spPr bwMode="auto">
          <a:xfrm flipV="1">
            <a:off x="7092950" y="3644900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38" name="Line 117"/>
          <p:cNvSpPr>
            <a:spLocks noChangeShapeType="1"/>
          </p:cNvSpPr>
          <p:nvPr/>
        </p:nvSpPr>
        <p:spPr bwMode="auto">
          <a:xfrm flipV="1">
            <a:off x="6732588" y="4005263"/>
            <a:ext cx="0" cy="1008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39" name="Line 120"/>
          <p:cNvSpPr>
            <a:spLocks noChangeShapeType="1"/>
          </p:cNvSpPr>
          <p:nvPr/>
        </p:nvSpPr>
        <p:spPr bwMode="auto">
          <a:xfrm flipH="1" flipV="1">
            <a:off x="6189663" y="5757863"/>
            <a:ext cx="3175" cy="695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30" name="Oval 30"/>
          <p:cNvSpPr>
            <a:spLocks noChangeArrowheads="1"/>
          </p:cNvSpPr>
          <p:nvPr/>
        </p:nvSpPr>
        <p:spPr bwMode="auto">
          <a:xfrm>
            <a:off x="6261100" y="5949950"/>
            <a:ext cx="144463" cy="144463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641" name="Text Box 121"/>
          <p:cNvSpPr txBox="1">
            <a:spLocks noChangeArrowheads="1"/>
          </p:cNvSpPr>
          <p:nvPr/>
        </p:nvSpPr>
        <p:spPr bwMode="auto">
          <a:xfrm>
            <a:off x="4792663" y="5310188"/>
            <a:ext cx="563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В</a:t>
            </a:r>
            <a:r>
              <a:rPr lang="ru-RU" altLang="ru-RU" sz="2400" baseline="-25000"/>
              <a:t>1</a:t>
            </a:r>
            <a:endParaRPr lang="ru-RU" altLang="ru-RU" sz="2400"/>
          </a:p>
        </p:txBody>
      </p:sp>
      <p:sp>
        <p:nvSpPr>
          <p:cNvPr id="153722" name="Text Box 122"/>
          <p:cNvSpPr txBox="1">
            <a:spLocks noChangeArrowheads="1"/>
          </p:cNvSpPr>
          <p:nvPr/>
        </p:nvSpPr>
        <p:spPr bwMode="auto">
          <a:xfrm>
            <a:off x="260350" y="166688"/>
            <a:ext cx="2079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altLang="ru-RU" sz="2000" i="1" dirty="0">
                <a:solidFill>
                  <a:srgbClr val="FF0000"/>
                </a:solidFill>
              </a:rPr>
              <a:t>Воронцова М.И.</a:t>
            </a:r>
          </a:p>
          <a:p>
            <a:pPr algn="l" eaLnBrk="1" hangingPunct="1"/>
            <a:r>
              <a:rPr lang="ru-RU" altLang="ru-RU" sz="1600" i="1" dirty="0">
                <a:solidFill>
                  <a:srgbClr val="FF0000"/>
                </a:solidFill>
              </a:rPr>
              <a:t>       </a:t>
            </a:r>
            <a:r>
              <a:rPr lang="ru-RU" altLang="ru-RU" sz="1600" i="1" dirty="0" err="1">
                <a:solidFill>
                  <a:srgbClr val="FF0000"/>
                </a:solidFill>
              </a:rPr>
              <a:t>СибАДИ</a:t>
            </a:r>
            <a:endParaRPr lang="ru-RU" altLang="ru-RU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5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5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5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5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5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5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15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15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0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15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15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15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1000"/>
                                        <p:tgtEl>
                                          <p:spTgt spid="15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15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15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15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15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15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15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000"/>
                                        <p:tgtEl>
                                          <p:spTgt spid="15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1000"/>
                                        <p:tgtEl>
                                          <p:spTgt spid="1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0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10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000"/>
                                        <p:tgtEl>
                                          <p:spTgt spid="15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1000"/>
                                        <p:tgtEl>
                                          <p:spTgt spid="15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1000"/>
                                        <p:tgtEl>
                                          <p:spTgt spid="15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1000"/>
                                        <p:tgtEl>
                                          <p:spTgt spid="15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1000"/>
                                        <p:tgtEl>
                                          <p:spTgt spid="15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1000"/>
                                        <p:tgtEl>
                                          <p:spTgt spid="15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10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10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10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1000"/>
                                        <p:tgtEl>
                                          <p:spTgt spid="15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1000"/>
                                        <p:tgtEl>
                                          <p:spTgt spid="15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2" dur="1000"/>
                                        <p:tgtEl>
                                          <p:spTgt spid="15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1000"/>
                                        <p:tgtEl>
                                          <p:spTgt spid="15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1000"/>
                                        <p:tgtEl>
                                          <p:spTgt spid="15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7" dur="1000"/>
                                        <p:tgtEl>
                                          <p:spTgt spid="15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 nodeType="clickPar">
                      <p:stCondLst>
                        <p:cond delay="indefinite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1000"/>
                                        <p:tgtEl>
                                          <p:spTgt spid="15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6" dur="indefinite"/>
                                        <p:tgtEl>
                                          <p:spTgt spid="1537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7" dur="indefinite"/>
                                        <p:tgtEl>
                                          <p:spTgt spid="15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7" grpId="0"/>
      <p:bldP spid="153608" grpId="0"/>
      <p:bldP spid="153609" grpId="0"/>
      <p:bldP spid="153610" grpId="0"/>
      <p:bldP spid="153620" grpId="0"/>
      <p:bldP spid="153621" grpId="0"/>
      <p:bldP spid="153622" grpId="0"/>
      <p:bldP spid="153623" grpId="0"/>
      <p:bldP spid="153626" grpId="0"/>
      <p:bldP spid="153629" grpId="0"/>
      <p:bldP spid="153631" grpId="0"/>
      <p:bldP spid="153635" grpId="0"/>
      <p:bldP spid="153636" grpId="0"/>
      <p:bldP spid="153649" grpId="0"/>
      <p:bldP spid="153650" grpId="0"/>
      <p:bldP spid="153634" grpId="0" animBg="1"/>
      <p:bldP spid="153633" grpId="0" animBg="1"/>
      <p:bldP spid="153605" grpId="0" animBg="1"/>
      <p:bldP spid="153606" grpId="0" animBg="1"/>
      <p:bldP spid="153604" grpId="0" animBg="1"/>
      <p:bldP spid="153603" grpId="0" animBg="1"/>
      <p:bldP spid="153641" grpId="0" animBg="1"/>
      <p:bldP spid="153642" grpId="0" animBg="1"/>
      <p:bldP spid="153612" grpId="0" animBg="1"/>
      <p:bldP spid="153614" grpId="0" animBg="1"/>
      <p:bldP spid="153615" grpId="0" animBg="1"/>
      <p:bldP spid="153624" grpId="0" animBg="1"/>
      <p:bldP spid="153613" grpId="0" animBg="1"/>
      <p:bldP spid="153630" grpId="0" animBg="1"/>
      <p:bldP spid="1537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68952" cy="1135062"/>
          </a:xfrm>
        </p:spPr>
        <p:txBody>
          <a:bodyPr/>
          <a:lstStyle/>
          <a:p>
            <a:pPr algn="just" eaLnBrk="1" hangingPunct="1"/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Видимыми </a:t>
            </a:r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отрезками линии пересечения будут те, которые принадлежат видимым граням.</a:t>
            </a:r>
            <a:b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точек линии пересечения равно удвоенному числу ребер пересечения.</a:t>
            </a:r>
          </a:p>
        </p:txBody>
      </p:sp>
    </p:spTree>
    <p:extLst>
      <p:ext uri="{BB962C8B-B14F-4D97-AF65-F5344CB8AC3E}">
        <p14:creationId xmlns:p14="http://schemas.microsoft.com/office/powerpoint/2010/main" val="7896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5700"/>
            <a:ext cx="8568952" cy="1135062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Взаимное пересечение многогранника</a:t>
            </a:r>
            <a:b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поверхностью 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вращения</a:t>
            </a:r>
            <a:endParaRPr lang="ru-RU" alt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5298"/>
            <a:ext cx="8568952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alt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Способ </a:t>
            </a: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секущих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плоскостей. Линией пересечения таких поверхностей является пространственная линия, состоящая из отдельных плоских кривых линий, пересекающихся на ребрах многогранника. </a:t>
            </a:r>
            <a:endParaRPr lang="ru-RU" alt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08"/>
            <a:ext cx="8568952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Сначала </a:t>
            </a: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строят точки пересечения ребер многогранника с поверхностью вращения, затем строят промежуточные точки.</a:t>
            </a:r>
          </a:p>
        </p:txBody>
      </p:sp>
    </p:spTree>
    <p:extLst>
      <p:ext uri="{BB962C8B-B14F-4D97-AF65-F5344CB8AC3E}">
        <p14:creationId xmlns:p14="http://schemas.microsoft.com/office/powerpoint/2010/main" val="1969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0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линию пересечения прямого кругового конуса с прямой призмой.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20284" r="33519" b="35895"/>
          <a:stretch>
            <a:fillRect/>
          </a:stretch>
        </p:blipFill>
        <p:spPr bwMode="auto">
          <a:xfrm>
            <a:off x="3419872" y="1340768"/>
            <a:ext cx="2557400" cy="51122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66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31816" r="29558" b="27238"/>
          <a:stretch>
            <a:fillRect/>
          </a:stretch>
        </p:blipFill>
        <p:spPr bwMode="auto">
          <a:xfrm>
            <a:off x="1979613" y="260350"/>
            <a:ext cx="520382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495300" y="5805488"/>
            <a:ext cx="2079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altLang="ru-RU" sz="2000" i="1" dirty="0">
                <a:solidFill>
                  <a:srgbClr val="FF0000"/>
                </a:solidFill>
              </a:rPr>
              <a:t>Воронцова М.И.</a:t>
            </a:r>
          </a:p>
          <a:p>
            <a:pPr algn="l" eaLnBrk="1" hangingPunct="1"/>
            <a:r>
              <a:rPr lang="ru-RU" altLang="ru-RU" sz="1600" i="1" dirty="0">
                <a:solidFill>
                  <a:srgbClr val="FF0000"/>
                </a:solidFill>
              </a:rPr>
              <a:t>       </a:t>
            </a:r>
            <a:r>
              <a:rPr lang="ru-RU" altLang="ru-RU" sz="1600" i="1" dirty="0" err="1">
                <a:solidFill>
                  <a:srgbClr val="FF0000"/>
                </a:solidFill>
              </a:rPr>
              <a:t>СибАДИ</a:t>
            </a:r>
            <a:endParaRPr lang="ru-RU" altLang="ru-RU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8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2378075" y="2349500"/>
            <a:ext cx="3816350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 flipV="1">
            <a:off x="1784350" y="2351088"/>
            <a:ext cx="677863" cy="0"/>
          </a:xfrm>
          <a:prstGeom prst="line">
            <a:avLst/>
          </a:prstGeom>
          <a:noFill/>
          <a:ln w="412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0" name="Oval 18"/>
          <p:cNvSpPr>
            <a:spLocks noChangeArrowheads="1"/>
          </p:cNvSpPr>
          <p:nvPr/>
        </p:nvSpPr>
        <p:spPr bwMode="auto">
          <a:xfrm>
            <a:off x="3003550" y="3403600"/>
            <a:ext cx="2644775" cy="2644775"/>
          </a:xfrm>
          <a:prstGeom prst="ellipse">
            <a:avLst/>
          </a:prstGeom>
          <a:noFill/>
          <a:ln w="1905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 flipH="1">
            <a:off x="2987675" y="2349500"/>
            <a:ext cx="15875" cy="2374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7" name="Line 25"/>
          <p:cNvSpPr>
            <a:spLocks noChangeShapeType="1"/>
          </p:cNvSpPr>
          <p:nvPr/>
        </p:nvSpPr>
        <p:spPr bwMode="auto">
          <a:xfrm>
            <a:off x="2916238" y="1268413"/>
            <a:ext cx="2808287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8" name="Line 26"/>
          <p:cNvSpPr>
            <a:spLocks noChangeShapeType="1"/>
          </p:cNvSpPr>
          <p:nvPr/>
        </p:nvSpPr>
        <p:spPr bwMode="auto">
          <a:xfrm flipV="1">
            <a:off x="2339975" y="1262063"/>
            <a:ext cx="663575" cy="635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9" name="Line 27"/>
          <p:cNvSpPr>
            <a:spLocks noChangeShapeType="1"/>
          </p:cNvSpPr>
          <p:nvPr/>
        </p:nvSpPr>
        <p:spPr bwMode="auto">
          <a:xfrm flipH="1">
            <a:off x="3741738" y="1235075"/>
            <a:ext cx="0" cy="3462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80" name="Oval 28"/>
          <p:cNvSpPr>
            <a:spLocks noChangeArrowheads="1"/>
          </p:cNvSpPr>
          <p:nvPr/>
        </p:nvSpPr>
        <p:spPr bwMode="auto">
          <a:xfrm>
            <a:off x="3741738" y="4144963"/>
            <a:ext cx="1187450" cy="1187450"/>
          </a:xfrm>
          <a:prstGeom prst="ellipse">
            <a:avLst/>
          </a:prstGeom>
          <a:noFill/>
          <a:ln w="1905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30" name="AutoShape 31"/>
          <p:cNvSpPr>
            <a:spLocks noChangeArrowheads="1"/>
          </p:cNvSpPr>
          <p:nvPr/>
        </p:nvSpPr>
        <p:spPr bwMode="auto">
          <a:xfrm>
            <a:off x="2824163" y="404813"/>
            <a:ext cx="2987675" cy="2195512"/>
          </a:xfrm>
          <a:prstGeom prst="triangle">
            <a:avLst>
              <a:gd name="adj" fmla="val 50514"/>
            </a:avLst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85" name="Oval 33"/>
          <p:cNvSpPr>
            <a:spLocks noChangeArrowheads="1"/>
          </p:cNvSpPr>
          <p:nvPr/>
        </p:nvSpPr>
        <p:spPr bwMode="auto">
          <a:xfrm>
            <a:off x="3403600" y="3798888"/>
            <a:ext cx="1835150" cy="1835150"/>
          </a:xfrm>
          <a:prstGeom prst="ellipse">
            <a:avLst/>
          </a:prstGeom>
          <a:noFill/>
          <a:ln w="1905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32" name="Line 36"/>
          <p:cNvSpPr>
            <a:spLocks noChangeShapeType="1"/>
          </p:cNvSpPr>
          <p:nvPr/>
        </p:nvSpPr>
        <p:spPr bwMode="auto">
          <a:xfrm>
            <a:off x="4324350" y="404813"/>
            <a:ext cx="0" cy="6119812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3" name="Line 37"/>
          <p:cNvSpPr>
            <a:spLocks noChangeShapeType="1"/>
          </p:cNvSpPr>
          <p:nvPr/>
        </p:nvSpPr>
        <p:spPr bwMode="auto">
          <a:xfrm>
            <a:off x="2754313" y="4724400"/>
            <a:ext cx="31686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4" name="Line 38"/>
          <p:cNvSpPr>
            <a:spLocks noChangeShapeType="1"/>
          </p:cNvSpPr>
          <p:nvPr/>
        </p:nvSpPr>
        <p:spPr bwMode="auto">
          <a:xfrm flipV="1">
            <a:off x="3208338" y="1262063"/>
            <a:ext cx="720725" cy="10795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5" name="Line 39"/>
          <p:cNvSpPr>
            <a:spLocks noChangeShapeType="1"/>
          </p:cNvSpPr>
          <p:nvPr/>
        </p:nvSpPr>
        <p:spPr bwMode="auto">
          <a:xfrm>
            <a:off x="3924300" y="1268413"/>
            <a:ext cx="1295400" cy="10810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6" name="Line 40"/>
          <p:cNvSpPr>
            <a:spLocks noChangeShapeType="1"/>
          </p:cNvSpPr>
          <p:nvPr/>
        </p:nvSpPr>
        <p:spPr bwMode="auto">
          <a:xfrm flipH="1" flipV="1">
            <a:off x="3203575" y="2347913"/>
            <a:ext cx="2016125" cy="1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7" name="Line 41"/>
          <p:cNvSpPr>
            <a:spLocks noChangeShapeType="1"/>
          </p:cNvSpPr>
          <p:nvPr/>
        </p:nvSpPr>
        <p:spPr bwMode="auto">
          <a:xfrm>
            <a:off x="3203575" y="3057525"/>
            <a:ext cx="20161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8" name="Line 43"/>
          <p:cNvSpPr>
            <a:spLocks noChangeShapeType="1"/>
          </p:cNvSpPr>
          <p:nvPr/>
        </p:nvSpPr>
        <p:spPr bwMode="auto">
          <a:xfrm>
            <a:off x="3208338" y="6410325"/>
            <a:ext cx="20113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97" name="Text Box 45"/>
          <p:cNvSpPr txBox="1">
            <a:spLocks noChangeArrowheads="1"/>
          </p:cNvSpPr>
          <p:nvPr/>
        </p:nvSpPr>
        <p:spPr bwMode="auto">
          <a:xfrm>
            <a:off x="2700338" y="765175"/>
            <a:ext cx="46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ym typeface="Symbol" panose="05050102010706020507" pitchFamily="18" charset="2"/>
              </a:rPr>
              <a:t></a:t>
            </a:r>
            <a:r>
              <a:rPr lang="en-US" altLang="ru-RU" sz="2400" baseline="-25000">
                <a:sym typeface="Symbol" panose="05050102010706020507" pitchFamily="18" charset="2"/>
              </a:rPr>
              <a:t>2</a:t>
            </a:r>
            <a:endParaRPr lang="ru-RU" altLang="ru-RU" sz="2400">
              <a:sym typeface="Symbol" panose="05050102010706020507" pitchFamily="18" charset="2"/>
            </a:endParaRPr>
          </a:p>
        </p:txBody>
      </p:sp>
      <p:sp>
        <p:nvSpPr>
          <p:cNvPr id="30740" name="Text Box 46"/>
          <p:cNvSpPr txBox="1">
            <a:spLocks noChangeArrowheads="1"/>
          </p:cNvSpPr>
          <p:nvPr/>
        </p:nvSpPr>
        <p:spPr bwMode="auto">
          <a:xfrm>
            <a:off x="3857625" y="136525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r>
              <a:rPr lang="en-US" altLang="ru-RU" baseline="-25000"/>
              <a:t>2</a:t>
            </a:r>
            <a:endParaRPr lang="ru-RU" altLang="ru-RU"/>
          </a:p>
        </p:txBody>
      </p:sp>
      <p:sp>
        <p:nvSpPr>
          <p:cNvPr id="30741" name="Text Box 47"/>
          <p:cNvSpPr txBox="1">
            <a:spLocks noChangeArrowheads="1"/>
          </p:cNvSpPr>
          <p:nvPr/>
        </p:nvSpPr>
        <p:spPr bwMode="auto">
          <a:xfrm>
            <a:off x="3973513" y="433863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r>
              <a:rPr lang="en-US" altLang="ru-RU" baseline="-25000"/>
              <a:t>1</a:t>
            </a:r>
            <a:endParaRPr lang="ru-RU" altLang="ru-RU"/>
          </a:p>
        </p:txBody>
      </p:sp>
      <p:sp>
        <p:nvSpPr>
          <p:cNvPr id="49200" name="Text Box 48"/>
          <p:cNvSpPr txBox="1">
            <a:spLocks noChangeArrowheads="1"/>
          </p:cNvSpPr>
          <p:nvPr/>
        </p:nvSpPr>
        <p:spPr bwMode="auto">
          <a:xfrm>
            <a:off x="1425575" y="18065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ym typeface="Symbol" panose="05050102010706020507" pitchFamily="18" charset="2"/>
              </a:rPr>
              <a:t></a:t>
            </a:r>
            <a:r>
              <a:rPr lang="en-US" altLang="ru-RU" sz="2400" baseline="-25000">
                <a:sym typeface="Symbol" panose="05050102010706020507" pitchFamily="18" charset="2"/>
              </a:rPr>
              <a:t>2</a:t>
            </a:r>
            <a:endParaRPr lang="ru-RU" altLang="ru-RU" sz="2400">
              <a:sym typeface="Symbol" panose="05050102010706020507" pitchFamily="18" charset="2"/>
            </a:endParaRPr>
          </a:p>
        </p:txBody>
      </p:sp>
      <p:sp>
        <p:nvSpPr>
          <p:cNvPr id="49201" name="Text Box 49"/>
          <p:cNvSpPr txBox="1">
            <a:spLocks noChangeArrowheads="1"/>
          </p:cNvSpPr>
          <p:nvPr/>
        </p:nvSpPr>
        <p:spPr bwMode="auto">
          <a:xfrm>
            <a:off x="3900488" y="90170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В</a:t>
            </a:r>
            <a:r>
              <a:rPr lang="en-US" altLang="ru-RU" baseline="-25000"/>
              <a:t>2</a:t>
            </a:r>
            <a:r>
              <a:rPr lang="en-US" altLang="ru-RU"/>
              <a:t>=3</a:t>
            </a:r>
            <a:r>
              <a:rPr lang="en-US" altLang="ru-RU" baseline="-25000"/>
              <a:t>2</a:t>
            </a:r>
            <a:endParaRPr lang="ru-RU" altLang="ru-RU"/>
          </a:p>
        </p:txBody>
      </p:sp>
      <p:sp>
        <p:nvSpPr>
          <p:cNvPr id="49202" name="Text Box 50"/>
          <p:cNvSpPr txBox="1">
            <a:spLocks noChangeArrowheads="1"/>
          </p:cNvSpPr>
          <p:nvPr/>
        </p:nvSpPr>
        <p:spPr bwMode="auto">
          <a:xfrm>
            <a:off x="4875213" y="2590800"/>
            <a:ext cx="90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</a:t>
            </a:r>
            <a:r>
              <a:rPr lang="en-US" altLang="ru-RU" baseline="-25000"/>
              <a:t>2</a:t>
            </a:r>
            <a:r>
              <a:rPr lang="en-US" altLang="ru-RU"/>
              <a:t>=2</a:t>
            </a:r>
            <a:r>
              <a:rPr lang="en-US" altLang="ru-RU" baseline="-25000"/>
              <a:t>2</a:t>
            </a:r>
            <a:endParaRPr lang="ru-RU" altLang="ru-RU"/>
          </a:p>
        </p:txBody>
      </p:sp>
      <p:sp>
        <p:nvSpPr>
          <p:cNvPr id="49203" name="Text Box 51"/>
          <p:cNvSpPr txBox="1">
            <a:spLocks noChangeArrowheads="1"/>
          </p:cNvSpPr>
          <p:nvPr/>
        </p:nvSpPr>
        <p:spPr bwMode="auto">
          <a:xfrm>
            <a:off x="2324100" y="1928813"/>
            <a:ext cx="765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A</a:t>
            </a:r>
            <a:r>
              <a:rPr lang="en-US" altLang="ru-RU" baseline="-25000"/>
              <a:t>2</a:t>
            </a:r>
            <a:r>
              <a:rPr lang="en-US" altLang="ru-RU"/>
              <a:t>=1</a:t>
            </a:r>
            <a:r>
              <a:rPr lang="en-US" altLang="ru-RU" baseline="-25000"/>
              <a:t>2</a:t>
            </a:r>
            <a:endParaRPr lang="ru-RU" altLang="ru-RU"/>
          </a:p>
        </p:txBody>
      </p:sp>
      <p:sp>
        <p:nvSpPr>
          <p:cNvPr id="30746" name="Text Box 52"/>
          <p:cNvSpPr txBox="1">
            <a:spLocks noChangeArrowheads="1"/>
          </p:cNvSpPr>
          <p:nvPr/>
        </p:nvSpPr>
        <p:spPr bwMode="auto">
          <a:xfrm>
            <a:off x="2706688" y="625633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A</a:t>
            </a:r>
            <a:r>
              <a:rPr lang="ru-RU" altLang="ru-RU" baseline="-25000"/>
              <a:t>1</a:t>
            </a:r>
            <a:endParaRPr lang="ru-RU" altLang="ru-RU"/>
          </a:p>
        </p:txBody>
      </p:sp>
      <p:sp>
        <p:nvSpPr>
          <p:cNvPr id="30747" name="Text Box 53"/>
          <p:cNvSpPr txBox="1">
            <a:spLocks noChangeArrowheads="1"/>
          </p:cNvSpPr>
          <p:nvPr/>
        </p:nvSpPr>
        <p:spPr bwMode="auto">
          <a:xfrm>
            <a:off x="3736975" y="6411913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B</a:t>
            </a:r>
            <a:r>
              <a:rPr lang="ru-RU" altLang="ru-RU" baseline="-25000"/>
              <a:t>1</a:t>
            </a:r>
          </a:p>
        </p:txBody>
      </p:sp>
      <p:sp>
        <p:nvSpPr>
          <p:cNvPr id="30748" name="Text Box 54"/>
          <p:cNvSpPr txBox="1">
            <a:spLocks noChangeArrowheads="1"/>
          </p:cNvSpPr>
          <p:nvPr/>
        </p:nvSpPr>
        <p:spPr bwMode="auto">
          <a:xfrm>
            <a:off x="5219700" y="6340475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C</a:t>
            </a:r>
            <a:r>
              <a:rPr lang="en-US" altLang="ru-RU" baseline="-25000"/>
              <a:t>1</a:t>
            </a:r>
            <a:endParaRPr lang="ru-RU" altLang="ru-RU"/>
          </a:p>
        </p:txBody>
      </p:sp>
      <p:sp>
        <p:nvSpPr>
          <p:cNvPr id="49207" name="Text Box 55"/>
          <p:cNvSpPr txBox="1">
            <a:spLocks noChangeArrowheads="1"/>
          </p:cNvSpPr>
          <p:nvPr/>
        </p:nvSpPr>
        <p:spPr bwMode="auto">
          <a:xfrm>
            <a:off x="5273675" y="5734050"/>
            <a:ext cx="39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2</a:t>
            </a:r>
            <a:r>
              <a:rPr lang="en-US" altLang="ru-RU" baseline="-25000"/>
              <a:t>1</a:t>
            </a:r>
            <a:endParaRPr lang="ru-RU" altLang="ru-RU"/>
          </a:p>
        </p:txBody>
      </p:sp>
      <p:sp>
        <p:nvSpPr>
          <p:cNvPr id="49208" name="Text Box 56"/>
          <p:cNvSpPr txBox="1">
            <a:spLocks noChangeArrowheads="1"/>
          </p:cNvSpPr>
          <p:nvPr/>
        </p:nvSpPr>
        <p:spPr bwMode="auto">
          <a:xfrm>
            <a:off x="2667000" y="5375275"/>
            <a:ext cx="39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1</a:t>
            </a:r>
            <a:r>
              <a:rPr lang="en-US" altLang="ru-RU" baseline="-25000"/>
              <a:t>1</a:t>
            </a:r>
            <a:endParaRPr lang="ru-RU" altLang="ru-RU"/>
          </a:p>
        </p:txBody>
      </p:sp>
      <p:sp>
        <p:nvSpPr>
          <p:cNvPr id="49209" name="Text Box 57"/>
          <p:cNvSpPr txBox="1">
            <a:spLocks noChangeArrowheads="1"/>
          </p:cNvSpPr>
          <p:nvPr/>
        </p:nvSpPr>
        <p:spPr bwMode="auto">
          <a:xfrm>
            <a:off x="3906838" y="4875213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3</a:t>
            </a:r>
            <a:r>
              <a:rPr lang="en-US" altLang="ru-RU" baseline="-25000"/>
              <a:t>1</a:t>
            </a:r>
            <a:endParaRPr lang="ru-RU" altLang="ru-RU"/>
          </a:p>
        </p:txBody>
      </p:sp>
      <p:sp>
        <p:nvSpPr>
          <p:cNvPr id="30752" name="Line 60"/>
          <p:cNvSpPr>
            <a:spLocks noChangeShapeType="1"/>
          </p:cNvSpPr>
          <p:nvPr/>
        </p:nvSpPr>
        <p:spPr bwMode="auto">
          <a:xfrm>
            <a:off x="2824163" y="2600325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3" name="Line 61"/>
          <p:cNvSpPr>
            <a:spLocks noChangeShapeType="1"/>
          </p:cNvSpPr>
          <p:nvPr/>
        </p:nvSpPr>
        <p:spPr bwMode="auto">
          <a:xfrm>
            <a:off x="5811838" y="2600325"/>
            <a:ext cx="0" cy="252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3886200" y="1196975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flipV="1">
            <a:off x="5165725" y="2295525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57" name="Oval 5"/>
          <p:cNvSpPr>
            <a:spLocks noChangeArrowheads="1"/>
          </p:cNvSpPr>
          <p:nvPr/>
        </p:nvSpPr>
        <p:spPr bwMode="auto">
          <a:xfrm>
            <a:off x="3165475" y="2278063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214" name="Line 62"/>
          <p:cNvSpPr>
            <a:spLocks noChangeShapeType="1"/>
          </p:cNvSpPr>
          <p:nvPr/>
        </p:nvSpPr>
        <p:spPr bwMode="auto">
          <a:xfrm>
            <a:off x="3924300" y="2092325"/>
            <a:ext cx="0" cy="2968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8" name="Line 64"/>
          <p:cNvSpPr>
            <a:spLocks noChangeShapeType="1"/>
          </p:cNvSpPr>
          <p:nvPr/>
        </p:nvSpPr>
        <p:spPr bwMode="auto">
          <a:xfrm>
            <a:off x="5219700" y="3057525"/>
            <a:ext cx="0" cy="335280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9" name="Line 65"/>
          <p:cNvSpPr>
            <a:spLocks noChangeShapeType="1"/>
          </p:cNvSpPr>
          <p:nvPr/>
        </p:nvSpPr>
        <p:spPr bwMode="auto">
          <a:xfrm>
            <a:off x="3203575" y="3057525"/>
            <a:ext cx="4763" cy="335280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0" name="Line 67"/>
          <p:cNvSpPr>
            <a:spLocks noChangeShapeType="1"/>
          </p:cNvSpPr>
          <p:nvPr/>
        </p:nvSpPr>
        <p:spPr bwMode="auto">
          <a:xfrm>
            <a:off x="3203575" y="3057525"/>
            <a:ext cx="0" cy="6588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1" name="Line 68"/>
          <p:cNvSpPr>
            <a:spLocks noChangeShapeType="1"/>
          </p:cNvSpPr>
          <p:nvPr/>
        </p:nvSpPr>
        <p:spPr bwMode="auto">
          <a:xfrm flipV="1">
            <a:off x="3208338" y="5700713"/>
            <a:ext cx="0" cy="7096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2" name="Line 69"/>
          <p:cNvSpPr>
            <a:spLocks noChangeShapeType="1"/>
          </p:cNvSpPr>
          <p:nvPr/>
        </p:nvSpPr>
        <p:spPr bwMode="auto">
          <a:xfrm flipV="1">
            <a:off x="5219700" y="5876925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3" name="Line 70"/>
          <p:cNvSpPr>
            <a:spLocks noChangeShapeType="1"/>
          </p:cNvSpPr>
          <p:nvPr/>
        </p:nvSpPr>
        <p:spPr bwMode="auto">
          <a:xfrm>
            <a:off x="5219700" y="3057525"/>
            <a:ext cx="0" cy="4429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4" name="Line 71"/>
          <p:cNvSpPr>
            <a:spLocks noChangeShapeType="1"/>
          </p:cNvSpPr>
          <p:nvPr/>
        </p:nvSpPr>
        <p:spPr bwMode="auto">
          <a:xfrm flipV="1">
            <a:off x="2824163" y="3944938"/>
            <a:ext cx="0" cy="823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5" name="Line 73"/>
          <p:cNvSpPr>
            <a:spLocks noChangeShapeType="1"/>
          </p:cNvSpPr>
          <p:nvPr/>
        </p:nvSpPr>
        <p:spPr bwMode="auto">
          <a:xfrm flipV="1">
            <a:off x="5811838" y="3944938"/>
            <a:ext cx="0" cy="823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6" name="Line 74"/>
          <p:cNvSpPr>
            <a:spLocks noChangeShapeType="1"/>
          </p:cNvSpPr>
          <p:nvPr/>
        </p:nvSpPr>
        <p:spPr bwMode="auto">
          <a:xfrm>
            <a:off x="3932238" y="3057525"/>
            <a:ext cx="0" cy="6588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7" name="Line 75"/>
          <p:cNvSpPr>
            <a:spLocks noChangeShapeType="1"/>
          </p:cNvSpPr>
          <p:nvPr/>
        </p:nvSpPr>
        <p:spPr bwMode="auto">
          <a:xfrm>
            <a:off x="3932238" y="5170488"/>
            <a:ext cx="0" cy="1239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8" name="Line 77"/>
          <p:cNvSpPr>
            <a:spLocks noChangeShapeType="1"/>
          </p:cNvSpPr>
          <p:nvPr/>
        </p:nvSpPr>
        <p:spPr bwMode="auto">
          <a:xfrm flipV="1">
            <a:off x="3932238" y="5876925"/>
            <a:ext cx="0" cy="534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30" name="Line 78"/>
          <p:cNvSpPr>
            <a:spLocks noChangeShapeType="1"/>
          </p:cNvSpPr>
          <p:nvPr/>
        </p:nvSpPr>
        <p:spPr bwMode="auto">
          <a:xfrm>
            <a:off x="3003550" y="2852738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31" name="Line 79"/>
          <p:cNvSpPr>
            <a:spLocks noChangeShapeType="1"/>
          </p:cNvSpPr>
          <p:nvPr/>
        </p:nvSpPr>
        <p:spPr bwMode="auto">
          <a:xfrm>
            <a:off x="3741738" y="2711450"/>
            <a:ext cx="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32" name="Line 80"/>
          <p:cNvSpPr>
            <a:spLocks noChangeShapeType="1"/>
          </p:cNvSpPr>
          <p:nvPr/>
        </p:nvSpPr>
        <p:spPr bwMode="auto">
          <a:xfrm>
            <a:off x="2557463" y="1762125"/>
            <a:ext cx="3090862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33" name="Line 81"/>
          <p:cNvSpPr>
            <a:spLocks noChangeShapeType="1"/>
          </p:cNvSpPr>
          <p:nvPr/>
        </p:nvSpPr>
        <p:spPr bwMode="auto">
          <a:xfrm>
            <a:off x="2378075" y="1762125"/>
            <a:ext cx="446088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34" name="Text Box 82"/>
          <p:cNvSpPr txBox="1">
            <a:spLocks noChangeArrowheads="1"/>
          </p:cNvSpPr>
          <p:nvPr/>
        </p:nvSpPr>
        <p:spPr bwMode="auto">
          <a:xfrm>
            <a:off x="2324100" y="1268413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ym typeface="Symbol" panose="05050102010706020507" pitchFamily="18" charset="2"/>
              </a:rPr>
              <a:t></a:t>
            </a:r>
            <a:r>
              <a:rPr lang="en-US" altLang="ru-RU" sz="2400" baseline="-25000">
                <a:sym typeface="Symbol" panose="05050102010706020507" pitchFamily="18" charset="2"/>
              </a:rPr>
              <a:t>2</a:t>
            </a:r>
            <a:endParaRPr lang="ru-RU" altLang="ru-RU" sz="2400">
              <a:sym typeface="Symbol" panose="05050102010706020507" pitchFamily="18" charset="2"/>
            </a:endParaRPr>
          </a:p>
        </p:txBody>
      </p:sp>
      <p:sp>
        <p:nvSpPr>
          <p:cNvPr id="49235" name="Line 83"/>
          <p:cNvSpPr>
            <a:spLocks noChangeShapeType="1"/>
          </p:cNvSpPr>
          <p:nvPr/>
        </p:nvSpPr>
        <p:spPr bwMode="auto">
          <a:xfrm>
            <a:off x="3400425" y="1762125"/>
            <a:ext cx="0" cy="2962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36" name="Line 84"/>
          <p:cNvSpPr>
            <a:spLocks noChangeShapeType="1"/>
          </p:cNvSpPr>
          <p:nvPr/>
        </p:nvSpPr>
        <p:spPr bwMode="auto">
          <a:xfrm>
            <a:off x="3400425" y="2673350"/>
            <a:ext cx="1588" cy="346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37" name="Line 85"/>
          <p:cNvSpPr>
            <a:spLocks noChangeShapeType="1"/>
          </p:cNvSpPr>
          <p:nvPr/>
        </p:nvSpPr>
        <p:spPr bwMode="auto">
          <a:xfrm flipH="1">
            <a:off x="3598863" y="1762125"/>
            <a:ext cx="0" cy="3505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42" name="Arc 90"/>
          <p:cNvSpPr>
            <a:spLocks/>
          </p:cNvSpPr>
          <p:nvPr/>
        </p:nvSpPr>
        <p:spPr bwMode="auto">
          <a:xfrm>
            <a:off x="3224213" y="3406775"/>
            <a:ext cx="1974850" cy="1254125"/>
          </a:xfrm>
          <a:custGeom>
            <a:avLst/>
            <a:gdLst>
              <a:gd name="T0" fmla="*/ 0 w 32387"/>
              <a:gd name="T1" fmla="*/ 2147483647 h 21600"/>
              <a:gd name="T2" fmla="*/ 2147483647 w 32387"/>
              <a:gd name="T3" fmla="*/ 2147483647 h 21600"/>
              <a:gd name="T4" fmla="*/ 2147483647 w 32387"/>
              <a:gd name="T5" fmla="*/ 2147483647 h 21600"/>
              <a:gd name="T6" fmla="*/ 0 60000 65536"/>
              <a:gd name="T7" fmla="*/ 0 60000 65536"/>
              <a:gd name="T8" fmla="*/ 0 60000 65536"/>
              <a:gd name="T9" fmla="*/ 0 w 32387"/>
              <a:gd name="T10" fmla="*/ 0 h 21600"/>
              <a:gd name="T11" fmla="*/ 32387 w 3238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87" h="21600" fill="none" extrusionOk="0">
                <a:moveTo>
                  <a:pt x="-1" y="10041"/>
                </a:moveTo>
                <a:cubicBezTo>
                  <a:pt x="3960" y="3789"/>
                  <a:pt x="10845" y="-1"/>
                  <a:pt x="18247" y="0"/>
                </a:cubicBezTo>
                <a:cubicBezTo>
                  <a:pt x="23440" y="0"/>
                  <a:pt x="28460" y="1871"/>
                  <a:pt x="32386" y="5271"/>
                </a:cubicBezTo>
              </a:path>
              <a:path w="32387" h="21600" stroke="0" extrusionOk="0">
                <a:moveTo>
                  <a:pt x="-1" y="10041"/>
                </a:moveTo>
                <a:cubicBezTo>
                  <a:pt x="3960" y="3789"/>
                  <a:pt x="10845" y="-1"/>
                  <a:pt x="18247" y="0"/>
                </a:cubicBezTo>
                <a:cubicBezTo>
                  <a:pt x="23440" y="0"/>
                  <a:pt x="28460" y="1871"/>
                  <a:pt x="32386" y="5271"/>
                </a:cubicBezTo>
                <a:lnTo>
                  <a:pt x="18247" y="21600"/>
                </a:lnTo>
                <a:lnTo>
                  <a:pt x="-1" y="10041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43" name="Arc 91"/>
          <p:cNvSpPr>
            <a:spLocks/>
          </p:cNvSpPr>
          <p:nvPr/>
        </p:nvSpPr>
        <p:spPr bwMode="auto">
          <a:xfrm flipV="1">
            <a:off x="3224213" y="4657725"/>
            <a:ext cx="1979612" cy="1390650"/>
          </a:xfrm>
          <a:custGeom>
            <a:avLst/>
            <a:gdLst>
              <a:gd name="T0" fmla="*/ 0 w 32304"/>
              <a:gd name="T1" fmla="*/ 2147483647 h 21600"/>
              <a:gd name="T2" fmla="*/ 2147483647 w 32304"/>
              <a:gd name="T3" fmla="*/ 2147483647 h 21600"/>
              <a:gd name="T4" fmla="*/ 2147483647 w 32304"/>
              <a:gd name="T5" fmla="*/ 2147483647 h 21600"/>
              <a:gd name="T6" fmla="*/ 0 60000 65536"/>
              <a:gd name="T7" fmla="*/ 0 60000 65536"/>
              <a:gd name="T8" fmla="*/ 0 60000 65536"/>
              <a:gd name="T9" fmla="*/ 0 w 32304"/>
              <a:gd name="T10" fmla="*/ 0 h 21600"/>
              <a:gd name="T11" fmla="*/ 32304 w 323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04" h="21600" fill="none" extrusionOk="0">
                <a:moveTo>
                  <a:pt x="0" y="9519"/>
                </a:moveTo>
                <a:cubicBezTo>
                  <a:pt x="4015" y="3567"/>
                  <a:pt x="10726" y="-1"/>
                  <a:pt x="17906" y="0"/>
                </a:cubicBezTo>
                <a:cubicBezTo>
                  <a:pt x="23218" y="0"/>
                  <a:pt x="28343" y="1957"/>
                  <a:pt x="32303" y="5498"/>
                </a:cubicBezTo>
              </a:path>
              <a:path w="32304" h="21600" stroke="0" extrusionOk="0">
                <a:moveTo>
                  <a:pt x="0" y="9519"/>
                </a:moveTo>
                <a:cubicBezTo>
                  <a:pt x="4015" y="3567"/>
                  <a:pt x="10726" y="-1"/>
                  <a:pt x="17906" y="0"/>
                </a:cubicBezTo>
                <a:cubicBezTo>
                  <a:pt x="23218" y="0"/>
                  <a:pt x="28343" y="1957"/>
                  <a:pt x="32303" y="5498"/>
                </a:cubicBezTo>
                <a:lnTo>
                  <a:pt x="17906" y="21600"/>
                </a:lnTo>
                <a:lnTo>
                  <a:pt x="0" y="951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44" name="Line 92"/>
          <p:cNvSpPr>
            <a:spLocks noChangeShapeType="1"/>
          </p:cNvSpPr>
          <p:nvPr/>
        </p:nvSpPr>
        <p:spPr bwMode="auto">
          <a:xfrm>
            <a:off x="4486275" y="1816100"/>
            <a:ext cx="0" cy="3730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45" name="Oval 93"/>
          <p:cNvSpPr>
            <a:spLocks noChangeArrowheads="1"/>
          </p:cNvSpPr>
          <p:nvPr/>
        </p:nvSpPr>
        <p:spPr bwMode="auto">
          <a:xfrm>
            <a:off x="4432300" y="1708150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246" name="Oval 94"/>
          <p:cNvSpPr>
            <a:spLocks noChangeArrowheads="1"/>
          </p:cNvSpPr>
          <p:nvPr/>
        </p:nvSpPr>
        <p:spPr bwMode="auto">
          <a:xfrm>
            <a:off x="3544888" y="1708150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253" name="Freeform 101"/>
          <p:cNvSpPr>
            <a:spLocks/>
          </p:cNvSpPr>
          <p:nvPr/>
        </p:nvSpPr>
        <p:spPr bwMode="auto">
          <a:xfrm>
            <a:off x="3924300" y="3705225"/>
            <a:ext cx="1295400" cy="587375"/>
          </a:xfrm>
          <a:custGeom>
            <a:avLst/>
            <a:gdLst>
              <a:gd name="T0" fmla="*/ 0 w 816"/>
              <a:gd name="T1" fmla="*/ 2147483647 h 370"/>
              <a:gd name="T2" fmla="*/ 2147483647 w 816"/>
              <a:gd name="T3" fmla="*/ 2147483647 h 370"/>
              <a:gd name="T4" fmla="*/ 2147483647 w 816"/>
              <a:gd name="T5" fmla="*/ 2147483647 h 370"/>
              <a:gd name="T6" fmla="*/ 0 60000 65536"/>
              <a:gd name="T7" fmla="*/ 0 60000 65536"/>
              <a:gd name="T8" fmla="*/ 0 60000 65536"/>
              <a:gd name="T9" fmla="*/ 0 w 816"/>
              <a:gd name="T10" fmla="*/ 0 h 370"/>
              <a:gd name="T11" fmla="*/ 816 w 816"/>
              <a:gd name="T12" fmla="*/ 370 h 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370">
                <a:moveTo>
                  <a:pt x="0" y="370"/>
                </a:moveTo>
                <a:cubicBezTo>
                  <a:pt x="113" y="238"/>
                  <a:pt x="227" y="106"/>
                  <a:pt x="363" y="53"/>
                </a:cubicBezTo>
                <a:cubicBezTo>
                  <a:pt x="499" y="0"/>
                  <a:pt x="657" y="26"/>
                  <a:pt x="816" y="53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57" name="Freeform 105"/>
          <p:cNvSpPr>
            <a:spLocks/>
          </p:cNvSpPr>
          <p:nvPr/>
        </p:nvSpPr>
        <p:spPr bwMode="auto">
          <a:xfrm>
            <a:off x="3919538" y="5154613"/>
            <a:ext cx="1304925" cy="579437"/>
          </a:xfrm>
          <a:custGeom>
            <a:avLst/>
            <a:gdLst>
              <a:gd name="T0" fmla="*/ 0 w 816"/>
              <a:gd name="T1" fmla="*/ 0 h 409"/>
              <a:gd name="T2" fmla="*/ 2147483647 w 816"/>
              <a:gd name="T3" fmla="*/ 2147483647 h 409"/>
              <a:gd name="T4" fmla="*/ 2147483647 w 816"/>
              <a:gd name="T5" fmla="*/ 2147483647 h 409"/>
              <a:gd name="T6" fmla="*/ 0 60000 65536"/>
              <a:gd name="T7" fmla="*/ 0 60000 65536"/>
              <a:gd name="T8" fmla="*/ 0 60000 65536"/>
              <a:gd name="T9" fmla="*/ 0 w 816"/>
              <a:gd name="T10" fmla="*/ 0 h 409"/>
              <a:gd name="T11" fmla="*/ 816 w 816"/>
              <a:gd name="T12" fmla="*/ 409 h 4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409">
                <a:moveTo>
                  <a:pt x="0" y="0"/>
                </a:moveTo>
                <a:cubicBezTo>
                  <a:pt x="113" y="125"/>
                  <a:pt x="227" y="250"/>
                  <a:pt x="363" y="318"/>
                </a:cubicBezTo>
                <a:cubicBezTo>
                  <a:pt x="499" y="386"/>
                  <a:pt x="741" y="402"/>
                  <a:pt x="816" y="409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58" name="Text Box 106"/>
          <p:cNvSpPr txBox="1">
            <a:spLocks noChangeArrowheads="1"/>
          </p:cNvSpPr>
          <p:nvPr/>
        </p:nvSpPr>
        <p:spPr bwMode="auto">
          <a:xfrm>
            <a:off x="3659188" y="1708150"/>
            <a:ext cx="395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4</a:t>
            </a:r>
            <a:r>
              <a:rPr lang="ru-RU" altLang="ru-RU" baseline="-25000"/>
              <a:t>2</a:t>
            </a:r>
          </a:p>
        </p:txBody>
      </p:sp>
      <p:sp>
        <p:nvSpPr>
          <p:cNvPr id="49259" name="Text Box 107"/>
          <p:cNvSpPr txBox="1">
            <a:spLocks noChangeArrowheads="1"/>
          </p:cNvSpPr>
          <p:nvPr/>
        </p:nvSpPr>
        <p:spPr bwMode="auto">
          <a:xfrm>
            <a:off x="3348038" y="5268913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4</a:t>
            </a:r>
            <a:r>
              <a:rPr lang="ru-RU" altLang="ru-RU" baseline="-25000"/>
              <a:t>1</a:t>
            </a:r>
            <a:endParaRPr lang="ru-RU" altLang="ru-RU"/>
          </a:p>
        </p:txBody>
      </p:sp>
      <p:sp>
        <p:nvSpPr>
          <p:cNvPr id="49261" name="Text Box 109"/>
          <p:cNvSpPr txBox="1">
            <a:spLocks noChangeArrowheads="1"/>
          </p:cNvSpPr>
          <p:nvPr/>
        </p:nvSpPr>
        <p:spPr bwMode="auto">
          <a:xfrm>
            <a:off x="4446588" y="1341438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5</a:t>
            </a:r>
            <a:r>
              <a:rPr lang="ru-RU" altLang="ru-RU" baseline="-25000"/>
              <a:t>2</a:t>
            </a:r>
            <a:endParaRPr lang="ru-RU" altLang="ru-RU"/>
          </a:p>
        </p:txBody>
      </p:sp>
      <p:sp>
        <p:nvSpPr>
          <p:cNvPr id="49241" name="Oval 89"/>
          <p:cNvSpPr>
            <a:spLocks noChangeArrowheads="1"/>
          </p:cNvSpPr>
          <p:nvPr/>
        </p:nvSpPr>
        <p:spPr bwMode="auto">
          <a:xfrm>
            <a:off x="3540125" y="5202238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149600" y="5375275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239" name="Oval 87"/>
          <p:cNvSpPr>
            <a:spLocks noChangeArrowheads="1"/>
          </p:cNvSpPr>
          <p:nvPr/>
        </p:nvSpPr>
        <p:spPr bwMode="auto">
          <a:xfrm flipV="1">
            <a:off x="4446588" y="5537200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5165725" y="5646738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238" name="Oval 86"/>
          <p:cNvSpPr>
            <a:spLocks noChangeArrowheads="1"/>
          </p:cNvSpPr>
          <p:nvPr/>
        </p:nvSpPr>
        <p:spPr bwMode="auto">
          <a:xfrm>
            <a:off x="4446588" y="3770313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5165725" y="3716338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262" name="Text Box 110"/>
          <p:cNvSpPr txBox="1">
            <a:spLocks noChangeArrowheads="1"/>
          </p:cNvSpPr>
          <p:nvPr/>
        </p:nvSpPr>
        <p:spPr bwMode="auto">
          <a:xfrm>
            <a:off x="4289425" y="5608638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5</a:t>
            </a:r>
            <a:r>
              <a:rPr lang="ru-RU" altLang="ru-RU" baseline="-25000"/>
              <a:t>1</a:t>
            </a:r>
            <a:endParaRPr lang="ru-RU" altLang="ru-RU"/>
          </a:p>
        </p:txBody>
      </p:sp>
      <p:sp>
        <p:nvSpPr>
          <p:cNvPr id="49267" name="Line 115"/>
          <p:cNvSpPr>
            <a:spLocks noChangeShapeType="1"/>
          </p:cNvSpPr>
          <p:nvPr/>
        </p:nvSpPr>
        <p:spPr bwMode="auto">
          <a:xfrm>
            <a:off x="3932238" y="3705225"/>
            <a:ext cx="0" cy="5635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68" name="Line 116"/>
          <p:cNvSpPr>
            <a:spLocks noChangeShapeType="1"/>
          </p:cNvSpPr>
          <p:nvPr/>
        </p:nvSpPr>
        <p:spPr bwMode="auto">
          <a:xfrm flipV="1">
            <a:off x="3932238" y="5122863"/>
            <a:ext cx="0" cy="8048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69" name="Line 117"/>
          <p:cNvSpPr>
            <a:spLocks noChangeShapeType="1"/>
          </p:cNvSpPr>
          <p:nvPr/>
        </p:nvSpPr>
        <p:spPr bwMode="auto">
          <a:xfrm>
            <a:off x="5219700" y="3500438"/>
            <a:ext cx="4763" cy="215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71" name="Line 119"/>
          <p:cNvSpPr>
            <a:spLocks noChangeShapeType="1"/>
          </p:cNvSpPr>
          <p:nvPr/>
        </p:nvSpPr>
        <p:spPr bwMode="auto">
          <a:xfrm flipV="1">
            <a:off x="5219700" y="5741988"/>
            <a:ext cx="0" cy="134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72" name="Line 120"/>
          <p:cNvSpPr>
            <a:spLocks noChangeShapeType="1"/>
          </p:cNvSpPr>
          <p:nvPr/>
        </p:nvSpPr>
        <p:spPr bwMode="auto">
          <a:xfrm flipV="1">
            <a:off x="3203575" y="5483225"/>
            <a:ext cx="4763" cy="217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73" name="Line 121"/>
          <p:cNvSpPr>
            <a:spLocks noChangeShapeType="1"/>
          </p:cNvSpPr>
          <p:nvPr/>
        </p:nvSpPr>
        <p:spPr bwMode="auto">
          <a:xfrm>
            <a:off x="3203575" y="3716338"/>
            <a:ext cx="4763" cy="2730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3154363" y="3971925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240" name="Oval 88"/>
          <p:cNvSpPr>
            <a:spLocks noChangeArrowheads="1"/>
          </p:cNvSpPr>
          <p:nvPr/>
        </p:nvSpPr>
        <p:spPr bwMode="auto">
          <a:xfrm>
            <a:off x="3544888" y="4113213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81" name="Oval 29"/>
          <p:cNvSpPr>
            <a:spLocks noChangeArrowheads="1"/>
          </p:cNvSpPr>
          <p:nvPr/>
        </p:nvSpPr>
        <p:spPr bwMode="auto">
          <a:xfrm>
            <a:off x="3881438" y="4273550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03" name="Arc 122"/>
          <p:cNvSpPr>
            <a:spLocks/>
          </p:cNvSpPr>
          <p:nvPr/>
        </p:nvSpPr>
        <p:spPr bwMode="auto">
          <a:xfrm>
            <a:off x="3189288" y="3217863"/>
            <a:ext cx="2024062" cy="1525587"/>
          </a:xfrm>
          <a:custGeom>
            <a:avLst/>
            <a:gdLst>
              <a:gd name="T0" fmla="*/ 0 w 29210"/>
              <a:gd name="T1" fmla="*/ 2147483647 h 21600"/>
              <a:gd name="T2" fmla="*/ 2147483647 w 29210"/>
              <a:gd name="T3" fmla="*/ 2147483647 h 21600"/>
              <a:gd name="T4" fmla="*/ 2147483647 w 29210"/>
              <a:gd name="T5" fmla="*/ 2147483647 h 21600"/>
              <a:gd name="T6" fmla="*/ 0 60000 65536"/>
              <a:gd name="T7" fmla="*/ 0 60000 65536"/>
              <a:gd name="T8" fmla="*/ 0 60000 65536"/>
              <a:gd name="T9" fmla="*/ 0 w 29210"/>
              <a:gd name="T10" fmla="*/ 0 h 21600"/>
              <a:gd name="T11" fmla="*/ 29210 w 2921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210" h="21600" fill="none" extrusionOk="0">
                <a:moveTo>
                  <a:pt x="-1" y="7156"/>
                </a:moveTo>
                <a:cubicBezTo>
                  <a:pt x="4096" y="2601"/>
                  <a:pt x="9934" y="-1"/>
                  <a:pt x="16061" y="0"/>
                </a:cubicBezTo>
                <a:cubicBezTo>
                  <a:pt x="20815" y="0"/>
                  <a:pt x="25437" y="1568"/>
                  <a:pt x="29210" y="4463"/>
                </a:cubicBezTo>
              </a:path>
              <a:path w="29210" h="21600" stroke="0" extrusionOk="0">
                <a:moveTo>
                  <a:pt x="-1" y="7156"/>
                </a:moveTo>
                <a:cubicBezTo>
                  <a:pt x="4096" y="2601"/>
                  <a:pt x="9934" y="-1"/>
                  <a:pt x="16061" y="0"/>
                </a:cubicBezTo>
                <a:cubicBezTo>
                  <a:pt x="20815" y="0"/>
                  <a:pt x="25437" y="1568"/>
                  <a:pt x="29210" y="4463"/>
                </a:cubicBezTo>
                <a:lnTo>
                  <a:pt x="16061" y="21600"/>
                </a:lnTo>
                <a:lnTo>
                  <a:pt x="-1" y="7156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04" name="Arc 123"/>
          <p:cNvSpPr>
            <a:spLocks/>
          </p:cNvSpPr>
          <p:nvPr/>
        </p:nvSpPr>
        <p:spPr bwMode="auto">
          <a:xfrm>
            <a:off x="4289425" y="3519488"/>
            <a:ext cx="1512888" cy="2387600"/>
          </a:xfrm>
          <a:custGeom>
            <a:avLst/>
            <a:gdLst>
              <a:gd name="T0" fmla="*/ 2147483647 w 21600"/>
              <a:gd name="T1" fmla="*/ 0 h 34205"/>
              <a:gd name="T2" fmla="*/ 2147483647 w 21600"/>
              <a:gd name="T3" fmla="*/ 2147483647 h 34205"/>
              <a:gd name="T4" fmla="*/ 0 w 21600"/>
              <a:gd name="T5" fmla="*/ 2147483647 h 34205"/>
              <a:gd name="T6" fmla="*/ 0 60000 65536"/>
              <a:gd name="T7" fmla="*/ 0 60000 65536"/>
              <a:gd name="T8" fmla="*/ 0 60000 65536"/>
              <a:gd name="T9" fmla="*/ 0 w 21600"/>
              <a:gd name="T10" fmla="*/ 0 h 34205"/>
              <a:gd name="T11" fmla="*/ 21600 w 21600"/>
              <a:gd name="T12" fmla="*/ 34205 h 342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4205" fill="none" extrusionOk="0">
                <a:moveTo>
                  <a:pt x="12929" y="-1"/>
                </a:moveTo>
                <a:cubicBezTo>
                  <a:pt x="18386" y="4077"/>
                  <a:pt x="21600" y="10490"/>
                  <a:pt x="21600" y="17303"/>
                </a:cubicBezTo>
                <a:cubicBezTo>
                  <a:pt x="21600" y="23884"/>
                  <a:pt x="18599" y="30107"/>
                  <a:pt x="13449" y="34205"/>
                </a:cubicBezTo>
              </a:path>
              <a:path w="21600" h="34205" stroke="0" extrusionOk="0">
                <a:moveTo>
                  <a:pt x="12929" y="-1"/>
                </a:moveTo>
                <a:cubicBezTo>
                  <a:pt x="18386" y="4077"/>
                  <a:pt x="21600" y="10490"/>
                  <a:pt x="21600" y="17303"/>
                </a:cubicBezTo>
                <a:cubicBezTo>
                  <a:pt x="21600" y="23884"/>
                  <a:pt x="18599" y="30107"/>
                  <a:pt x="13449" y="34205"/>
                </a:cubicBezTo>
                <a:lnTo>
                  <a:pt x="0" y="17303"/>
                </a:lnTo>
                <a:lnTo>
                  <a:pt x="12929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05" name="Arc 124"/>
          <p:cNvSpPr>
            <a:spLocks/>
          </p:cNvSpPr>
          <p:nvPr/>
        </p:nvSpPr>
        <p:spPr bwMode="auto">
          <a:xfrm>
            <a:off x="2828925" y="3743325"/>
            <a:ext cx="1514475" cy="1968500"/>
          </a:xfrm>
          <a:custGeom>
            <a:avLst/>
            <a:gdLst>
              <a:gd name="T0" fmla="*/ 2147483647 w 21600"/>
              <a:gd name="T1" fmla="*/ 2147483647 h 27933"/>
              <a:gd name="T2" fmla="*/ 2147483647 w 21600"/>
              <a:gd name="T3" fmla="*/ 0 h 27933"/>
              <a:gd name="T4" fmla="*/ 2147483647 w 21600"/>
              <a:gd name="T5" fmla="*/ 2147483647 h 27933"/>
              <a:gd name="T6" fmla="*/ 0 60000 65536"/>
              <a:gd name="T7" fmla="*/ 0 60000 65536"/>
              <a:gd name="T8" fmla="*/ 0 60000 65536"/>
              <a:gd name="T9" fmla="*/ 0 w 21600"/>
              <a:gd name="T10" fmla="*/ 0 h 27933"/>
              <a:gd name="T11" fmla="*/ 21600 w 21600"/>
              <a:gd name="T12" fmla="*/ 27933 h 279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933" fill="none" extrusionOk="0">
                <a:moveTo>
                  <a:pt x="5147" y="27932"/>
                </a:moveTo>
                <a:cubicBezTo>
                  <a:pt x="1824" y="24026"/>
                  <a:pt x="0" y="19066"/>
                  <a:pt x="0" y="13938"/>
                </a:cubicBezTo>
                <a:cubicBezTo>
                  <a:pt x="-1" y="8835"/>
                  <a:pt x="1806" y="3897"/>
                  <a:pt x="5098" y="-1"/>
                </a:cubicBezTo>
              </a:path>
              <a:path w="21600" h="27933" stroke="0" extrusionOk="0">
                <a:moveTo>
                  <a:pt x="5147" y="27932"/>
                </a:moveTo>
                <a:cubicBezTo>
                  <a:pt x="1824" y="24026"/>
                  <a:pt x="0" y="19066"/>
                  <a:pt x="0" y="13938"/>
                </a:cubicBezTo>
                <a:cubicBezTo>
                  <a:pt x="-1" y="8835"/>
                  <a:pt x="1806" y="3897"/>
                  <a:pt x="5098" y="-1"/>
                </a:cubicBezTo>
                <a:lnTo>
                  <a:pt x="21600" y="13938"/>
                </a:lnTo>
                <a:lnTo>
                  <a:pt x="5147" y="27932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06" name="Arc 125"/>
          <p:cNvSpPr>
            <a:spLocks/>
          </p:cNvSpPr>
          <p:nvPr/>
        </p:nvSpPr>
        <p:spPr bwMode="auto">
          <a:xfrm>
            <a:off x="3189288" y="4592638"/>
            <a:ext cx="2020887" cy="1663700"/>
          </a:xfrm>
          <a:custGeom>
            <a:avLst/>
            <a:gdLst>
              <a:gd name="T0" fmla="*/ 2147483647 w 28836"/>
              <a:gd name="T1" fmla="*/ 2147483647 h 21600"/>
              <a:gd name="T2" fmla="*/ 0 w 28836"/>
              <a:gd name="T3" fmla="*/ 2147483647 h 21600"/>
              <a:gd name="T4" fmla="*/ 2147483647 w 28836"/>
              <a:gd name="T5" fmla="*/ 0 h 21600"/>
              <a:gd name="T6" fmla="*/ 0 60000 65536"/>
              <a:gd name="T7" fmla="*/ 0 60000 65536"/>
              <a:gd name="T8" fmla="*/ 0 60000 65536"/>
              <a:gd name="T9" fmla="*/ 0 w 28836"/>
              <a:gd name="T10" fmla="*/ 0 h 21600"/>
              <a:gd name="T11" fmla="*/ 28836 w 2883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36" h="21600" fill="none" extrusionOk="0">
                <a:moveTo>
                  <a:pt x="28836" y="17250"/>
                </a:moveTo>
                <a:cubicBezTo>
                  <a:pt x="25090" y="20073"/>
                  <a:pt x="20527" y="21599"/>
                  <a:pt x="15837" y="21600"/>
                </a:cubicBezTo>
                <a:cubicBezTo>
                  <a:pt x="9826" y="21600"/>
                  <a:pt x="4087" y="19095"/>
                  <a:pt x="0" y="14688"/>
                </a:cubicBezTo>
              </a:path>
              <a:path w="28836" h="21600" stroke="0" extrusionOk="0">
                <a:moveTo>
                  <a:pt x="28836" y="17250"/>
                </a:moveTo>
                <a:cubicBezTo>
                  <a:pt x="25090" y="20073"/>
                  <a:pt x="20527" y="21599"/>
                  <a:pt x="15837" y="21600"/>
                </a:cubicBezTo>
                <a:cubicBezTo>
                  <a:pt x="9826" y="21600"/>
                  <a:pt x="4087" y="19095"/>
                  <a:pt x="0" y="14688"/>
                </a:cubicBezTo>
                <a:lnTo>
                  <a:pt x="15837" y="0"/>
                </a:lnTo>
                <a:lnTo>
                  <a:pt x="28836" y="1725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78" name="Line 126"/>
          <p:cNvSpPr>
            <a:spLocks noChangeShapeType="1"/>
          </p:cNvSpPr>
          <p:nvPr/>
        </p:nvSpPr>
        <p:spPr bwMode="auto">
          <a:xfrm>
            <a:off x="3257550" y="2341563"/>
            <a:ext cx="1908175" cy="793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79" name="Line 127"/>
          <p:cNvSpPr>
            <a:spLocks noChangeShapeType="1"/>
          </p:cNvSpPr>
          <p:nvPr/>
        </p:nvSpPr>
        <p:spPr bwMode="auto">
          <a:xfrm>
            <a:off x="3960813" y="1268413"/>
            <a:ext cx="1204912" cy="10731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80" name="Line 128"/>
          <p:cNvSpPr>
            <a:spLocks noChangeShapeType="1"/>
          </p:cNvSpPr>
          <p:nvPr/>
        </p:nvSpPr>
        <p:spPr bwMode="auto">
          <a:xfrm flipH="1">
            <a:off x="3241675" y="1268413"/>
            <a:ext cx="698500" cy="10271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81" name="Line 129"/>
          <p:cNvSpPr>
            <a:spLocks noChangeShapeType="1"/>
          </p:cNvSpPr>
          <p:nvPr/>
        </p:nvSpPr>
        <p:spPr bwMode="auto">
          <a:xfrm>
            <a:off x="3924300" y="1295400"/>
            <a:ext cx="0" cy="542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82" name="Text Box 130"/>
          <p:cNvSpPr txBox="1">
            <a:spLocks noChangeArrowheads="1"/>
          </p:cNvSpPr>
          <p:nvPr/>
        </p:nvSpPr>
        <p:spPr bwMode="auto">
          <a:xfrm>
            <a:off x="0" y="5824538"/>
            <a:ext cx="2079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altLang="ru-RU" sz="2000" i="1" dirty="0">
                <a:solidFill>
                  <a:srgbClr val="FF0000"/>
                </a:solidFill>
              </a:rPr>
              <a:t>Воронцова М.И.</a:t>
            </a:r>
          </a:p>
          <a:p>
            <a:pPr algn="l" eaLnBrk="1" hangingPunct="1"/>
            <a:r>
              <a:rPr lang="ru-RU" altLang="ru-RU" sz="1600" i="1" dirty="0">
                <a:solidFill>
                  <a:srgbClr val="FF0000"/>
                </a:solidFill>
              </a:rPr>
              <a:t>       </a:t>
            </a:r>
            <a:r>
              <a:rPr lang="ru-RU" altLang="ru-RU" sz="1600" i="1" dirty="0" err="1">
                <a:solidFill>
                  <a:srgbClr val="FF0000"/>
                </a:solidFill>
              </a:rPr>
              <a:t>СибАДИ</a:t>
            </a:r>
            <a:endParaRPr lang="ru-RU" altLang="ru-RU" sz="1600" i="1" dirty="0">
              <a:solidFill>
                <a:srgbClr val="FF0000"/>
              </a:solidFill>
            </a:endParaRPr>
          </a:p>
        </p:txBody>
      </p:sp>
      <p:sp>
        <p:nvSpPr>
          <p:cNvPr id="29788" name="Полилиния 1"/>
          <p:cNvSpPr>
            <a:spLocks/>
          </p:cNvSpPr>
          <p:nvPr/>
        </p:nvSpPr>
        <p:spPr bwMode="auto">
          <a:xfrm>
            <a:off x="3203575" y="4032250"/>
            <a:ext cx="731838" cy="306388"/>
          </a:xfrm>
          <a:custGeom>
            <a:avLst/>
            <a:gdLst>
              <a:gd name="T0" fmla="*/ 0 w 770860"/>
              <a:gd name="T1" fmla="*/ 0 h 306421"/>
              <a:gd name="T2" fmla="*/ 381146 w 770860"/>
              <a:gd name="T3" fmla="*/ 133670 h 306421"/>
              <a:gd name="T4" fmla="*/ 670624 w 770860"/>
              <a:gd name="T5" fmla="*/ 294073 h 306421"/>
              <a:gd name="T6" fmla="*/ 660975 w 770860"/>
              <a:gd name="T7" fmla="*/ 283379 h 306421"/>
              <a:gd name="T8" fmla="*/ 0 60000 65536"/>
              <a:gd name="T9" fmla="*/ 0 60000 65536"/>
              <a:gd name="T10" fmla="*/ 0 60000 65536"/>
              <a:gd name="T11" fmla="*/ 0 60000 65536"/>
              <a:gd name="T12" fmla="*/ 0 w 770860"/>
              <a:gd name="T13" fmla="*/ 0 h 306421"/>
              <a:gd name="T14" fmla="*/ 770860 w 770860"/>
              <a:gd name="T15" fmla="*/ 306421 h 3064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0860" h="306421">
                <a:moveTo>
                  <a:pt x="0" y="0"/>
                </a:moveTo>
                <a:cubicBezTo>
                  <a:pt x="149280" y="42333"/>
                  <a:pt x="298561" y="84667"/>
                  <a:pt x="422442" y="133684"/>
                </a:cubicBezTo>
                <a:cubicBezTo>
                  <a:pt x="546323" y="182702"/>
                  <a:pt x="691593" y="269151"/>
                  <a:pt x="743284" y="294105"/>
                </a:cubicBezTo>
                <a:cubicBezTo>
                  <a:pt x="794975" y="319059"/>
                  <a:pt x="763782" y="301234"/>
                  <a:pt x="732589" y="28341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789" name="Полилиния 2"/>
          <p:cNvSpPr>
            <a:spLocks/>
          </p:cNvSpPr>
          <p:nvPr/>
        </p:nvSpPr>
        <p:spPr bwMode="auto">
          <a:xfrm>
            <a:off x="3203575" y="5091113"/>
            <a:ext cx="720725" cy="347662"/>
          </a:xfrm>
          <a:custGeom>
            <a:avLst/>
            <a:gdLst>
              <a:gd name="T0" fmla="*/ 0 w 721894"/>
              <a:gd name="T1" fmla="*/ 347662 h 347579"/>
              <a:gd name="T2" fmla="*/ 400403 w 721894"/>
              <a:gd name="T3" fmla="*/ 181853 h 347579"/>
              <a:gd name="T4" fmla="*/ 720725 w 721894"/>
              <a:gd name="T5" fmla="*/ 0 h 347579"/>
              <a:gd name="T6" fmla="*/ 720725 w 721894"/>
              <a:gd name="T7" fmla="*/ 0 h 347579"/>
              <a:gd name="T8" fmla="*/ 0 60000 65536"/>
              <a:gd name="T9" fmla="*/ 0 60000 65536"/>
              <a:gd name="T10" fmla="*/ 0 60000 65536"/>
              <a:gd name="T11" fmla="*/ 0 60000 65536"/>
              <a:gd name="T12" fmla="*/ 0 w 721894"/>
              <a:gd name="T13" fmla="*/ 0 h 347579"/>
              <a:gd name="T14" fmla="*/ 721894 w 721894"/>
              <a:gd name="T15" fmla="*/ 347579 h 3475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1894" h="347579">
                <a:moveTo>
                  <a:pt x="0" y="347579"/>
                </a:moveTo>
                <a:cubicBezTo>
                  <a:pt x="140368" y="293659"/>
                  <a:pt x="280736" y="239740"/>
                  <a:pt x="401052" y="181810"/>
                </a:cubicBezTo>
                <a:cubicBezTo>
                  <a:pt x="521368" y="123880"/>
                  <a:pt x="721894" y="0"/>
                  <a:pt x="721894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82" name="Oval 30"/>
          <p:cNvSpPr>
            <a:spLocks noChangeArrowheads="1"/>
          </p:cNvSpPr>
          <p:nvPr/>
        </p:nvSpPr>
        <p:spPr bwMode="auto">
          <a:xfrm>
            <a:off x="3862388" y="5062538"/>
            <a:ext cx="10795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405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9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9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4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4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4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4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49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1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4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20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4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4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4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0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4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4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1000"/>
                                        <p:tgtEl>
                                          <p:spTgt spid="4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1000"/>
                                        <p:tgtEl>
                                          <p:spTgt spid="4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4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1000"/>
                                        <p:tgtEl>
                                          <p:spTgt spid="4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4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0"/>
                                        <p:tgtEl>
                                          <p:spTgt spid="4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1000"/>
                                        <p:tgtEl>
                                          <p:spTgt spid="4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20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1000"/>
                                        <p:tgtEl>
                                          <p:spTgt spid="4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000"/>
                                        <p:tgtEl>
                                          <p:spTgt spid="4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1000"/>
                                        <p:tgtEl>
                                          <p:spTgt spid="4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1000"/>
                                        <p:tgtEl>
                                          <p:spTgt spid="4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1000"/>
                                        <p:tgtEl>
                                          <p:spTgt spid="4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1000"/>
                                        <p:tgtEl>
                                          <p:spTgt spid="4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4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 nodeType="clickPar">
                      <p:stCondLst>
                        <p:cond delay="indefinite"/>
                      </p:stCondLst>
                      <p:childTnLst>
                        <p:par>
                          <p:cTn id="2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1000"/>
                                        <p:tgtEl>
                                          <p:spTgt spid="4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1000"/>
                                        <p:tgtEl>
                                          <p:spTgt spid="4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1000"/>
                                        <p:tgtEl>
                                          <p:spTgt spid="4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 nodeType="clickPar">
                      <p:stCondLst>
                        <p:cond delay="indefinite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1000"/>
                                        <p:tgtEl>
                                          <p:spTgt spid="4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1000"/>
                                        <p:tgtEl>
                                          <p:spTgt spid="4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4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 nodeType="clickPar">
                      <p:stCondLst>
                        <p:cond delay="indefinite"/>
                      </p:stCondLst>
                      <p:childTnLst>
                        <p:par>
                          <p:cTn id="2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1000"/>
                                        <p:tgtEl>
                                          <p:spTgt spid="4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1000"/>
                                        <p:tgtEl>
                                          <p:spTgt spid="4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4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2" dur="indefinite"/>
                                        <p:tgtEl>
                                          <p:spTgt spid="492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3" dur="indefinite"/>
                                        <p:tgtEl>
                                          <p:spTgt spid="4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 nodeType="clickPar">
                      <p:stCondLst>
                        <p:cond delay="indefinite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29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2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0" grpId="0" animBg="1"/>
      <p:bldP spid="49180" grpId="0" animBg="1"/>
      <p:bldP spid="49185" grpId="0" animBg="1"/>
      <p:bldP spid="49197" grpId="0"/>
      <p:bldP spid="49200" grpId="0"/>
      <p:bldP spid="49201" grpId="0"/>
      <p:bldP spid="49202" grpId="0"/>
      <p:bldP spid="49203" grpId="0"/>
      <p:bldP spid="49207" grpId="0"/>
      <p:bldP spid="49208" grpId="0"/>
      <p:bldP spid="49209" grpId="0"/>
      <p:bldP spid="49163" grpId="0" animBg="1"/>
      <p:bldP spid="49158" grpId="0" animBg="1"/>
      <p:bldP spid="49157" grpId="0" animBg="1"/>
      <p:bldP spid="49234" grpId="0"/>
      <p:bldP spid="49245" grpId="0" animBg="1"/>
      <p:bldP spid="49246" grpId="0" animBg="1"/>
      <p:bldP spid="49258" grpId="0"/>
      <p:bldP spid="49259" grpId="0"/>
      <p:bldP spid="49261" grpId="0"/>
      <p:bldP spid="49241" grpId="0" animBg="1"/>
      <p:bldP spid="49160" grpId="0" animBg="1"/>
      <p:bldP spid="49239" grpId="0" animBg="1"/>
      <p:bldP spid="49161" grpId="0" animBg="1"/>
      <p:bldP spid="49238" grpId="0" animBg="1"/>
      <p:bldP spid="49162" grpId="0" animBg="1"/>
      <p:bldP spid="49262" grpId="0"/>
      <p:bldP spid="49159" grpId="0" animBg="1"/>
      <p:bldP spid="49240" grpId="0" animBg="1"/>
      <p:bldP spid="49181" grpId="0" animBg="1"/>
      <p:bldP spid="49282" grpId="0"/>
      <p:bldP spid="491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675456"/>
            <a:ext cx="9144000" cy="6553200"/>
          </a:xfrm>
        </p:spPr>
        <p:txBody>
          <a:bodyPr/>
          <a:lstStyle/>
          <a:p>
            <a:pPr indent="-457200" algn="just" eaLnBrk="1" hangingPunct="1">
              <a:lnSpc>
                <a:spcPct val="130000"/>
              </a:lnSpc>
              <a:spcBef>
                <a:spcPts val="0"/>
              </a:spcBef>
            </a:pPr>
            <a:endParaRPr lang="ru-RU" alt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 фронтальной проекции линия пересечения совпадает с контуром призмы.</a:t>
            </a:r>
          </a:p>
          <a:p>
            <a:pPr marL="0" indent="-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Призма проницает конус, поэтому образуются две линии пересечения. </a:t>
            </a:r>
          </a:p>
          <a:p>
            <a:pPr marL="0" indent="-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ребро призмы пересекает поверхность конуса в двух точках. </a:t>
            </a:r>
          </a:p>
        </p:txBody>
      </p:sp>
    </p:spTree>
    <p:extLst>
      <p:ext uri="{BB962C8B-B14F-4D97-AF65-F5344CB8AC3E}">
        <p14:creationId xmlns:p14="http://schemas.microsoft.com/office/powerpoint/2010/main" val="30484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88913"/>
            <a:ext cx="9036050" cy="6553200"/>
          </a:xfrm>
        </p:spPr>
        <p:txBody>
          <a:bodyPr/>
          <a:lstStyle/>
          <a:p>
            <a:pPr marL="0" indent="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Через грань призмы  АВ проведена плоскость </a:t>
            </a: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определен характер линии пересечения  между точками 1 и 2  (окружность).</a:t>
            </a:r>
          </a:p>
          <a:p>
            <a:pPr marL="0" indent="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Плоскость </a:t>
            </a: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проведена через ребро призмы С и определена точка 3. </a:t>
            </a:r>
          </a:p>
        </p:txBody>
      </p:sp>
    </p:spTree>
    <p:extLst>
      <p:ext uri="{BB962C8B-B14F-4D97-AF65-F5344CB8AC3E}">
        <p14:creationId xmlns:p14="http://schemas.microsoft.com/office/powerpoint/2010/main" val="22989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fld id="{9AD80EB5-8E32-4337-9489-896DFF81A8DC}" type="slidenum"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>
                <a:buSzPct val="100000"/>
              </a:pPr>
              <a:t>2</a:t>
            </a:fld>
            <a:endParaRPr lang="ru-RU" alt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0" y="4613859"/>
            <a:ext cx="8964613" cy="22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Линии </a:t>
            </a:r>
            <a:r>
              <a:rPr lang="ru-RU" alt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пересечения поверхностей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линии, общие для обеих поверхностей, они могут быть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плоскими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пространственными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замкнутыми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разомкнутыми, кривыми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ломаными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5122" name="Picture 2" descr="http://ngeometriya.narod.ru/Image/primer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4" y="1557475"/>
            <a:ext cx="4203112" cy="30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95" y="29283"/>
            <a:ext cx="4481297" cy="30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785225" cy="6408738"/>
          </a:xfrm>
        </p:spPr>
        <p:txBody>
          <a:bodyPr/>
          <a:lstStyle/>
          <a:p>
            <a:pPr marL="0" indent="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Плоскость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пересекает конус по окружности, а призму – по прямым линиям (точки 4 и 5).</a:t>
            </a:r>
          </a:p>
          <a:p>
            <a:pPr marL="0" indent="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Грань АС пересекает конус по параболе, а грань ВС – по эллипсу.</a:t>
            </a:r>
          </a:p>
          <a:p>
            <a:pPr marL="0" indent="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Видимость линии пересечения определена по видимости граней призмы.</a:t>
            </a:r>
          </a:p>
          <a:p>
            <a:pPr marL="0" indent="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пересечения фигур – пространственная кривая линия с точками излома на ребрах призмы.</a:t>
            </a:r>
          </a:p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13" y="260350"/>
            <a:ext cx="8713787" cy="58658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i="1" dirty="0" smtClean="0"/>
              <a:t>  </a:t>
            </a:r>
            <a:r>
              <a:rPr lang="ru-RU" altLang="ru-RU" sz="4000" b="1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Взаимное пересечение поверхностей вращения</a:t>
            </a:r>
          </a:p>
          <a:p>
            <a:pPr algn="ctr" eaLnBrk="1" hangingPunct="1">
              <a:buFontTx/>
              <a:buNone/>
            </a:pPr>
            <a:endParaRPr lang="ru-RU" altLang="ru-RU" sz="4000" b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342900" algn="just" eaLnBrk="1" hangingPunct="1">
              <a:spcBef>
                <a:spcPts val="0"/>
              </a:spcBef>
              <a:buFontTx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Линия пересечения представляет собой пространственную замкнутую кривую линию.  </a:t>
            </a:r>
          </a:p>
          <a:p>
            <a:pPr algn="ctr" eaLnBrk="1" hangingPunct="1">
              <a:buFontTx/>
              <a:buNone/>
            </a:pPr>
            <a:endParaRPr lang="ru-RU" altLang="ru-RU" sz="4800" dirty="0" smtClean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2" t="19215" r="30548" b="42346"/>
          <a:stretch>
            <a:fillRect/>
          </a:stretch>
        </p:blipFill>
        <p:spPr>
          <a:xfrm>
            <a:off x="2731938" y="1196752"/>
            <a:ext cx="3680123" cy="5204056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линию пересечения прямого кругового конуса с цилиндром</a:t>
            </a: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34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5" t="30914" r="28169" b="31580"/>
          <a:stretch>
            <a:fillRect/>
          </a:stretch>
        </p:blipFill>
        <p:spPr bwMode="auto">
          <a:xfrm>
            <a:off x="21240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003" name="Text Box 51"/>
          <p:cNvSpPr txBox="1">
            <a:spLocks noChangeArrowheads="1"/>
          </p:cNvSpPr>
          <p:nvPr/>
        </p:nvSpPr>
        <p:spPr bwMode="auto">
          <a:xfrm>
            <a:off x="6170613" y="5402263"/>
            <a:ext cx="1204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altLang="ru-RU" sz="1200" i="1" dirty="0">
                <a:solidFill>
                  <a:srgbClr val="CC3300"/>
                </a:solidFill>
                <a:latin typeface="Blackadder ITC" panose="04020505051007020D02" pitchFamily="82" charset="0"/>
              </a:rPr>
              <a:t>Воронцова М.И.</a:t>
            </a:r>
          </a:p>
          <a:p>
            <a:pPr algn="l" eaLnBrk="1" hangingPunct="1"/>
            <a:r>
              <a:rPr lang="ru-RU" altLang="ru-RU" sz="1200" i="1" dirty="0">
                <a:solidFill>
                  <a:srgbClr val="CC3300"/>
                </a:solidFill>
                <a:latin typeface="Blackadder ITC" panose="04020505051007020D02" pitchFamily="82" charset="0"/>
              </a:rPr>
              <a:t>       </a:t>
            </a:r>
            <a:r>
              <a:rPr lang="ru-RU" altLang="ru-RU" sz="1200" i="1" dirty="0" err="1">
                <a:solidFill>
                  <a:srgbClr val="CC3300"/>
                </a:solidFill>
                <a:latin typeface="Blackadder ITC" panose="04020505051007020D02" pitchFamily="82" charset="0"/>
              </a:rPr>
              <a:t>СибАДИ</a:t>
            </a:r>
            <a:endParaRPr lang="ru-RU" altLang="ru-RU" sz="1200" i="1" dirty="0">
              <a:solidFill>
                <a:srgbClr val="CC330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60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9" name="Line 9"/>
          <p:cNvSpPr>
            <a:spLocks noChangeShapeType="1"/>
          </p:cNvSpPr>
          <p:nvPr/>
        </p:nvSpPr>
        <p:spPr bwMode="auto">
          <a:xfrm>
            <a:off x="4427538" y="1412875"/>
            <a:ext cx="0" cy="361632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4211638" y="692150"/>
            <a:ext cx="50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1</a:t>
            </a:r>
            <a:r>
              <a:rPr lang="ru-RU" altLang="ru-RU" sz="2000" baseline="-25000"/>
              <a:t>2</a:t>
            </a:r>
            <a:endParaRPr lang="ru-RU" altLang="ru-RU" sz="2000"/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4375150" y="4587875"/>
            <a:ext cx="39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1</a:t>
            </a:r>
            <a:r>
              <a:rPr lang="ru-RU" altLang="ru-RU" baseline="-25000"/>
              <a:t>1</a:t>
            </a:r>
            <a:endParaRPr lang="ru-RU" altLang="ru-RU"/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5208588" y="2682875"/>
            <a:ext cx="417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2</a:t>
            </a:r>
            <a:r>
              <a:rPr lang="ru-RU" altLang="ru-RU" sz="2000" baseline="-25000"/>
              <a:t>2</a:t>
            </a:r>
            <a:endParaRPr lang="ru-RU" altLang="ru-RU" sz="2000"/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5292725" y="4640263"/>
            <a:ext cx="417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2</a:t>
            </a:r>
            <a:r>
              <a:rPr lang="ru-RU" altLang="ru-RU" sz="2000" baseline="-25000"/>
              <a:t>1</a:t>
            </a:r>
            <a:endParaRPr lang="ru-RU" altLang="ru-RU" sz="2000"/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>
            <a:off x="2843213" y="1628775"/>
            <a:ext cx="4105275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 flipH="1">
            <a:off x="2411413" y="1628775"/>
            <a:ext cx="4318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1520825" y="1473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ym typeface="Symbol" panose="05050102010706020507" pitchFamily="18" charset="2"/>
              </a:rPr>
              <a:t></a:t>
            </a:r>
            <a:r>
              <a:rPr lang="ru-RU" altLang="ru-RU" sz="2400" baseline="-25000">
                <a:sym typeface="Symbol" panose="05050102010706020507" pitchFamily="18" charset="2"/>
              </a:rPr>
              <a:t>2</a:t>
            </a:r>
            <a:endParaRPr lang="ru-RU" altLang="ru-RU" sz="2400">
              <a:sym typeface="Symbol" panose="05050102010706020507" pitchFamily="18" charset="2"/>
            </a:endParaRPr>
          </a:p>
        </p:txBody>
      </p:sp>
      <p:sp>
        <p:nvSpPr>
          <p:cNvPr id="138263" name="Line 23"/>
          <p:cNvSpPr>
            <a:spLocks noChangeShapeType="1"/>
          </p:cNvSpPr>
          <p:nvPr/>
        </p:nvSpPr>
        <p:spPr bwMode="auto">
          <a:xfrm>
            <a:off x="3309938" y="1628775"/>
            <a:ext cx="0" cy="3409950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64" name="Oval 24"/>
          <p:cNvSpPr>
            <a:spLocks noChangeArrowheads="1"/>
          </p:cNvSpPr>
          <p:nvPr/>
        </p:nvSpPr>
        <p:spPr bwMode="auto">
          <a:xfrm>
            <a:off x="3324225" y="4424363"/>
            <a:ext cx="1204913" cy="1204912"/>
          </a:xfrm>
          <a:prstGeom prst="ellipse">
            <a:avLst/>
          </a:prstGeom>
          <a:noFill/>
          <a:ln w="1905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68" name="Text Box 28"/>
          <p:cNvSpPr txBox="1">
            <a:spLocks noChangeArrowheads="1"/>
          </p:cNvSpPr>
          <p:nvPr/>
        </p:nvSpPr>
        <p:spPr bwMode="auto">
          <a:xfrm>
            <a:off x="3222625" y="1603375"/>
            <a:ext cx="798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3</a:t>
            </a:r>
            <a:r>
              <a:rPr lang="ru-RU" altLang="ru-RU" sz="2000" baseline="-25000"/>
              <a:t>2</a:t>
            </a:r>
            <a:r>
              <a:rPr lang="ru-RU" altLang="ru-RU" sz="2000"/>
              <a:t>=4</a:t>
            </a:r>
            <a:r>
              <a:rPr lang="ru-RU" altLang="ru-RU" sz="2000" baseline="-25000"/>
              <a:t>2</a:t>
            </a:r>
            <a:endParaRPr lang="ru-RU" altLang="ru-RU" sz="2000"/>
          </a:p>
        </p:txBody>
      </p:sp>
      <p:sp>
        <p:nvSpPr>
          <p:cNvPr id="138269" name="Line 29"/>
          <p:cNvSpPr>
            <a:spLocks noChangeShapeType="1"/>
          </p:cNvSpPr>
          <p:nvPr/>
        </p:nvSpPr>
        <p:spPr bwMode="auto">
          <a:xfrm flipH="1">
            <a:off x="1979613" y="1989138"/>
            <a:ext cx="5184775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70" name="Line 30"/>
          <p:cNvSpPr>
            <a:spLocks noChangeShapeType="1"/>
          </p:cNvSpPr>
          <p:nvPr/>
        </p:nvSpPr>
        <p:spPr bwMode="auto">
          <a:xfrm flipH="1">
            <a:off x="1547813" y="1989138"/>
            <a:ext cx="4318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71" name="Text Box 31"/>
          <p:cNvSpPr txBox="1">
            <a:spLocks noChangeArrowheads="1"/>
          </p:cNvSpPr>
          <p:nvPr/>
        </p:nvSpPr>
        <p:spPr bwMode="auto">
          <a:xfrm>
            <a:off x="2428875" y="1090613"/>
            <a:ext cx="46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ym typeface="Symbol" panose="05050102010706020507" pitchFamily="18" charset="2"/>
              </a:rPr>
              <a:t></a:t>
            </a:r>
            <a:r>
              <a:rPr lang="ru-RU" altLang="ru-RU" sz="2400" baseline="-25000">
                <a:sym typeface="Symbol" panose="05050102010706020507" pitchFamily="18" charset="2"/>
              </a:rPr>
              <a:t>2</a:t>
            </a:r>
            <a:endParaRPr lang="ru-RU" altLang="ru-RU" sz="2400">
              <a:sym typeface="Symbol" panose="05050102010706020507" pitchFamily="18" charset="2"/>
            </a:endParaRPr>
          </a:p>
        </p:txBody>
      </p:sp>
      <p:sp>
        <p:nvSpPr>
          <p:cNvPr id="138276" name="Line 36"/>
          <p:cNvSpPr>
            <a:spLocks noChangeShapeType="1"/>
          </p:cNvSpPr>
          <p:nvPr/>
        </p:nvSpPr>
        <p:spPr bwMode="auto">
          <a:xfrm>
            <a:off x="3132138" y="1989138"/>
            <a:ext cx="0" cy="3030537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78" name="Oval 38"/>
          <p:cNvSpPr>
            <a:spLocks noChangeArrowheads="1"/>
          </p:cNvSpPr>
          <p:nvPr/>
        </p:nvSpPr>
        <p:spPr bwMode="auto">
          <a:xfrm>
            <a:off x="3132138" y="4243388"/>
            <a:ext cx="1582737" cy="1582737"/>
          </a:xfrm>
          <a:prstGeom prst="ellipse">
            <a:avLst/>
          </a:prstGeom>
          <a:noFill/>
          <a:ln w="1905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79" name="Text Box 39"/>
          <p:cNvSpPr txBox="1">
            <a:spLocks noChangeArrowheads="1"/>
          </p:cNvSpPr>
          <p:nvPr/>
        </p:nvSpPr>
        <p:spPr bwMode="auto">
          <a:xfrm>
            <a:off x="3729038" y="5767388"/>
            <a:ext cx="417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3</a:t>
            </a:r>
            <a:r>
              <a:rPr lang="ru-RU" altLang="ru-RU" sz="2000" baseline="-25000"/>
              <a:t>1</a:t>
            </a:r>
            <a:endParaRPr lang="ru-RU" altLang="ru-RU" sz="2000"/>
          </a:p>
        </p:txBody>
      </p:sp>
      <p:sp>
        <p:nvSpPr>
          <p:cNvPr id="138280" name="Text Box 40"/>
          <p:cNvSpPr txBox="1">
            <a:spLocks noChangeArrowheads="1"/>
          </p:cNvSpPr>
          <p:nvPr/>
        </p:nvSpPr>
        <p:spPr bwMode="auto">
          <a:xfrm>
            <a:off x="3678238" y="3852863"/>
            <a:ext cx="468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4</a:t>
            </a:r>
            <a:r>
              <a:rPr lang="ru-RU" altLang="ru-RU" sz="2000" baseline="-25000"/>
              <a:t>1</a:t>
            </a:r>
            <a:endParaRPr lang="ru-RU" altLang="ru-RU" sz="2000"/>
          </a:p>
        </p:txBody>
      </p:sp>
      <p:sp>
        <p:nvSpPr>
          <p:cNvPr id="138281" name="Text Box 41"/>
          <p:cNvSpPr txBox="1">
            <a:spLocks noChangeArrowheads="1"/>
          </p:cNvSpPr>
          <p:nvPr/>
        </p:nvSpPr>
        <p:spPr bwMode="auto">
          <a:xfrm>
            <a:off x="3429000" y="1189038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5</a:t>
            </a:r>
            <a:r>
              <a:rPr lang="ru-RU" altLang="ru-RU" sz="2000" baseline="-25000"/>
              <a:t>2</a:t>
            </a:r>
            <a:r>
              <a:rPr lang="ru-RU" altLang="ru-RU" sz="2000"/>
              <a:t>=6</a:t>
            </a:r>
            <a:r>
              <a:rPr lang="ru-RU" altLang="ru-RU" sz="2000" baseline="-25000"/>
              <a:t>2</a:t>
            </a:r>
            <a:endParaRPr lang="ru-RU" altLang="ru-RU" sz="2000"/>
          </a:p>
        </p:txBody>
      </p:sp>
      <p:sp>
        <p:nvSpPr>
          <p:cNvPr id="138282" name="Text Box 42"/>
          <p:cNvSpPr txBox="1">
            <a:spLocks noChangeArrowheads="1"/>
          </p:cNvSpPr>
          <p:nvPr/>
        </p:nvSpPr>
        <p:spPr bwMode="auto">
          <a:xfrm>
            <a:off x="3784600" y="5119688"/>
            <a:ext cx="417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5</a:t>
            </a:r>
            <a:r>
              <a:rPr lang="ru-RU" altLang="ru-RU" sz="2000" baseline="-25000"/>
              <a:t>1</a:t>
            </a:r>
            <a:endParaRPr lang="ru-RU" altLang="ru-RU" sz="2000"/>
          </a:p>
        </p:txBody>
      </p:sp>
      <p:sp>
        <p:nvSpPr>
          <p:cNvPr id="138283" name="Text Box 43"/>
          <p:cNvSpPr txBox="1">
            <a:spLocks noChangeArrowheads="1"/>
          </p:cNvSpPr>
          <p:nvPr/>
        </p:nvSpPr>
        <p:spPr bwMode="auto">
          <a:xfrm>
            <a:off x="3724275" y="4503738"/>
            <a:ext cx="417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6</a:t>
            </a:r>
            <a:r>
              <a:rPr lang="ru-RU" altLang="ru-RU" sz="2000" baseline="-25000"/>
              <a:t>1</a:t>
            </a:r>
            <a:endParaRPr lang="ru-RU" altLang="ru-RU" sz="2000"/>
          </a:p>
        </p:txBody>
      </p:sp>
      <p:sp>
        <p:nvSpPr>
          <p:cNvPr id="138284" name="Line 44"/>
          <p:cNvSpPr>
            <a:spLocks noChangeShapeType="1"/>
          </p:cNvSpPr>
          <p:nvPr/>
        </p:nvSpPr>
        <p:spPr bwMode="auto">
          <a:xfrm>
            <a:off x="1908175" y="2924175"/>
            <a:ext cx="3384550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85" name="Line 45"/>
          <p:cNvSpPr>
            <a:spLocks noChangeShapeType="1"/>
          </p:cNvSpPr>
          <p:nvPr/>
        </p:nvSpPr>
        <p:spPr bwMode="auto">
          <a:xfrm flipH="1">
            <a:off x="1476375" y="2924175"/>
            <a:ext cx="4318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86" name="Text Box 46"/>
          <p:cNvSpPr txBox="1">
            <a:spLocks noChangeArrowheads="1"/>
          </p:cNvSpPr>
          <p:nvPr/>
        </p:nvSpPr>
        <p:spPr bwMode="auto">
          <a:xfrm>
            <a:off x="1409700" y="2362200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ym typeface="Symbol" panose="05050102010706020507" pitchFamily="18" charset="2"/>
              </a:rPr>
              <a:t></a:t>
            </a:r>
            <a:r>
              <a:rPr lang="ru-RU" altLang="ru-RU" sz="2400" baseline="-25000">
                <a:sym typeface="Symbol" panose="05050102010706020507" pitchFamily="18" charset="2"/>
              </a:rPr>
              <a:t>2</a:t>
            </a:r>
            <a:endParaRPr lang="ru-RU" altLang="ru-RU" sz="2400">
              <a:sym typeface="Symbol" panose="05050102010706020507" pitchFamily="18" charset="2"/>
            </a:endParaRPr>
          </a:p>
        </p:txBody>
      </p:sp>
      <p:sp>
        <p:nvSpPr>
          <p:cNvPr id="138288" name="Line 48"/>
          <p:cNvSpPr>
            <a:spLocks noChangeShapeType="1"/>
          </p:cNvSpPr>
          <p:nvPr/>
        </p:nvSpPr>
        <p:spPr bwMode="auto">
          <a:xfrm>
            <a:off x="4643438" y="2924175"/>
            <a:ext cx="0" cy="3579813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89" name="Line 49"/>
          <p:cNvSpPr>
            <a:spLocks noChangeShapeType="1"/>
          </p:cNvSpPr>
          <p:nvPr/>
        </p:nvSpPr>
        <p:spPr bwMode="auto">
          <a:xfrm>
            <a:off x="2662238" y="2924175"/>
            <a:ext cx="0" cy="210820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90" name="Oval 50"/>
          <p:cNvSpPr>
            <a:spLocks noChangeArrowheads="1"/>
          </p:cNvSpPr>
          <p:nvPr/>
        </p:nvSpPr>
        <p:spPr bwMode="auto">
          <a:xfrm>
            <a:off x="2659063" y="3783013"/>
            <a:ext cx="2501900" cy="2482850"/>
          </a:xfrm>
          <a:prstGeom prst="ellipse">
            <a:avLst/>
          </a:prstGeom>
          <a:noFill/>
          <a:ln w="1905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93" name="Text Box 53"/>
          <p:cNvSpPr txBox="1">
            <a:spLocks noChangeArrowheads="1"/>
          </p:cNvSpPr>
          <p:nvPr/>
        </p:nvSpPr>
        <p:spPr bwMode="auto">
          <a:xfrm>
            <a:off x="4327525" y="2395538"/>
            <a:ext cx="798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7</a:t>
            </a:r>
            <a:r>
              <a:rPr lang="ru-RU" altLang="ru-RU" sz="2000" baseline="-25000"/>
              <a:t>2</a:t>
            </a:r>
            <a:r>
              <a:rPr lang="ru-RU" altLang="ru-RU" sz="2000"/>
              <a:t>=8</a:t>
            </a:r>
            <a:r>
              <a:rPr lang="ru-RU" altLang="ru-RU" sz="2000" baseline="-25000"/>
              <a:t>2</a:t>
            </a:r>
            <a:endParaRPr lang="ru-RU" altLang="ru-RU" sz="2000"/>
          </a:p>
        </p:txBody>
      </p:sp>
      <p:sp>
        <p:nvSpPr>
          <p:cNvPr id="138294" name="Text Box 54"/>
          <p:cNvSpPr txBox="1">
            <a:spLocks noChangeArrowheads="1"/>
          </p:cNvSpPr>
          <p:nvPr/>
        </p:nvSpPr>
        <p:spPr bwMode="auto">
          <a:xfrm>
            <a:off x="4787900" y="5937250"/>
            <a:ext cx="417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7</a:t>
            </a:r>
            <a:r>
              <a:rPr lang="ru-RU" altLang="ru-RU" sz="2000" baseline="-25000"/>
              <a:t>1</a:t>
            </a:r>
            <a:endParaRPr lang="ru-RU" altLang="ru-RU" sz="2000"/>
          </a:p>
        </p:txBody>
      </p:sp>
      <p:sp>
        <p:nvSpPr>
          <p:cNvPr id="138295" name="Text Box 55"/>
          <p:cNvSpPr txBox="1">
            <a:spLocks noChangeArrowheads="1"/>
          </p:cNvSpPr>
          <p:nvPr/>
        </p:nvSpPr>
        <p:spPr bwMode="auto">
          <a:xfrm>
            <a:off x="4672013" y="3679825"/>
            <a:ext cx="417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/>
              <a:t>8</a:t>
            </a:r>
            <a:r>
              <a:rPr lang="ru-RU" altLang="ru-RU" sz="2000" baseline="-25000"/>
              <a:t>1</a:t>
            </a:r>
            <a:endParaRPr lang="ru-RU" altLang="ru-RU" sz="2000"/>
          </a:p>
        </p:txBody>
      </p:sp>
      <p:sp>
        <p:nvSpPr>
          <p:cNvPr id="38944" name="Text Box 62"/>
          <p:cNvSpPr txBox="1">
            <a:spLocks noChangeArrowheads="1"/>
          </p:cNvSpPr>
          <p:nvPr/>
        </p:nvSpPr>
        <p:spPr bwMode="auto">
          <a:xfrm>
            <a:off x="323850" y="3500438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45" name="Line 104"/>
          <p:cNvSpPr>
            <a:spLocks noChangeShapeType="1"/>
          </p:cNvSpPr>
          <p:nvPr/>
        </p:nvSpPr>
        <p:spPr bwMode="auto">
          <a:xfrm>
            <a:off x="5292725" y="3213100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47" name="Line 107"/>
          <p:cNvSpPr>
            <a:spLocks noChangeShapeType="1"/>
          </p:cNvSpPr>
          <p:nvPr/>
        </p:nvSpPr>
        <p:spPr bwMode="auto">
          <a:xfrm flipV="1">
            <a:off x="5292725" y="3213100"/>
            <a:ext cx="0" cy="1944688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47" name="Line 112"/>
          <p:cNvSpPr>
            <a:spLocks noChangeShapeType="1"/>
          </p:cNvSpPr>
          <p:nvPr/>
        </p:nvSpPr>
        <p:spPr bwMode="auto">
          <a:xfrm>
            <a:off x="3924300" y="333375"/>
            <a:ext cx="0" cy="3095625"/>
          </a:xfrm>
          <a:prstGeom prst="line">
            <a:avLst/>
          </a:prstGeom>
          <a:noFill/>
          <a:ln w="12700">
            <a:solidFill>
              <a:srgbClr val="0000FF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48" name="Line 113"/>
          <p:cNvSpPr>
            <a:spLocks noChangeShapeType="1"/>
          </p:cNvSpPr>
          <p:nvPr/>
        </p:nvSpPr>
        <p:spPr bwMode="auto">
          <a:xfrm>
            <a:off x="3924300" y="4818063"/>
            <a:ext cx="0" cy="398462"/>
          </a:xfrm>
          <a:prstGeom prst="line">
            <a:avLst/>
          </a:prstGeom>
          <a:noFill/>
          <a:ln w="12700">
            <a:solidFill>
              <a:srgbClr val="0000FF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49" name="Line 114"/>
          <p:cNvSpPr>
            <a:spLocks noChangeShapeType="1"/>
          </p:cNvSpPr>
          <p:nvPr/>
        </p:nvSpPr>
        <p:spPr bwMode="auto">
          <a:xfrm>
            <a:off x="2411413" y="5035550"/>
            <a:ext cx="3097212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0" name="Oval 115"/>
          <p:cNvSpPr>
            <a:spLocks noChangeArrowheads="1"/>
          </p:cNvSpPr>
          <p:nvPr/>
        </p:nvSpPr>
        <p:spPr bwMode="auto">
          <a:xfrm>
            <a:off x="2555875" y="3668713"/>
            <a:ext cx="2736850" cy="2714625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51" name="Line 117"/>
          <p:cNvSpPr>
            <a:spLocks noChangeShapeType="1"/>
          </p:cNvSpPr>
          <p:nvPr/>
        </p:nvSpPr>
        <p:spPr bwMode="auto">
          <a:xfrm flipV="1">
            <a:off x="2549525" y="3141663"/>
            <a:ext cx="6350" cy="189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2" name="Line 119"/>
          <p:cNvSpPr>
            <a:spLocks noChangeShapeType="1"/>
          </p:cNvSpPr>
          <p:nvPr/>
        </p:nvSpPr>
        <p:spPr bwMode="auto">
          <a:xfrm>
            <a:off x="2555875" y="3141663"/>
            <a:ext cx="27368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3" name="Line 120"/>
          <p:cNvSpPr>
            <a:spLocks noChangeShapeType="1"/>
          </p:cNvSpPr>
          <p:nvPr/>
        </p:nvSpPr>
        <p:spPr bwMode="auto">
          <a:xfrm flipV="1">
            <a:off x="2555875" y="333375"/>
            <a:ext cx="1368425" cy="28082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4" name="Line 121"/>
          <p:cNvSpPr>
            <a:spLocks noChangeShapeType="1"/>
          </p:cNvSpPr>
          <p:nvPr/>
        </p:nvSpPr>
        <p:spPr bwMode="auto">
          <a:xfrm>
            <a:off x="3924300" y="333375"/>
            <a:ext cx="1368425" cy="28082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5" name="Line 122"/>
          <p:cNvSpPr>
            <a:spLocks noChangeShapeType="1"/>
          </p:cNvSpPr>
          <p:nvPr/>
        </p:nvSpPr>
        <p:spPr bwMode="auto">
          <a:xfrm>
            <a:off x="3924300" y="333375"/>
            <a:ext cx="474663" cy="9318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6" name="Oval 123"/>
          <p:cNvSpPr>
            <a:spLocks noChangeArrowheads="1"/>
          </p:cNvSpPr>
          <p:nvPr/>
        </p:nvSpPr>
        <p:spPr bwMode="auto">
          <a:xfrm>
            <a:off x="4140200" y="869950"/>
            <a:ext cx="2266950" cy="2266950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57" name="Line 125"/>
          <p:cNvSpPr>
            <a:spLocks noChangeShapeType="1"/>
          </p:cNvSpPr>
          <p:nvPr/>
        </p:nvSpPr>
        <p:spPr bwMode="auto">
          <a:xfrm>
            <a:off x="4067175" y="1989138"/>
            <a:ext cx="252095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8" name="Text Box 127"/>
          <p:cNvSpPr txBox="1">
            <a:spLocks noChangeArrowheads="1"/>
          </p:cNvSpPr>
          <p:nvPr/>
        </p:nvSpPr>
        <p:spPr bwMode="auto">
          <a:xfrm>
            <a:off x="3375025" y="47625"/>
            <a:ext cx="446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/>
              <a:t>S</a:t>
            </a:r>
            <a:r>
              <a:rPr lang="en-US" altLang="ru-RU" sz="2000" baseline="-25000"/>
              <a:t>2</a:t>
            </a:r>
            <a:endParaRPr lang="ru-RU" altLang="ru-RU" sz="2000"/>
          </a:p>
        </p:txBody>
      </p:sp>
      <p:sp>
        <p:nvSpPr>
          <p:cNvPr id="38959" name="Text Box 128"/>
          <p:cNvSpPr txBox="1">
            <a:spLocks noChangeArrowheads="1"/>
          </p:cNvSpPr>
          <p:nvPr/>
        </p:nvSpPr>
        <p:spPr bwMode="auto">
          <a:xfrm>
            <a:off x="3406775" y="4687888"/>
            <a:ext cx="446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/>
              <a:t>S</a:t>
            </a:r>
            <a:r>
              <a:rPr lang="en-US" altLang="ru-RU" sz="2000" baseline="-25000"/>
              <a:t>1</a:t>
            </a:r>
            <a:endParaRPr lang="ru-RU" altLang="ru-RU" sz="2000"/>
          </a:p>
        </p:txBody>
      </p:sp>
      <p:sp>
        <p:nvSpPr>
          <p:cNvPr id="38960" name="Line 130"/>
          <p:cNvSpPr>
            <a:spLocks noChangeShapeType="1"/>
          </p:cNvSpPr>
          <p:nvPr/>
        </p:nvSpPr>
        <p:spPr bwMode="auto">
          <a:xfrm>
            <a:off x="4140200" y="1989138"/>
            <a:ext cx="6350" cy="4525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1" name="Line 133"/>
          <p:cNvSpPr>
            <a:spLocks noChangeShapeType="1"/>
          </p:cNvSpPr>
          <p:nvPr/>
        </p:nvSpPr>
        <p:spPr bwMode="auto">
          <a:xfrm>
            <a:off x="4140200" y="3560763"/>
            <a:ext cx="23034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2" name="Line 134"/>
          <p:cNvSpPr>
            <a:spLocks noChangeShapeType="1"/>
          </p:cNvSpPr>
          <p:nvPr/>
        </p:nvSpPr>
        <p:spPr bwMode="auto">
          <a:xfrm>
            <a:off x="4140200" y="6513513"/>
            <a:ext cx="23034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3" name="Line 136"/>
          <p:cNvSpPr>
            <a:spLocks noChangeShapeType="1"/>
          </p:cNvSpPr>
          <p:nvPr/>
        </p:nvSpPr>
        <p:spPr bwMode="auto">
          <a:xfrm>
            <a:off x="6440488" y="3560763"/>
            <a:ext cx="0" cy="29527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4" name="Line 138"/>
          <p:cNvSpPr>
            <a:spLocks noChangeShapeType="1"/>
          </p:cNvSpPr>
          <p:nvPr/>
        </p:nvSpPr>
        <p:spPr bwMode="auto">
          <a:xfrm>
            <a:off x="4140200" y="3560763"/>
            <a:ext cx="0" cy="431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5" name="Line 139"/>
          <p:cNvSpPr>
            <a:spLocks noChangeShapeType="1"/>
          </p:cNvSpPr>
          <p:nvPr/>
        </p:nvSpPr>
        <p:spPr bwMode="auto">
          <a:xfrm flipV="1">
            <a:off x="4140200" y="6080125"/>
            <a:ext cx="0" cy="4333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6" name="Arc 140"/>
          <p:cNvSpPr>
            <a:spLocks/>
          </p:cNvSpPr>
          <p:nvPr/>
        </p:nvSpPr>
        <p:spPr bwMode="auto">
          <a:xfrm rot="-5400000">
            <a:off x="1987551" y="4230687"/>
            <a:ext cx="2735262" cy="1598613"/>
          </a:xfrm>
          <a:custGeom>
            <a:avLst/>
            <a:gdLst>
              <a:gd name="T0" fmla="*/ 2147483647 w 43200"/>
              <a:gd name="T1" fmla="*/ 2147483647 h 25214"/>
              <a:gd name="T2" fmla="*/ 2147483647 w 43200"/>
              <a:gd name="T3" fmla="*/ 2147483647 h 25214"/>
              <a:gd name="T4" fmla="*/ 2147483647 w 43200"/>
              <a:gd name="T5" fmla="*/ 2147483647 h 25214"/>
              <a:gd name="T6" fmla="*/ 0 60000 65536"/>
              <a:gd name="T7" fmla="*/ 0 60000 65536"/>
              <a:gd name="T8" fmla="*/ 0 60000 65536"/>
              <a:gd name="T9" fmla="*/ 0 w 43200"/>
              <a:gd name="T10" fmla="*/ 0 h 25214"/>
              <a:gd name="T11" fmla="*/ 43200 w 43200"/>
              <a:gd name="T12" fmla="*/ 25214 h 252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5214" fill="none" extrusionOk="0">
                <a:moveTo>
                  <a:pt x="191" y="24466"/>
                </a:moveTo>
                <a:cubicBezTo>
                  <a:pt x="63" y="23516"/>
                  <a:pt x="0" y="2255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811"/>
                  <a:pt x="43098" y="24019"/>
                  <a:pt x="42895" y="25213"/>
                </a:cubicBezTo>
              </a:path>
              <a:path w="43200" h="25214" stroke="0" extrusionOk="0">
                <a:moveTo>
                  <a:pt x="191" y="24466"/>
                </a:moveTo>
                <a:cubicBezTo>
                  <a:pt x="63" y="23516"/>
                  <a:pt x="0" y="2255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811"/>
                  <a:pt x="43098" y="24019"/>
                  <a:pt x="42895" y="25213"/>
                </a:cubicBezTo>
                <a:lnTo>
                  <a:pt x="21600" y="21600"/>
                </a:lnTo>
                <a:lnTo>
                  <a:pt x="191" y="24466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50" name="Arc 110"/>
          <p:cNvSpPr>
            <a:spLocks/>
          </p:cNvSpPr>
          <p:nvPr/>
        </p:nvSpPr>
        <p:spPr bwMode="auto">
          <a:xfrm>
            <a:off x="4129088" y="1287463"/>
            <a:ext cx="1279525" cy="1858962"/>
          </a:xfrm>
          <a:custGeom>
            <a:avLst/>
            <a:gdLst>
              <a:gd name="T0" fmla="*/ 2147483647 w 21600"/>
              <a:gd name="T1" fmla="*/ 2147483647 h 34812"/>
              <a:gd name="T2" fmla="*/ 2147483647 w 21600"/>
              <a:gd name="T3" fmla="*/ 0 h 34812"/>
              <a:gd name="T4" fmla="*/ 2147483647 w 21600"/>
              <a:gd name="T5" fmla="*/ 2147483647 h 34812"/>
              <a:gd name="T6" fmla="*/ 0 60000 65536"/>
              <a:gd name="T7" fmla="*/ 0 60000 65536"/>
              <a:gd name="T8" fmla="*/ 0 60000 65536"/>
              <a:gd name="T9" fmla="*/ 0 w 21600"/>
              <a:gd name="T10" fmla="*/ 0 h 34812"/>
              <a:gd name="T11" fmla="*/ 21600 w 21600"/>
              <a:gd name="T12" fmla="*/ 34812 h 348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4812" fill="none" extrusionOk="0">
                <a:moveTo>
                  <a:pt x="19258" y="34811"/>
                </a:moveTo>
                <a:cubicBezTo>
                  <a:pt x="8300" y="33616"/>
                  <a:pt x="0" y="24361"/>
                  <a:pt x="0" y="13339"/>
                </a:cubicBezTo>
                <a:cubicBezTo>
                  <a:pt x="-1" y="8501"/>
                  <a:pt x="1623" y="3804"/>
                  <a:pt x="4610" y="-1"/>
                </a:cubicBezTo>
              </a:path>
              <a:path w="21600" h="34812" stroke="0" extrusionOk="0">
                <a:moveTo>
                  <a:pt x="19258" y="34811"/>
                </a:moveTo>
                <a:cubicBezTo>
                  <a:pt x="8300" y="33616"/>
                  <a:pt x="0" y="24361"/>
                  <a:pt x="0" y="13339"/>
                </a:cubicBezTo>
                <a:cubicBezTo>
                  <a:pt x="-1" y="8501"/>
                  <a:pt x="1623" y="3804"/>
                  <a:pt x="4610" y="-1"/>
                </a:cubicBezTo>
                <a:lnTo>
                  <a:pt x="21600" y="13339"/>
                </a:lnTo>
                <a:lnTo>
                  <a:pt x="19258" y="34811"/>
                </a:lnTo>
                <a:close/>
              </a:path>
            </a:pathLst>
          </a:custGeom>
          <a:noFill/>
          <a:ln w="57150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72" name="Oval 32"/>
          <p:cNvSpPr>
            <a:spLocks noChangeArrowheads="1"/>
          </p:cNvSpPr>
          <p:nvPr/>
        </p:nvSpPr>
        <p:spPr bwMode="auto">
          <a:xfrm>
            <a:off x="4067175" y="1916113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75" name="Oval 35"/>
          <p:cNvSpPr>
            <a:spLocks noChangeArrowheads="1"/>
          </p:cNvSpPr>
          <p:nvPr/>
        </p:nvSpPr>
        <p:spPr bwMode="auto">
          <a:xfrm>
            <a:off x="4572000" y="2852738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46" name="Oval 6"/>
          <p:cNvSpPr>
            <a:spLocks noChangeArrowheads="1"/>
          </p:cNvSpPr>
          <p:nvPr/>
        </p:nvSpPr>
        <p:spPr bwMode="auto">
          <a:xfrm>
            <a:off x="5219700" y="3068638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45" name="Oval 5"/>
          <p:cNvSpPr>
            <a:spLocks noChangeArrowheads="1"/>
          </p:cNvSpPr>
          <p:nvPr/>
        </p:nvSpPr>
        <p:spPr bwMode="auto">
          <a:xfrm>
            <a:off x="4346575" y="1220788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92" name="Oval 52"/>
          <p:cNvSpPr>
            <a:spLocks noChangeArrowheads="1"/>
          </p:cNvSpPr>
          <p:nvPr/>
        </p:nvSpPr>
        <p:spPr bwMode="auto">
          <a:xfrm>
            <a:off x="4572000" y="5972175"/>
            <a:ext cx="142875" cy="1444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381" name="Line 141"/>
          <p:cNvSpPr>
            <a:spLocks noChangeShapeType="1"/>
          </p:cNvSpPr>
          <p:nvPr/>
        </p:nvSpPr>
        <p:spPr bwMode="auto">
          <a:xfrm>
            <a:off x="4140200" y="3992563"/>
            <a:ext cx="0" cy="215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82" name="Line 142"/>
          <p:cNvSpPr>
            <a:spLocks noChangeShapeType="1"/>
          </p:cNvSpPr>
          <p:nvPr/>
        </p:nvSpPr>
        <p:spPr bwMode="auto">
          <a:xfrm flipV="1">
            <a:off x="4140200" y="5864225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85" name="Freeform 145"/>
          <p:cNvSpPr>
            <a:spLocks/>
          </p:cNvSpPr>
          <p:nvPr/>
        </p:nvSpPr>
        <p:spPr bwMode="auto">
          <a:xfrm>
            <a:off x="4140200" y="4352925"/>
            <a:ext cx="287338" cy="1439863"/>
          </a:xfrm>
          <a:custGeom>
            <a:avLst/>
            <a:gdLst>
              <a:gd name="T0" fmla="*/ 0 w 181"/>
              <a:gd name="T1" fmla="*/ 0 h 953"/>
              <a:gd name="T2" fmla="*/ 2147483647 w 181"/>
              <a:gd name="T3" fmla="*/ 2147483647 h 953"/>
              <a:gd name="T4" fmla="*/ 2147483647 w 181"/>
              <a:gd name="T5" fmla="*/ 2147483647 h 953"/>
              <a:gd name="T6" fmla="*/ 2147483647 w 181"/>
              <a:gd name="T7" fmla="*/ 2147483647 h 953"/>
              <a:gd name="T8" fmla="*/ 0 w 181"/>
              <a:gd name="T9" fmla="*/ 2147483647 h 9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953"/>
              <a:gd name="T17" fmla="*/ 181 w 181"/>
              <a:gd name="T18" fmla="*/ 953 h 9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953">
                <a:moveTo>
                  <a:pt x="0" y="0"/>
                </a:moveTo>
                <a:cubicBezTo>
                  <a:pt x="7" y="30"/>
                  <a:pt x="15" y="60"/>
                  <a:pt x="45" y="136"/>
                </a:cubicBezTo>
                <a:cubicBezTo>
                  <a:pt x="75" y="212"/>
                  <a:pt x="181" y="348"/>
                  <a:pt x="181" y="454"/>
                </a:cubicBezTo>
                <a:cubicBezTo>
                  <a:pt x="181" y="560"/>
                  <a:pt x="75" y="689"/>
                  <a:pt x="45" y="772"/>
                </a:cubicBezTo>
                <a:cubicBezTo>
                  <a:pt x="15" y="855"/>
                  <a:pt x="7" y="923"/>
                  <a:pt x="0" y="953"/>
                </a:cubicBezTo>
              </a:path>
            </a:pathLst>
          </a:custGeom>
          <a:noFill/>
          <a:ln w="57150" cap="flat" cmpd="sng">
            <a:solidFill>
              <a:srgbClr val="FF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86" name="Line 146"/>
          <p:cNvSpPr>
            <a:spLocks noChangeShapeType="1"/>
          </p:cNvSpPr>
          <p:nvPr/>
        </p:nvSpPr>
        <p:spPr bwMode="auto">
          <a:xfrm>
            <a:off x="4211638" y="1593850"/>
            <a:ext cx="0" cy="394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88" name="Freeform 148"/>
          <p:cNvSpPr>
            <a:spLocks/>
          </p:cNvSpPr>
          <p:nvPr/>
        </p:nvSpPr>
        <p:spPr bwMode="auto">
          <a:xfrm>
            <a:off x="4140200" y="3871913"/>
            <a:ext cx="1152525" cy="2268537"/>
          </a:xfrm>
          <a:custGeom>
            <a:avLst/>
            <a:gdLst>
              <a:gd name="T0" fmla="*/ 0 w 726"/>
              <a:gd name="T1" fmla="*/ 2147483647 h 1429"/>
              <a:gd name="T2" fmla="*/ 2147483647 w 726"/>
              <a:gd name="T3" fmla="*/ 2147483647 h 1429"/>
              <a:gd name="T4" fmla="*/ 2147483647 w 726"/>
              <a:gd name="T5" fmla="*/ 2147483647 h 1429"/>
              <a:gd name="T6" fmla="*/ 2147483647 w 726"/>
              <a:gd name="T7" fmla="*/ 2147483647 h 1429"/>
              <a:gd name="T8" fmla="*/ 0 w 726"/>
              <a:gd name="T9" fmla="*/ 2147483647 h 1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6"/>
              <a:gd name="T16" fmla="*/ 0 h 1429"/>
              <a:gd name="T17" fmla="*/ 726 w 726"/>
              <a:gd name="T18" fmla="*/ 1429 h 14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6" h="1429">
                <a:moveTo>
                  <a:pt x="0" y="257"/>
                </a:moveTo>
                <a:cubicBezTo>
                  <a:pt x="98" y="128"/>
                  <a:pt x="196" y="0"/>
                  <a:pt x="317" y="76"/>
                </a:cubicBezTo>
                <a:cubicBezTo>
                  <a:pt x="438" y="152"/>
                  <a:pt x="726" y="499"/>
                  <a:pt x="726" y="711"/>
                </a:cubicBezTo>
                <a:cubicBezTo>
                  <a:pt x="726" y="923"/>
                  <a:pt x="438" y="1263"/>
                  <a:pt x="317" y="1346"/>
                </a:cubicBezTo>
                <a:cubicBezTo>
                  <a:pt x="196" y="1429"/>
                  <a:pt x="98" y="1319"/>
                  <a:pt x="0" y="1210"/>
                </a:cubicBezTo>
              </a:path>
            </a:pathLst>
          </a:custGeom>
          <a:noFill/>
          <a:ln w="57150" cap="flat" cmpd="sng">
            <a:solidFill>
              <a:srgbClr val="FF339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87" name="Oval 147"/>
          <p:cNvSpPr>
            <a:spLocks noChangeArrowheads="1"/>
          </p:cNvSpPr>
          <p:nvPr/>
        </p:nvSpPr>
        <p:spPr bwMode="auto">
          <a:xfrm>
            <a:off x="4572000" y="3938588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73" name="Oval 33"/>
          <p:cNvSpPr>
            <a:spLocks noChangeArrowheads="1"/>
          </p:cNvSpPr>
          <p:nvPr/>
        </p:nvSpPr>
        <p:spPr bwMode="auto">
          <a:xfrm>
            <a:off x="4067175" y="4208463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66" name="Oval 26"/>
          <p:cNvSpPr>
            <a:spLocks noChangeArrowheads="1"/>
          </p:cNvSpPr>
          <p:nvPr/>
        </p:nvSpPr>
        <p:spPr bwMode="auto">
          <a:xfrm>
            <a:off x="4144963" y="4424363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47" name="Oval 7"/>
          <p:cNvSpPr>
            <a:spLocks noChangeArrowheads="1"/>
          </p:cNvSpPr>
          <p:nvPr/>
        </p:nvSpPr>
        <p:spPr bwMode="auto">
          <a:xfrm>
            <a:off x="4356100" y="4964113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67" name="Oval 27"/>
          <p:cNvSpPr>
            <a:spLocks noChangeArrowheads="1"/>
          </p:cNvSpPr>
          <p:nvPr/>
        </p:nvSpPr>
        <p:spPr bwMode="auto">
          <a:xfrm>
            <a:off x="4140200" y="5467350"/>
            <a:ext cx="142875" cy="1444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74" name="Oval 34"/>
          <p:cNvSpPr>
            <a:spLocks noChangeArrowheads="1"/>
          </p:cNvSpPr>
          <p:nvPr/>
        </p:nvSpPr>
        <p:spPr bwMode="auto">
          <a:xfrm>
            <a:off x="4067175" y="5721350"/>
            <a:ext cx="142875" cy="144463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84" name="Line 149"/>
          <p:cNvSpPr>
            <a:spLocks noChangeShapeType="1"/>
          </p:cNvSpPr>
          <p:nvPr/>
        </p:nvSpPr>
        <p:spPr bwMode="auto">
          <a:xfrm>
            <a:off x="3924300" y="3487738"/>
            <a:ext cx="0" cy="433387"/>
          </a:xfrm>
          <a:prstGeom prst="line">
            <a:avLst/>
          </a:prstGeom>
          <a:noFill/>
          <a:ln w="12700">
            <a:solidFill>
              <a:srgbClr val="0033CC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85" name="Line 150"/>
          <p:cNvSpPr>
            <a:spLocks noChangeShapeType="1"/>
          </p:cNvSpPr>
          <p:nvPr/>
        </p:nvSpPr>
        <p:spPr bwMode="auto">
          <a:xfrm flipV="1">
            <a:off x="3930650" y="6102350"/>
            <a:ext cx="0" cy="476250"/>
          </a:xfrm>
          <a:prstGeom prst="line">
            <a:avLst/>
          </a:prstGeom>
          <a:noFill/>
          <a:ln w="12700">
            <a:solidFill>
              <a:srgbClr val="0033CC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86" name="Line 151"/>
          <p:cNvSpPr>
            <a:spLocks noChangeShapeType="1"/>
          </p:cNvSpPr>
          <p:nvPr/>
        </p:nvSpPr>
        <p:spPr bwMode="auto">
          <a:xfrm flipV="1">
            <a:off x="3924300" y="5432425"/>
            <a:ext cx="0" cy="431800"/>
          </a:xfrm>
          <a:prstGeom prst="line">
            <a:avLst/>
          </a:prstGeom>
          <a:noFill/>
          <a:ln w="12700">
            <a:solidFill>
              <a:srgbClr val="0033CC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87" name="Line 152"/>
          <p:cNvSpPr>
            <a:spLocks noChangeShapeType="1"/>
          </p:cNvSpPr>
          <p:nvPr/>
        </p:nvSpPr>
        <p:spPr bwMode="auto">
          <a:xfrm flipV="1">
            <a:off x="5292725" y="692150"/>
            <a:ext cx="0" cy="2449513"/>
          </a:xfrm>
          <a:prstGeom prst="line">
            <a:avLst/>
          </a:prstGeom>
          <a:noFill/>
          <a:ln w="12700">
            <a:solidFill>
              <a:srgbClr val="0033CC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88" name="Line 153"/>
          <p:cNvSpPr>
            <a:spLocks noChangeShapeType="1"/>
          </p:cNvSpPr>
          <p:nvPr/>
        </p:nvSpPr>
        <p:spPr bwMode="auto">
          <a:xfrm flipH="1">
            <a:off x="5286375" y="3716338"/>
            <a:ext cx="6350" cy="2881312"/>
          </a:xfrm>
          <a:prstGeom prst="line">
            <a:avLst/>
          </a:prstGeom>
          <a:noFill/>
          <a:ln w="12700">
            <a:solidFill>
              <a:srgbClr val="0033CC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65" name="Oval 25"/>
          <p:cNvSpPr>
            <a:spLocks noChangeArrowheads="1"/>
          </p:cNvSpPr>
          <p:nvPr/>
        </p:nvSpPr>
        <p:spPr bwMode="auto">
          <a:xfrm>
            <a:off x="4140200" y="1557338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8248" name="Oval 8"/>
          <p:cNvSpPr>
            <a:spLocks noChangeArrowheads="1"/>
          </p:cNvSpPr>
          <p:nvPr/>
        </p:nvSpPr>
        <p:spPr bwMode="auto">
          <a:xfrm>
            <a:off x="5219700" y="4964113"/>
            <a:ext cx="142875" cy="144462"/>
          </a:xfrm>
          <a:prstGeom prst="ellipse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91" name="Line 154"/>
          <p:cNvSpPr>
            <a:spLocks noChangeShapeType="1"/>
          </p:cNvSpPr>
          <p:nvPr/>
        </p:nvSpPr>
        <p:spPr bwMode="auto">
          <a:xfrm flipV="1">
            <a:off x="3924300" y="4203700"/>
            <a:ext cx="0" cy="355600"/>
          </a:xfrm>
          <a:prstGeom prst="line">
            <a:avLst/>
          </a:prstGeom>
          <a:noFill/>
          <a:ln w="9525">
            <a:solidFill>
              <a:srgbClr val="0000FF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395" name="Text Box 155"/>
          <p:cNvSpPr txBox="1">
            <a:spLocks noChangeArrowheads="1"/>
          </p:cNvSpPr>
          <p:nvPr/>
        </p:nvSpPr>
        <p:spPr bwMode="auto">
          <a:xfrm>
            <a:off x="374650" y="5710238"/>
            <a:ext cx="2079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altLang="ru-RU" sz="2000" i="1" dirty="0">
                <a:solidFill>
                  <a:srgbClr val="FF0000"/>
                </a:solidFill>
              </a:rPr>
              <a:t>Воронцова М.И.</a:t>
            </a:r>
          </a:p>
          <a:p>
            <a:pPr algn="l" eaLnBrk="1" hangingPunct="1"/>
            <a:r>
              <a:rPr lang="ru-RU" altLang="ru-RU" sz="1600" i="1" dirty="0">
                <a:solidFill>
                  <a:srgbClr val="FF0000"/>
                </a:solidFill>
              </a:rPr>
              <a:t>       </a:t>
            </a:r>
            <a:r>
              <a:rPr lang="ru-RU" altLang="ru-RU" sz="1600" i="1" dirty="0" err="1">
                <a:solidFill>
                  <a:srgbClr val="FF0000"/>
                </a:solidFill>
              </a:rPr>
              <a:t>СибАДИ</a:t>
            </a:r>
            <a:endParaRPr lang="ru-RU" altLang="ru-RU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38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3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3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3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3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3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13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3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3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3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13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38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13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13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13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138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13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13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13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000"/>
                                        <p:tgtEl>
                                          <p:spTgt spid="13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138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13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13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138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000"/>
                                        <p:tgtEl>
                                          <p:spTgt spid="138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1000"/>
                                        <p:tgtEl>
                                          <p:spTgt spid="138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000"/>
                                        <p:tgtEl>
                                          <p:spTgt spid="13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3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1000"/>
                                        <p:tgtEl>
                                          <p:spTgt spid="138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2000"/>
                                        <p:tgtEl>
                                          <p:spTgt spid="13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1000"/>
                                        <p:tgtEl>
                                          <p:spTgt spid="13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1000"/>
                                        <p:tgtEl>
                                          <p:spTgt spid="13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1000"/>
                                        <p:tgtEl>
                                          <p:spTgt spid="13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13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1000"/>
                                        <p:tgtEl>
                                          <p:spTgt spid="13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1000"/>
                                        <p:tgtEl>
                                          <p:spTgt spid="13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1000"/>
                                        <p:tgtEl>
                                          <p:spTgt spid="13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1000"/>
                                        <p:tgtEl>
                                          <p:spTgt spid="13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1000"/>
                                        <p:tgtEl>
                                          <p:spTgt spid="13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6" dur="indefinite"/>
                                        <p:tgtEl>
                                          <p:spTgt spid="1383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7" dur="indefinite"/>
                                        <p:tgtEl>
                                          <p:spTgt spid="13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50" grpId="0"/>
      <p:bldP spid="138252" grpId="0"/>
      <p:bldP spid="138253" grpId="0"/>
      <p:bldP spid="138254" grpId="0"/>
      <p:bldP spid="138260" grpId="0"/>
      <p:bldP spid="138264" grpId="0" animBg="1"/>
      <p:bldP spid="138268" grpId="0"/>
      <p:bldP spid="138271" grpId="0"/>
      <p:bldP spid="138278" grpId="0" animBg="1"/>
      <p:bldP spid="138279" grpId="0"/>
      <p:bldP spid="138280" grpId="0"/>
      <p:bldP spid="138281" grpId="0"/>
      <p:bldP spid="138282" grpId="0"/>
      <p:bldP spid="138283" grpId="0"/>
      <p:bldP spid="138286" grpId="0"/>
      <p:bldP spid="138290" grpId="0" animBg="1"/>
      <p:bldP spid="138293" grpId="0"/>
      <p:bldP spid="138294" grpId="0"/>
      <p:bldP spid="138295" grpId="0"/>
      <p:bldP spid="138272" grpId="0" animBg="1"/>
      <p:bldP spid="138275" grpId="0" animBg="1"/>
      <p:bldP spid="138246" grpId="0" animBg="1"/>
      <p:bldP spid="138245" grpId="0" animBg="1"/>
      <p:bldP spid="138292" grpId="0" animBg="1"/>
      <p:bldP spid="138387" grpId="0" animBg="1"/>
      <p:bldP spid="138273" grpId="0" animBg="1"/>
      <p:bldP spid="138266" grpId="0" animBg="1"/>
      <p:bldP spid="138247" grpId="0" animBg="1"/>
      <p:bldP spid="138267" grpId="0" animBg="1"/>
      <p:bldP spid="138274" grpId="0" animBg="1"/>
      <p:bldP spid="138265" grpId="0" animBg="1"/>
      <p:bldP spid="138248" grpId="0" animBg="1"/>
      <p:bldP spid="1383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0"/>
            <a:ext cx="8856662" cy="6858000"/>
          </a:xfrm>
        </p:spPr>
        <p:txBody>
          <a:bodyPr/>
          <a:lstStyle/>
          <a:p>
            <a:pPr indent="457200" algn="just" eaLnBrk="1" hangingPunct="1">
              <a:lnSpc>
                <a:spcPct val="130000"/>
              </a:lnSpc>
              <a:spcBef>
                <a:spcPts val="0"/>
              </a:spcBef>
            </a:pPr>
            <a:endParaRPr lang="ru-RU" alt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Заданные поверхности врезаются друг в друга,  а линия пересечения представляет собой пространственную замкнутую кривую линию. </a:t>
            </a: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фронтальной проекции линия пересечения совпадает с контуром цилиндра</a:t>
            </a:r>
            <a:endParaRPr lang="ru-RU" alt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eaLnBrk="1" hangingPunct="1">
              <a:lnSpc>
                <a:spcPct val="130000"/>
              </a:lnSpc>
              <a:spcBef>
                <a:spcPts val="0"/>
              </a:spcBef>
            </a:pPr>
            <a:endParaRPr lang="ru-RU" alt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492" y="980728"/>
            <a:ext cx="8856662" cy="6742112"/>
          </a:xfrm>
        </p:spPr>
        <p:txBody>
          <a:bodyPr/>
          <a:lstStyle/>
          <a:p>
            <a:pPr marL="0" indent="0" algn="just" eaLnBrk="1" hangingPunct="1">
              <a:spcBef>
                <a:spcPts val="0"/>
              </a:spcBef>
              <a:buNone/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Для построения горизонталь-ной проекции  линии пересечения,  проводят вспомогательные плоскости, которые пересекают конус по окружностям, а цилиндр - по прямым линиям. Точки пересечения этих линий лежат на линии пересечения поверхностей.</a:t>
            </a:r>
          </a:p>
        </p:txBody>
      </p:sp>
    </p:spTree>
    <p:extLst>
      <p:ext uri="{BB962C8B-B14F-4D97-AF65-F5344CB8AC3E}">
        <p14:creationId xmlns:p14="http://schemas.microsoft.com/office/powerpoint/2010/main" val="10387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856662" cy="6480175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endParaRPr lang="ru-RU" altLang="ru-RU" sz="4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alt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Построение начинают с определения точек пересечения контурных или очерковый линий (точки 1 и 2).</a:t>
            </a:r>
            <a:r>
              <a:rPr lang="ru-RU" alt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ru-RU" alt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очки 3 и 4 - граница видимости. </a:t>
            </a:r>
          </a:p>
        </p:txBody>
      </p:sp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655638" y="3941763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olidFill>
                  <a:srgbClr val="0000FF"/>
                </a:solidFill>
              </a:rPr>
              <a:t> </a:t>
            </a:r>
            <a:endParaRPr lang="ru-RU" altLang="ru-RU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solidFill>
                  <a:srgbClr val="0000FF"/>
                </a:solidFill>
                <a:cs typeface="Arial" panose="020B0604020202020204" pitchFamily="34" charset="0"/>
              </a:rPr>
              <a:t>     </a:t>
            </a:r>
            <a:endParaRPr lang="ru-RU" altLang="ru-RU">
              <a:solidFill>
                <a:srgbClr val="0000FF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491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Задание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Построить линию пересечения поверхностей двух тел.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 видимость линии пересечения и поверхностей.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ndrey\Desktop\ГР №2\1.jpg"/>
          <p:cNvPicPr>
            <a:picLocks noChangeAspect="1" noChangeArrowheads="1"/>
          </p:cNvPicPr>
          <p:nvPr/>
        </p:nvPicPr>
        <p:blipFill>
          <a:blip r:embed="rId3" cstate="print"/>
          <a:srcRect t="8001"/>
          <a:stretch>
            <a:fillRect/>
          </a:stretch>
        </p:blipFill>
        <p:spPr bwMode="auto">
          <a:xfrm>
            <a:off x="2195736" y="1772816"/>
            <a:ext cx="3912902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Чертежи должны быть выполнены карандашом аккуратно с помощью чертежных принадлежностей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ndrey\Downloads\WhatsApp Image 2022-01-05 at 22.05.17.jpeg"/>
          <p:cNvPicPr>
            <a:picLocks noChangeAspect="1" noChangeArrowheads="1"/>
          </p:cNvPicPr>
          <p:nvPr/>
        </p:nvPicPr>
        <p:blipFill rotWithShape="1">
          <a:blip r:embed="rId3" cstate="print"/>
          <a:srcRect l="1855" t="1436" r="5369" b="14337"/>
          <a:stretch/>
        </p:blipFill>
        <p:spPr bwMode="auto">
          <a:xfrm>
            <a:off x="1979712" y="1195312"/>
            <a:ext cx="4176464" cy="48979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674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Пересечение поверхностей может  быть полным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–«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проницание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или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частичным –«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врезка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полном проницании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образуются две или более линии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пересечения, а при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врезке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только одна линия  пересечения.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0242" name="Picture 2" descr="https://im0-tub-ru.yandex.net/i?id=975aacf6b6db09238282fb0ca296f46a-l&amp;n=13"/>
          <p:cNvPicPr>
            <a:picLocks noChangeAspect="1" noChangeArrowheads="1"/>
          </p:cNvPicPr>
          <p:nvPr/>
        </p:nvPicPr>
        <p:blipFill>
          <a:blip r:embed="rId3" cstate="print"/>
          <a:srcRect l="49962" t="29000" b="18501"/>
          <a:stretch>
            <a:fillRect/>
          </a:stretch>
        </p:blipFill>
        <p:spPr bwMode="auto">
          <a:xfrm>
            <a:off x="251520" y="1772816"/>
            <a:ext cx="4399087" cy="3600400"/>
          </a:xfrm>
          <a:prstGeom prst="rect">
            <a:avLst/>
          </a:prstGeom>
          <a:noFill/>
        </p:spPr>
      </p:pic>
      <p:pic>
        <p:nvPicPr>
          <p:cNvPr id="10244" name="Picture 4" descr="https://im0-tub-ru.yandex.net/i?id=fd6479fe57d8617c56e8585c757ea899-l&amp;n=13"/>
          <p:cNvPicPr>
            <a:picLocks noChangeAspect="1" noChangeArrowheads="1"/>
          </p:cNvPicPr>
          <p:nvPr/>
        </p:nvPicPr>
        <p:blipFill>
          <a:blip r:embed="rId4" cstate="print"/>
          <a:srcRect l="58190" t="47805"/>
          <a:stretch>
            <a:fillRect/>
          </a:stretch>
        </p:blipFill>
        <p:spPr bwMode="auto">
          <a:xfrm>
            <a:off x="4572000" y="1052736"/>
            <a:ext cx="4283968" cy="3983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5598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2.  На формате А3  выполняем работу, положение вертикальное. Чертим рамку. Рамка с полями: слева 20 мм, по остальным трем сторонам по 5 мм. </a:t>
            </a:r>
          </a:p>
          <a:p>
            <a:pPr algn="just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ndrey\Desktop\рейтинг\основная 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3910408" cy="56612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Чертим основную надпись. Основная надпись оформляется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основной  линией.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39533"/>
            <a:ext cx="4332633" cy="61193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 2.303 – 68  Линии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Толщина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 основной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линии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должна быть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0,5…1,4 мм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зависимости от величины  и сложности изображения, а также от формата чертежа. 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Выбранные толщины линий должны быть одинаковыми для всех изображений на данном чертеже.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www.omsk-kprf.ru/sites/default/files/images/newsimages/8416/%D0%B3%D0%BE%D1%81%D1%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429000"/>
            <a:ext cx="5148620" cy="27748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линий. Толщину и тип линий принимают в соответствии </a:t>
            </a: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ГОСТ 2.303–2011.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 b="56891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линий. Толщину и тип линий принимают в соответствии с </a:t>
            </a: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 2.303–2011.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t="43109"/>
          <a:stretch>
            <a:fillRect/>
          </a:stretch>
        </p:blipFill>
        <p:spPr bwMode="auto">
          <a:xfrm>
            <a:off x="251520" y="1124744"/>
            <a:ext cx="8892480" cy="5733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240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Линией пересечения таких поверхностей является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кривая линия с точками излома на ребрах многогранника.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Построить линию пересечения усеченного прямого конуса с прямой призмой. </a:t>
            </a:r>
          </a:p>
          <a:p>
            <a:pPr algn="just" eaLnBrk="1" hangingPunct="1">
              <a:lnSpc>
                <a:spcPct val="150000"/>
              </a:lnSpc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5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2915816" y="1484783"/>
            <a:ext cx="3600400" cy="540738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Определяем какие даны поверхности, что позволяет определить есть ли готовая линия пересечения. </a:t>
            </a:r>
          </a:p>
        </p:txBody>
      </p:sp>
      <p:pic>
        <p:nvPicPr>
          <p:cNvPr id="4099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4355976" y="692696"/>
            <a:ext cx="3931498" cy="5904656"/>
          </a:xfrm>
          <a:prstGeom prst="rect">
            <a:avLst/>
          </a:prstGeom>
          <a:noFill/>
        </p:spPr>
      </p:pic>
      <p:pic>
        <p:nvPicPr>
          <p:cNvPr id="5" name="Picture 2" descr="C:\Users\Andrey\Desktop\ГР №2\1.jpg"/>
          <p:cNvPicPr>
            <a:picLocks noChangeAspect="1" noChangeArrowheads="1"/>
          </p:cNvPicPr>
          <p:nvPr/>
        </p:nvPicPr>
        <p:blipFill>
          <a:blip r:embed="rId4" cstate="print"/>
          <a:srcRect t="8001"/>
          <a:stretch>
            <a:fillRect/>
          </a:stretch>
        </p:blipFill>
        <p:spPr bwMode="auto">
          <a:xfrm>
            <a:off x="251520" y="1268760"/>
            <a:ext cx="3912902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Проекционная связь!!!!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6799" t="23685" r="42170" b="13751"/>
          <a:stretch>
            <a:fillRect/>
          </a:stretch>
        </p:blipFill>
        <p:spPr bwMode="auto">
          <a:xfrm>
            <a:off x="3851920" y="332656"/>
            <a:ext cx="3672408" cy="614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Находим готовую линию пересечения поверхностей. Линия пересечения на П2.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ndrey\Desktop\ГР №2\Взаимное пересечение поверхностей _ НГ.02.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140"/>
            <a:ext cx="4515651" cy="6378860"/>
          </a:xfrm>
          <a:prstGeom prst="rect">
            <a:avLst/>
          </a:prstGeom>
          <a:noFill/>
        </p:spPr>
      </p:pic>
      <p:pic>
        <p:nvPicPr>
          <p:cNvPr id="5125" name="Picture 5" descr="C:\Users\Andrey\Desktop\ГР №2\1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4572000" cy="63813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drey\Desktop\ГР №2\1231.jpg"/>
          <p:cNvPicPr>
            <a:picLocks noChangeAspect="1" noChangeArrowheads="1"/>
          </p:cNvPicPr>
          <p:nvPr/>
        </p:nvPicPr>
        <p:blipFill>
          <a:blip r:embed="rId3" cstate="print"/>
          <a:srcRect l="21819" t="8001" r="21819" b="21650"/>
          <a:stretch>
            <a:fillRect/>
          </a:stretch>
        </p:blipFill>
        <p:spPr bwMode="auto">
          <a:xfrm>
            <a:off x="4572000" y="1398657"/>
            <a:ext cx="3096344" cy="5459343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Если есть готовая линия пересечения, то её разбиваем на характерные точки (на очерковых образующих, высшая и низшая точки, точки видимости). Сначала строят точки пересечения ребер многогранника с поверхностью вращения, затем строят промежуточные точки.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DCDD801-9FDD-4451-8D96-594CC49308A9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1" y="0"/>
            <a:ext cx="9144000" cy="5265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Последовательность построения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линии пересечения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поверхностей:</a:t>
            </a: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Определить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поверхности пересекаются.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2. Определить  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тип    линии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пересечения.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Определить тип   пересечения: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проницание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или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врезка.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4.Применить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нужный способ построения линии пересечения: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вспомогательных секущих плоскостей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или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концентрических сфер</a:t>
            </a: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Определить  дополнительные точки. </a:t>
            </a:r>
          </a:p>
        </p:txBody>
      </p:sp>
      <p:pic>
        <p:nvPicPr>
          <p:cNvPr id="7170" name="Picture 2" descr="C:\Users\Andrey\Desktop\ГР №2\вфв.jpg"/>
          <p:cNvPicPr>
            <a:picLocks noChangeAspect="1" noChangeArrowheads="1"/>
          </p:cNvPicPr>
          <p:nvPr/>
        </p:nvPicPr>
        <p:blipFill>
          <a:blip r:embed="rId3" cstate="print"/>
          <a:srcRect l="20336" t="8001" r="15886" b="22700"/>
          <a:stretch>
            <a:fillRect/>
          </a:stretch>
        </p:blipFill>
        <p:spPr bwMode="auto">
          <a:xfrm>
            <a:off x="3131839" y="548680"/>
            <a:ext cx="3846973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Вести вспомогательные проецирующие плоскости. Метод секущих плоскостей.  </a:t>
            </a:r>
          </a:p>
          <a:p>
            <a:pPr algn="just">
              <a:lnSpc>
                <a:spcPct val="150000"/>
              </a:lnSpc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ndrey\Desktop\ГР №2\цкукук.jpg"/>
          <p:cNvPicPr>
            <a:picLocks noChangeAspect="1" noChangeArrowheads="1"/>
          </p:cNvPicPr>
          <p:nvPr/>
        </p:nvPicPr>
        <p:blipFill>
          <a:blip r:embed="rId3" cstate="print"/>
          <a:srcRect l="23302" t="10101" r="11436" b="22720"/>
          <a:stretch>
            <a:fillRect/>
          </a:stretch>
        </p:blipFill>
        <p:spPr bwMode="auto">
          <a:xfrm>
            <a:off x="3203849" y="587990"/>
            <a:ext cx="4182210" cy="608137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drey\Desktop\ГР №2\уавуцауцауа.jpg"/>
          <p:cNvPicPr>
            <a:picLocks noChangeAspect="1" noChangeArrowheads="1"/>
          </p:cNvPicPr>
          <p:nvPr/>
        </p:nvPicPr>
        <p:blipFill>
          <a:blip r:embed="rId3" cstate="print"/>
          <a:srcRect l="22489" t="9618" r="10916" b="20079"/>
          <a:stretch>
            <a:fillRect/>
          </a:stretch>
        </p:blipFill>
        <p:spPr bwMode="auto">
          <a:xfrm>
            <a:off x="2339752" y="322141"/>
            <a:ext cx="4382870" cy="6535859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каждой точки выводим вспомогательные линии (тонкие линии).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drey\Desktop\ГР №2\уавуцауцауа.jpg"/>
          <p:cNvPicPr>
            <a:picLocks noChangeAspect="1" noChangeArrowheads="1"/>
          </p:cNvPicPr>
          <p:nvPr/>
        </p:nvPicPr>
        <p:blipFill>
          <a:blip r:embed="rId3" cstate="print"/>
          <a:srcRect l="24785" t="10101" r="9953" b="19550"/>
          <a:stretch>
            <a:fillRect/>
          </a:stretch>
        </p:blipFill>
        <p:spPr bwMode="auto">
          <a:xfrm>
            <a:off x="3131840" y="363750"/>
            <a:ext cx="4264880" cy="6494250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П2 замеряем радиус.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drey\Desktop\ГР №2\23456.jpg"/>
          <p:cNvPicPr>
            <a:picLocks noChangeAspect="1" noChangeArrowheads="1"/>
          </p:cNvPicPr>
          <p:nvPr/>
        </p:nvPicPr>
        <p:blipFill>
          <a:blip r:embed="rId3" cstate="print"/>
          <a:srcRect l="23732" t="9450" r="11007" b="21251"/>
          <a:stretch>
            <a:fillRect/>
          </a:stretch>
        </p:blipFill>
        <p:spPr bwMode="auto">
          <a:xfrm>
            <a:off x="2915817" y="296653"/>
            <a:ext cx="4374232" cy="6561347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П2 замеряем радиус и переносим на П1. На вспомогательные линии.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Подписываем точки.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ndrey\Desktop\ГР №2\444.jpg"/>
          <p:cNvPicPr>
            <a:picLocks noChangeAspect="1" noChangeArrowheads="1"/>
          </p:cNvPicPr>
          <p:nvPr/>
        </p:nvPicPr>
        <p:blipFill>
          <a:blip r:embed="rId3" cstate="print"/>
          <a:srcRect l="24785" t="10101" r="11436" b="21650"/>
          <a:stretch>
            <a:fillRect/>
          </a:stretch>
        </p:blipFill>
        <p:spPr bwMode="auto">
          <a:xfrm>
            <a:off x="3347864" y="476673"/>
            <a:ext cx="4103348" cy="620273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Andrey\Desktop\ГР №2\555.jpg"/>
          <p:cNvPicPr>
            <a:picLocks noChangeAspect="1" noChangeArrowheads="1"/>
          </p:cNvPicPr>
          <p:nvPr/>
        </p:nvPicPr>
        <p:blipFill>
          <a:blip r:embed="rId3" cstate="print"/>
          <a:srcRect l="21818" t="3801" r="12920" b="25850"/>
          <a:stretch>
            <a:fillRect/>
          </a:stretch>
        </p:blipFill>
        <p:spPr bwMode="auto">
          <a:xfrm>
            <a:off x="3203847" y="260648"/>
            <a:ext cx="4248473" cy="646926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ndrey\Desktop\ГР №2\666.jpg"/>
          <p:cNvPicPr>
            <a:picLocks noChangeAspect="1" noChangeArrowheads="1"/>
          </p:cNvPicPr>
          <p:nvPr/>
        </p:nvPicPr>
        <p:blipFill>
          <a:blip r:embed="rId3" cstate="print"/>
          <a:srcRect l="15886" t="6951" r="12919" b="24800"/>
          <a:stretch>
            <a:fillRect/>
          </a:stretch>
        </p:blipFill>
        <p:spPr bwMode="auto">
          <a:xfrm>
            <a:off x="2843808" y="0"/>
            <a:ext cx="5064369" cy="65973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ndrey\Desktop\ГР №2\777777.jpg"/>
          <p:cNvPicPr>
            <a:picLocks noChangeAspect="1" noChangeArrowheads="1"/>
          </p:cNvPicPr>
          <p:nvPr/>
        </p:nvPicPr>
        <p:blipFill>
          <a:blip r:embed="rId3" cstate="print"/>
          <a:srcRect l="18259" t="8655" r="16191" b="21650"/>
          <a:stretch>
            <a:fillRect/>
          </a:stretch>
        </p:blipFill>
        <p:spPr bwMode="auto">
          <a:xfrm>
            <a:off x="2598262" y="0"/>
            <a:ext cx="456602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ndrey\Desktop\ГР №2\8888.jpg"/>
          <p:cNvPicPr>
            <a:picLocks noChangeAspect="1" noChangeArrowheads="1"/>
          </p:cNvPicPr>
          <p:nvPr/>
        </p:nvPicPr>
        <p:blipFill>
          <a:blip r:embed="rId3" cstate="print"/>
          <a:srcRect l="17369" t="6951" r="12919" b="21650"/>
          <a:stretch>
            <a:fillRect/>
          </a:stretch>
        </p:blipFill>
        <p:spPr bwMode="auto">
          <a:xfrm>
            <a:off x="2658360" y="0"/>
            <a:ext cx="47400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2864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 вспомогательных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секущих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плоскостей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Общий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 построения линии пересечения таких  поверхностей заключается в том, что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точки линии пересечения находят при помощи вспомогательных плоскостей.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" name="Picture 2" descr="C:\Users\Andrey\Desktop\ГР №2\23.jpg"/>
          <p:cNvPicPr>
            <a:picLocks noChangeAspect="1" noChangeArrowheads="1"/>
          </p:cNvPicPr>
          <p:nvPr/>
        </p:nvPicPr>
        <p:blipFill>
          <a:blip r:embed="rId3" cstate="print"/>
          <a:srcRect l="12919" t="9051" r="17369" b="17450"/>
          <a:stretch>
            <a:fillRect/>
          </a:stretch>
        </p:blipFill>
        <p:spPr bwMode="auto">
          <a:xfrm>
            <a:off x="2915816" y="2134388"/>
            <a:ext cx="3171568" cy="472361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ndrey\Desktop\ГР №2\999.jpg"/>
          <p:cNvPicPr>
            <a:picLocks noChangeAspect="1" noChangeArrowheads="1"/>
          </p:cNvPicPr>
          <p:nvPr/>
        </p:nvPicPr>
        <p:blipFill>
          <a:blip r:embed="rId3" cstate="print"/>
          <a:srcRect l="17369" t="6951" r="12919" b="22700"/>
          <a:stretch>
            <a:fillRect/>
          </a:stretch>
        </p:blipFill>
        <p:spPr bwMode="auto">
          <a:xfrm>
            <a:off x="2555776" y="0"/>
            <a:ext cx="490850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ndrey\Desktop\ГР №2\10.jpg"/>
          <p:cNvPicPr>
            <a:picLocks noChangeAspect="1" noChangeArrowheads="1"/>
          </p:cNvPicPr>
          <p:nvPr/>
        </p:nvPicPr>
        <p:blipFill>
          <a:blip r:embed="rId3" cstate="print"/>
          <a:srcRect l="15886" t="9051" r="15886" b="21650"/>
          <a:stretch>
            <a:fillRect/>
          </a:stretch>
        </p:blipFill>
        <p:spPr bwMode="auto">
          <a:xfrm>
            <a:off x="2555777" y="104110"/>
            <a:ext cx="4707256" cy="675389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ndrey\Desktop\ГР №2\11.jpg"/>
          <p:cNvPicPr>
            <a:picLocks noChangeAspect="1" noChangeArrowheads="1"/>
          </p:cNvPicPr>
          <p:nvPr/>
        </p:nvPicPr>
        <p:blipFill>
          <a:blip r:embed="rId3" cstate="print"/>
          <a:srcRect l="17369" t="4851" r="11436" b="24800"/>
          <a:stretch>
            <a:fillRect/>
          </a:stretch>
        </p:blipFill>
        <p:spPr bwMode="auto">
          <a:xfrm>
            <a:off x="2627785" y="0"/>
            <a:ext cx="50349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Andrey\Desktop\ГР №2\12.jpg"/>
          <p:cNvPicPr>
            <a:picLocks noChangeAspect="1" noChangeArrowheads="1"/>
          </p:cNvPicPr>
          <p:nvPr/>
        </p:nvPicPr>
        <p:blipFill>
          <a:blip r:embed="rId3" cstate="print"/>
          <a:srcRect l="15886" t="3801" r="12919" b="25850"/>
          <a:stretch>
            <a:fillRect/>
          </a:stretch>
        </p:blipFill>
        <p:spPr bwMode="auto">
          <a:xfrm>
            <a:off x="2729083" y="0"/>
            <a:ext cx="491319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Andrey\Desktop\ГР №2\13.jpg"/>
          <p:cNvPicPr>
            <a:picLocks noChangeAspect="1" noChangeArrowheads="1"/>
          </p:cNvPicPr>
          <p:nvPr/>
        </p:nvPicPr>
        <p:blipFill>
          <a:blip r:embed="rId3" cstate="print"/>
          <a:srcRect l="17369" t="3801" r="9953" b="25850"/>
          <a:stretch>
            <a:fillRect/>
          </a:stretch>
        </p:blipFill>
        <p:spPr bwMode="auto">
          <a:xfrm>
            <a:off x="2797201" y="0"/>
            <a:ext cx="50155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Andrey\Desktop\ГР №2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Andrey\Desktop\ГР №2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805571" cy="67882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Andrey\Desktop\ГР №2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Andrey\Desktop\ГР №2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Andrey\Desktop\ГР №2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674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Точки линии пересечения находят при помощи вспомогательных секущих плоскостей. </a:t>
            </a: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Секущие плоскости выбирают так, чтобы они пересекали заданные поверхности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окружностям или прямым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линиям.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37824" t="14563" r="36718" b="15547"/>
          <a:stretch>
            <a:fillRect/>
          </a:stretch>
        </p:blipFill>
        <p:spPr bwMode="auto">
          <a:xfrm>
            <a:off x="755576" y="1196752"/>
            <a:ext cx="289249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Andrey\Desktop\ГР №2\20.jpg"/>
          <p:cNvPicPr>
            <a:picLocks noChangeAspect="1" noChangeArrowheads="1"/>
          </p:cNvPicPr>
          <p:nvPr/>
        </p:nvPicPr>
        <p:blipFill>
          <a:blip r:embed="rId4" cstate="print"/>
          <a:srcRect l="14403" t="8001" r="8470" b="19550"/>
          <a:stretch>
            <a:fillRect/>
          </a:stretch>
        </p:blipFill>
        <p:spPr bwMode="auto">
          <a:xfrm>
            <a:off x="5148064" y="620688"/>
            <a:ext cx="3744416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C:\Users\Andrey\Desktop\ГР №2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Andrey\Desktop\ГР №2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Соединяем точки с учетом видимости  (смотрим на П2). Точки 7 и 8 невидим – невидимый контур. 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Andrey\Desktop\ГР №2\22.jpg"/>
          <p:cNvPicPr>
            <a:picLocks noChangeAspect="1" noChangeArrowheads="1"/>
          </p:cNvPicPr>
          <p:nvPr/>
        </p:nvPicPr>
        <p:blipFill>
          <a:blip r:embed="rId3" cstate="print"/>
          <a:srcRect t="8001"/>
          <a:stretch>
            <a:fillRect/>
          </a:stretch>
        </p:blipFill>
        <p:spPr bwMode="auto">
          <a:xfrm>
            <a:off x="3131840" y="548680"/>
            <a:ext cx="4854839" cy="6309320"/>
          </a:xfrm>
          <a:prstGeom prst="rect">
            <a:avLst/>
          </a:prstGeom>
          <a:noFill/>
        </p:spPr>
      </p:pic>
      <p:sp>
        <p:nvSpPr>
          <p:cNvPr id="5" name="Стрелка вниз 4"/>
          <p:cNvSpPr/>
          <p:nvPr/>
        </p:nvSpPr>
        <p:spPr bwMode="auto">
          <a:xfrm>
            <a:off x="4499992" y="548680"/>
            <a:ext cx="504056" cy="7200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6516216" y="548680"/>
            <a:ext cx="504056" cy="7200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Определяем видимость очерка.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Andrey\Desktop\ГР №2\23.jpg"/>
          <p:cNvPicPr>
            <a:picLocks noChangeAspect="1" noChangeArrowheads="1"/>
          </p:cNvPicPr>
          <p:nvPr/>
        </p:nvPicPr>
        <p:blipFill>
          <a:blip r:embed="rId3" cstate="print"/>
          <a:srcRect t="9051"/>
          <a:stretch>
            <a:fillRect/>
          </a:stretch>
        </p:blipFill>
        <p:spPr bwMode="auto">
          <a:xfrm>
            <a:off x="2144580" y="620688"/>
            <a:ext cx="4854839" cy="6237312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 bwMode="auto">
          <a:xfrm>
            <a:off x="3059832" y="2204864"/>
            <a:ext cx="720080" cy="36004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6" name="Стрелка влево 5"/>
          <p:cNvSpPr/>
          <p:nvPr/>
        </p:nvSpPr>
        <p:spPr bwMode="auto">
          <a:xfrm>
            <a:off x="5508104" y="4365104"/>
            <a:ext cx="1152128" cy="432048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1663" cy="1135062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ВЗАИМНОЕ ПЕРЕСЕЧЕНИЕ МНОГОГРАННИКОВ</a:t>
            </a:r>
            <a:b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483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Линией пересечения многогранников является </a:t>
            </a:r>
            <a:r>
              <a:rPr lang="ru-RU" alt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ломаная</a:t>
            </a:r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линия - </a:t>
            </a:r>
            <a:r>
              <a:rPr lang="ru-RU" alt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плоская</a:t>
            </a:r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 </a:t>
            </a:r>
            <a:r>
              <a:rPr lang="ru-RU" alt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317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-243408"/>
            <a:ext cx="8221663" cy="1135062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линию пересечения прямой призмы и пирамиды 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903" y="567531"/>
            <a:ext cx="8640960" cy="743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Построение линии взаимного пересечения многогранников можно производить двумя способами: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1.Определить точки, в которых ребра одной  поверхности пересекают грани другой.  Через найденные точки провести ломаную линию, представляющую собой линию пересечения данных поверхностей.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 этом соединять прямыми можно лишь точки, принадлежащие одной и той же грани.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Определить отрезки прямых, по которым грани одной поверхности пересекают грани другой. 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Эти отрезки являются звеньями ломаной линии пересечения данных поверхностей.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проекция ребра одной из поверхностей не пересекает проекции грани другой хотя бы на одной из проекций, то данное ребро не пересекает этой грани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Линия пересечения поверхностей всегда лежит в области наложения проекций этих поверхностей.</a:t>
            </a:r>
          </a:p>
          <a:p>
            <a:pPr algn="just" eaLnBrk="1" hangingPunct="1"/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068513" y="665163"/>
          <a:ext cx="5237162" cy="600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Чертеж" r:id="rId3" imgW="7562850" imgH="10696575" progId="KOMPAS.CDW">
                  <p:embed/>
                </p:oleObj>
              </mc:Choice>
              <mc:Fallback>
                <p:oleObj name="Чертеж" r:id="rId3" imgW="7562850" imgH="10696575" progId="KOMPAS.CDW">
                  <p:embed/>
                  <p:pic>
                    <p:nvPicPr>
                      <p:cNvPr id="143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480" t="31110" r="24492" b="32550"/>
                      <a:stretch>
                        <a:fillRect/>
                      </a:stretch>
                    </p:blipFill>
                    <p:spPr bwMode="auto">
                      <a:xfrm>
                        <a:off x="2068513" y="665163"/>
                        <a:ext cx="5237162" cy="600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Line 27"/>
          <p:cNvSpPr>
            <a:spLocks noChangeShapeType="1"/>
          </p:cNvSpPr>
          <p:nvPr/>
        </p:nvSpPr>
        <p:spPr bwMode="auto">
          <a:xfrm>
            <a:off x="5651500" y="429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12299</TotalTime>
  <Words>1159</Words>
  <Application>Microsoft Office PowerPoint</Application>
  <PresentationFormat>Экран (4:3)</PresentationFormat>
  <Paragraphs>351</Paragraphs>
  <Slides>63</Slides>
  <Notes>43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2" baseType="lpstr">
      <vt:lpstr>Microsoft YaHei</vt:lpstr>
      <vt:lpstr>Arial</vt:lpstr>
      <vt:lpstr>Blackadder ITC</vt:lpstr>
      <vt:lpstr>Calibri</vt:lpstr>
      <vt:lpstr>Segoe UI</vt:lpstr>
      <vt:lpstr>Symbol</vt:lpstr>
      <vt:lpstr>Times New Roman</vt:lpstr>
      <vt:lpstr>Тема Office</vt:lpstr>
      <vt:lpstr>Чертеж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ВЗАИМНОЕ ПЕРЕСЕЧЕНИЕ МНОГОГРАННИКОВ </vt:lpstr>
      <vt:lpstr>Построить линию пересечения прямой призмы и пирамиды </vt:lpstr>
      <vt:lpstr>Презентация PowerPoint</vt:lpstr>
      <vt:lpstr>Презентация PowerPoint</vt:lpstr>
      <vt:lpstr>Презентация PowerPoint</vt:lpstr>
      <vt:lpstr>    Видимыми отрезками линии пересечения будут те, которые принадлежат видимым граням.   Количество точек линии пересечения равно удвоенному числу ребер пересечения.</vt:lpstr>
      <vt:lpstr>Взаимное пересечение многогранника с поверхностью вращения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профессионального образования «Сибирская государственная автомобильно-дорожная академия (СибАДИ)»</dc:title>
  <dc:creator>Daria</dc:creator>
  <cp:lastModifiedBy>София Ивановна</cp:lastModifiedBy>
  <cp:revision>1345</cp:revision>
  <cp:lastPrinted>1601-01-01T00:00:00Z</cp:lastPrinted>
  <dcterms:created xsi:type="dcterms:W3CDTF">2013-11-14T12:27:55Z</dcterms:created>
  <dcterms:modified xsi:type="dcterms:W3CDTF">2022-11-21T19:17:53Z</dcterms:modified>
</cp:coreProperties>
</file>