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7" r:id="rId10"/>
    <p:sldId id="264" r:id="rId11"/>
    <p:sldId id="265" r:id="rId12"/>
    <p:sldId id="266" r:id="rId13"/>
    <p:sldId id="267" r:id="rId14"/>
    <p:sldId id="288" r:id="rId15"/>
    <p:sldId id="289" r:id="rId16"/>
    <p:sldId id="290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30B499-7F57-4DF8-A4EF-9D396ED81722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96EBF-9F72-4F07-A466-30B2B8BF4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411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96EBF-9F72-4F07-A466-30B2B8BF4B6D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96EBF-9F72-4F07-A466-30B2B8BF4B6D}" type="slidenum">
              <a:rPr lang="ru-RU" smtClean="0"/>
              <a:pPr/>
              <a:t>34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CB20780-A789-4336-AC6E-47CBFF26AB35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7A67192-863E-4BE0-B6C3-760E43B43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20780-A789-4336-AC6E-47CBFF26AB35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67192-863E-4BE0-B6C3-760E43B43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20780-A789-4336-AC6E-47CBFF26AB35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67192-863E-4BE0-B6C3-760E43B43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CB20780-A789-4336-AC6E-47CBFF26AB35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7A67192-863E-4BE0-B6C3-760E43B437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CB20780-A789-4336-AC6E-47CBFF26AB35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7A67192-863E-4BE0-B6C3-760E43B43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20780-A789-4336-AC6E-47CBFF26AB35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67192-863E-4BE0-B6C3-760E43B437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20780-A789-4336-AC6E-47CBFF26AB35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67192-863E-4BE0-B6C3-760E43B437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CB20780-A789-4336-AC6E-47CBFF26AB35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7A67192-863E-4BE0-B6C3-760E43B437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20780-A789-4336-AC6E-47CBFF26AB35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67192-863E-4BE0-B6C3-760E43B43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CB20780-A789-4336-AC6E-47CBFF26AB35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7A67192-863E-4BE0-B6C3-760E43B437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CB20780-A789-4336-AC6E-47CBFF26AB35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7A67192-863E-4BE0-B6C3-760E43B437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CB20780-A789-4336-AC6E-47CBFF26AB35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7A67192-863E-4BE0-B6C3-760E43B43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7.png"/><Relationship Id="rId4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2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26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00232" y="1428736"/>
            <a:ext cx="6253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Тема </a:t>
            </a:r>
            <a:r>
              <a:rPr lang="ru-RU" sz="2400" b="1" dirty="0" smtClean="0"/>
              <a:t>4. </a:t>
            </a:r>
            <a:r>
              <a:rPr lang="ru-RU" sz="2400" b="1" dirty="0" smtClean="0"/>
              <a:t>Издержки и прибыль </a:t>
            </a:r>
            <a:r>
              <a:rPr lang="ru-RU" sz="2400" b="1" dirty="0" smtClean="0"/>
              <a:t>фирмы</a:t>
            </a:r>
            <a:endParaRPr lang="ru-RU" sz="2400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428860" y="3071810"/>
            <a:ext cx="55290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Природа и понятие издержек </a:t>
            </a:r>
          </a:p>
          <a:p>
            <a:pPr marL="342900" indent="-342900">
              <a:buAutoNum type="arabicPeriod"/>
            </a:pPr>
            <a:r>
              <a:rPr lang="ru-RU" dirty="0"/>
              <a:t> </a:t>
            </a:r>
            <a:r>
              <a:rPr lang="ru-RU" dirty="0" smtClean="0"/>
              <a:t>Издержки фирмы в краткосрочном периоде </a:t>
            </a:r>
          </a:p>
          <a:p>
            <a:pPr marL="342900" indent="-342900">
              <a:buAutoNum type="arabicPeriod"/>
            </a:pPr>
            <a:r>
              <a:rPr lang="ru-RU" dirty="0"/>
              <a:t> </a:t>
            </a:r>
            <a:r>
              <a:rPr lang="ru-RU" dirty="0" smtClean="0"/>
              <a:t>Издержки фирмы в долгосрочном периоде </a:t>
            </a:r>
          </a:p>
          <a:p>
            <a:pPr marL="342900" indent="-342900">
              <a:buAutoNum type="arabicPeriod"/>
            </a:pPr>
            <a:r>
              <a:rPr lang="ru-RU" dirty="0"/>
              <a:t> </a:t>
            </a:r>
            <a:r>
              <a:rPr lang="ru-RU" dirty="0" smtClean="0"/>
              <a:t>Прибыль фирмы и ее измерение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b="14596"/>
          <a:stretch>
            <a:fillRect/>
          </a:stretch>
        </p:blipFill>
        <p:spPr bwMode="auto">
          <a:xfrm>
            <a:off x="714348" y="1357298"/>
            <a:ext cx="7632700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500166" y="285728"/>
            <a:ext cx="64059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График валовых переменных издержек </a:t>
            </a:r>
            <a:r>
              <a:rPr lang="en-US" sz="2000" b="1" dirty="0" smtClean="0"/>
              <a:t>TVC</a:t>
            </a:r>
            <a:r>
              <a:rPr lang="ru-RU" sz="2000" b="1" dirty="0" smtClean="0"/>
              <a:t> </a:t>
            </a:r>
            <a:endParaRPr lang="en-US" sz="2000" b="1" dirty="0" smtClean="0"/>
          </a:p>
          <a:p>
            <a:pPr algn="ctr"/>
            <a:r>
              <a:rPr lang="ru-RU" sz="2000" b="1" dirty="0" smtClean="0"/>
              <a:t>(</a:t>
            </a:r>
            <a:r>
              <a:rPr lang="en-US" sz="2000" b="1" dirty="0" smtClean="0"/>
              <a:t>Total Variable Cost) 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b="14148"/>
          <a:stretch>
            <a:fillRect/>
          </a:stretch>
        </p:blipFill>
        <p:spPr bwMode="auto">
          <a:xfrm>
            <a:off x="1142976" y="928670"/>
            <a:ext cx="7143800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071538" y="214290"/>
            <a:ext cx="70198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График валовых общих издержек </a:t>
            </a:r>
            <a:r>
              <a:rPr lang="en-US" sz="2000" b="1" dirty="0" smtClean="0"/>
              <a:t>TC (Total Cost) 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71802" y="1033991"/>
            <a:ext cx="291137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ИЗДЕРЖКИ ОБЩИЕ </a:t>
            </a:r>
            <a:endParaRPr lang="ru-RU" b="1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071934" y="1534057"/>
            <a:ext cx="857256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500166" y="1962685"/>
            <a:ext cx="5957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/>
              <a:t>Полные издержки, совокупность постоянных и</a:t>
            </a:r>
          </a:p>
          <a:p>
            <a:pPr algn="ctr"/>
            <a:r>
              <a:rPr lang="ru-RU" sz="2000" dirty="0" smtClean="0"/>
              <a:t> переменных издержек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500430" y="2748503"/>
            <a:ext cx="2196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ТС = </a:t>
            </a:r>
            <a:r>
              <a:rPr lang="en-US" sz="2400" dirty="0" smtClean="0"/>
              <a:t>FC + VC</a:t>
            </a:r>
            <a:endParaRPr lang="ru-RU" sz="2400" dirty="0"/>
          </a:p>
        </p:txBody>
      </p:sp>
      <p:pic>
        <p:nvPicPr>
          <p:cNvPr id="6" name="Picture 2" descr="C:\Program Files\Microsoft Office\MEDIA\CAGCAT10\j029323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748635"/>
            <a:ext cx="879562" cy="64888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357290" y="3462883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При нулевом объеме производства общие издержки будут равны постоянным. При наращивании объемов производства общие издержки будут увеличиваться на величину переменных.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918" y="214290"/>
            <a:ext cx="5246949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Средние издержки АС, </a:t>
            </a:r>
            <a:r>
              <a:rPr lang="en-US" sz="2000" b="1" dirty="0" smtClean="0"/>
              <a:t>Average Cost </a:t>
            </a:r>
            <a:endParaRPr lang="ru-RU" sz="2000" b="1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000496" y="857232"/>
            <a:ext cx="10001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714348" y="1285860"/>
            <a:ext cx="77732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/>
              <a:t>Затраты, рассчитанные на единицу выпускаемой продукции 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1857364"/>
            <a:ext cx="71561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Средние общие издержки </a:t>
            </a:r>
            <a:r>
              <a:rPr lang="en-US" sz="2000" b="1" dirty="0" smtClean="0"/>
              <a:t>Average Total Cost, ATC</a:t>
            </a:r>
            <a:r>
              <a:rPr lang="ru-RU" sz="2000" b="1" dirty="0" smtClean="0"/>
              <a:t> </a:t>
            </a:r>
            <a:endParaRPr lang="ru-RU" sz="2000" b="1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57158" y="2357430"/>
          <a:ext cx="1647834" cy="954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Формула" r:id="rId4" imgW="723600" imgH="419040" progId="Equation.3">
                  <p:embed/>
                </p:oleObj>
              </mc:Choice>
              <mc:Fallback>
                <p:oleObj name="Формула" r:id="rId4" imgW="723600" imgH="419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2357430"/>
                        <a:ext cx="1647834" cy="9540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57158" y="3357562"/>
            <a:ext cx="798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Средние постоянные издержки </a:t>
            </a:r>
            <a:r>
              <a:rPr lang="en-US" sz="2000" b="1" dirty="0" smtClean="0"/>
              <a:t>Average Fixed Cost, AFC</a:t>
            </a:r>
            <a:r>
              <a:rPr lang="ru-RU" sz="2000" b="1" dirty="0" smtClean="0"/>
              <a:t> </a:t>
            </a:r>
            <a:endParaRPr lang="ru-RU" sz="2000" b="1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71488" y="3857623"/>
          <a:ext cx="1704975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Формула" r:id="rId6" imgW="749160" imgH="419040" progId="Equation.3">
                  <p:embed/>
                </p:oleObj>
              </mc:Choice>
              <mc:Fallback>
                <p:oleObj name="Формула" r:id="rId6" imgW="749160" imgH="419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8" y="3857623"/>
                        <a:ext cx="1704975" cy="954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28596" y="4857760"/>
            <a:ext cx="84273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Средние переменные издержки </a:t>
            </a:r>
            <a:r>
              <a:rPr lang="en-US" sz="2000" b="1" dirty="0" smtClean="0"/>
              <a:t>Average Variable Cost, AVC</a:t>
            </a:r>
            <a:r>
              <a:rPr lang="ru-RU" sz="2000" b="1" dirty="0" smtClean="0"/>
              <a:t> </a:t>
            </a:r>
            <a:endParaRPr lang="ru-RU" sz="2000" b="1" dirty="0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28638" y="5429250"/>
          <a:ext cx="1647825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Формула" r:id="rId8" imgW="723600" imgH="419040" progId="Equation.3">
                  <p:embed/>
                </p:oleObj>
              </mc:Choice>
              <mc:Fallback>
                <p:oleObj name="Формула" r:id="rId8" imgW="723600" imgH="419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5429250"/>
                        <a:ext cx="1647825" cy="954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428861" y="3997115"/>
            <a:ext cx="621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При увеличении объемов производства постоянные издержки постепенно снижаются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2500313" y="214313"/>
            <a:ext cx="3552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/>
              <a:t>СРЕДНИЕ ИЗДЕРЖКИ 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3929063" y="714375"/>
            <a:ext cx="500062" cy="5000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571500" y="1428750"/>
            <a:ext cx="42402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>
                <a:sym typeface="Wingdings" pitchFamily="2" charset="2"/>
              </a:rPr>
              <a:t> Средние постоянные издержки </a:t>
            </a:r>
            <a:endParaRPr lang="ru-RU" sz="2000"/>
          </a:p>
        </p:txBody>
      </p:sp>
      <p:sp>
        <p:nvSpPr>
          <p:cNvPr id="1126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1270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1262063"/>
            <a:ext cx="1785937" cy="88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4643438" y="714375"/>
            <a:ext cx="1912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i="1"/>
              <a:t>A – average </a:t>
            </a:r>
            <a:endParaRPr lang="ru-RU" sz="2400" i="1"/>
          </a:p>
        </p:txBody>
      </p:sp>
      <p:sp>
        <p:nvSpPr>
          <p:cNvPr id="112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12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2214563"/>
            <a:ext cx="5643562" cy="430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2643188" y="5857875"/>
            <a:ext cx="1071562" cy="2857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82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928688" y="571500"/>
            <a:ext cx="43195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>
                <a:sym typeface="Wingdings" pitchFamily="2" charset="2"/>
              </a:rPr>
              <a:t> Средние переменные издержки </a:t>
            </a:r>
            <a:endParaRPr lang="ru-RU" sz="200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428625"/>
            <a:ext cx="185737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1357313"/>
            <a:ext cx="5495925" cy="447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729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928688" y="571500"/>
            <a:ext cx="3611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>
                <a:sym typeface="Wingdings" pitchFamily="2" charset="2"/>
              </a:rPr>
              <a:t> Средние</a:t>
            </a:r>
            <a:r>
              <a:rPr lang="en-US" sz="2000">
                <a:sym typeface="Wingdings" pitchFamily="2" charset="2"/>
              </a:rPr>
              <a:t> </a:t>
            </a:r>
            <a:r>
              <a:rPr lang="ru-RU" sz="2000">
                <a:sym typeface="Wingdings" pitchFamily="2" charset="2"/>
              </a:rPr>
              <a:t>общие издержки </a:t>
            </a:r>
            <a:endParaRPr lang="ru-RU" sz="2000"/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1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487363"/>
            <a:ext cx="328612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8" name="Группа 8"/>
          <p:cNvGrpSpPr>
            <a:grpSpLocks/>
          </p:cNvGrpSpPr>
          <p:nvPr/>
        </p:nvGrpSpPr>
        <p:grpSpPr bwMode="auto">
          <a:xfrm>
            <a:off x="1143000" y="1709738"/>
            <a:ext cx="6786563" cy="4505325"/>
            <a:chOff x="2533650" y="1709738"/>
            <a:chExt cx="4752994" cy="4008951"/>
          </a:xfrm>
        </p:grpSpPr>
        <p:pic>
          <p:nvPicPr>
            <p:cNvPr id="13319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33650" y="1709738"/>
              <a:ext cx="4752994" cy="4008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Прямоугольник 7"/>
            <p:cNvSpPr/>
            <p:nvPr/>
          </p:nvSpPr>
          <p:spPr>
            <a:xfrm>
              <a:off x="2714876" y="5071719"/>
              <a:ext cx="857206" cy="3573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92519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962553"/>
            <a:ext cx="8429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Сумма средних общих издержек равна сумме средних переменных и средних постоянных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786050" y="1928802"/>
            <a:ext cx="28648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АТС = </a:t>
            </a:r>
            <a:r>
              <a:rPr lang="en-US" sz="2400" dirty="0" smtClean="0"/>
              <a:t>AFC + AVC</a:t>
            </a:r>
            <a:endParaRPr lang="ru-RU" sz="2400" dirty="0"/>
          </a:p>
        </p:txBody>
      </p:sp>
      <p:pic>
        <p:nvPicPr>
          <p:cNvPr id="4" name="Picture 2" descr="C:\Program Files\Microsoft Office\MEDIA\CAGCAT10\j029323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962817"/>
            <a:ext cx="879562" cy="64888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85853" y="2677065"/>
            <a:ext cx="70009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Правильное разделение затрат на постоянные и переменные позволяет оценивать стоимость производства в краткосрочном периоде  и обосновывать управленческие решения. 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4296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Целесообразность расширения или сокращения объемов производства помогает определить величина  предельных издержек 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643174" y="1285860"/>
            <a:ext cx="3748142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dirty="0" smtClean="0"/>
              <a:t>ПРЕДЕЛЬНЫЕ ИЗДЕРЖКИ</a:t>
            </a:r>
            <a:endParaRPr lang="ru-RU" b="1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071934" y="1857364"/>
            <a:ext cx="857256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57158" y="2285992"/>
            <a:ext cx="8286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Увеличение расходов фирмы, требуемое для увеличения объема выпуска продукции на 1 единицу 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643042" y="3143248"/>
            <a:ext cx="5755102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Способы расчета предельных издержек </a:t>
            </a:r>
            <a:endParaRPr lang="ru-RU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14283" y="3714752"/>
            <a:ext cx="85725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1. Формула дискретных предельных издержек </a:t>
            </a:r>
            <a:r>
              <a:rPr lang="ru-RU" sz="2000" dirty="0" smtClean="0"/>
              <a:t>– используется, когда имеются только количественные значения объемов выпуска и используемых ресурсов в единицу времени, но не известная производственная функция.</a:t>
            </a: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85720" y="5357826"/>
          <a:ext cx="2753610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Формула" r:id="rId3" imgW="1346040" imgH="419040" progId="Equation.3">
                  <p:embed/>
                </p:oleObj>
              </mc:Choice>
              <mc:Fallback>
                <p:oleObj name="Формула" r:id="rId3" imgW="1346040" imgH="419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5357826"/>
                        <a:ext cx="2753610" cy="8572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214678" y="5157629"/>
            <a:ext cx="56436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Вторая часть формулы обусловлена тем, что в краткосрочном периоде изменение объемов выпуска продукции связано только изменением переменных издержек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2. Формула непрерывных средних издержек </a:t>
            </a:r>
            <a:r>
              <a:rPr lang="ru-RU" sz="2000" dirty="0" smtClean="0"/>
              <a:t>– используется, когда известна производственная функция (математическая модель зависимости объема производства и факторов производства)  </a:t>
            </a:r>
            <a:endParaRPr lang="ru-RU" sz="2000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214546" y="1285860"/>
          <a:ext cx="4699757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Формула" r:id="rId3" imgW="2120760" imgH="419040" progId="Equation.3">
                  <p:embed/>
                </p:oleObj>
              </mc:Choice>
              <mc:Fallback>
                <p:oleObj name="Формула" r:id="rId3" imgW="2120760" imgH="419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6" y="1285860"/>
                        <a:ext cx="4699757" cy="9286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Рисунок 3"/>
          <p:cNvPicPr/>
          <p:nvPr/>
        </p:nvPicPr>
        <p:blipFill>
          <a:blip r:embed="rId5" cstate="print"/>
          <a:srcRect l="61889" t="44880" r="19249" b="30060"/>
          <a:stretch>
            <a:fillRect/>
          </a:stretch>
        </p:blipFill>
        <p:spPr bwMode="auto">
          <a:xfrm>
            <a:off x="214282" y="2285992"/>
            <a:ext cx="400056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000496" y="2285992"/>
            <a:ext cx="457203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 smtClean="0"/>
              <a:t>Кривые средних издержек, принимают </a:t>
            </a:r>
            <a:r>
              <a:rPr lang="en-US" i="1" dirty="0" smtClean="0"/>
              <a:t>U</a:t>
            </a:r>
            <a:r>
              <a:rPr lang="ru-RU" i="1" dirty="0" smtClean="0"/>
              <a:t>-образную форму. Это связано с тем, что сначала средние издержки весьма высоки (большие постоянные издержки распределяются на небольшой объем продукции).</a:t>
            </a:r>
          </a:p>
          <a:p>
            <a:pPr algn="just"/>
            <a:r>
              <a:rPr lang="ru-RU" i="1" dirty="0" smtClean="0"/>
              <a:t>По мере роста объема производства постоянные издержки распределяются на большее количество продукции и средние издержки снижаются. </a:t>
            </a:r>
            <a:endParaRPr lang="ru-RU" i="1" dirty="0"/>
          </a:p>
        </p:txBody>
      </p:sp>
      <p:sp>
        <p:nvSpPr>
          <p:cNvPr id="6" name="TextBox 5"/>
          <p:cNvSpPr txBox="1"/>
          <p:nvPr/>
        </p:nvSpPr>
        <p:spPr>
          <a:xfrm>
            <a:off x="71406" y="5429264"/>
            <a:ext cx="8072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 smtClean="0"/>
              <a:t>При дальнейшем росте объемов производства основное влияние на величину средних издержек оказывают уже переменные издержки, поэтому средняя величина издержек вновь растет под действием закона убывающей отдачи. 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4546" y="214290"/>
            <a:ext cx="4631396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1. Природа и понятие издержек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14744" y="857232"/>
            <a:ext cx="173477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dirty="0" smtClean="0"/>
              <a:t>ИЗДЕРЖКИ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214810" y="1285860"/>
            <a:ext cx="71438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14282" y="1891247"/>
            <a:ext cx="857256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Выраженные в </a:t>
            </a:r>
            <a:r>
              <a:rPr lang="ru-RU" sz="2000" dirty="0"/>
              <a:t>денежной форме затраты, обусловленные расходованием разных видов экономических ресурсов (сырья, материалов, труда, основных средств, финансовых ресурсов) в процессе производства и обращения продукции, товаров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4282" y="3643314"/>
            <a:ext cx="2951449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Величина издержек</a:t>
            </a:r>
            <a:endParaRPr lang="ru-RU" sz="2000" b="1" dirty="0"/>
          </a:p>
        </p:txBody>
      </p:sp>
      <p:sp>
        <p:nvSpPr>
          <p:cNvPr id="7" name="Двойная стрелка влево/вправо 6"/>
          <p:cNvSpPr/>
          <p:nvPr/>
        </p:nvSpPr>
        <p:spPr>
          <a:xfrm>
            <a:off x="3214678" y="3643314"/>
            <a:ext cx="642942" cy="357190"/>
          </a:xfrm>
          <a:prstGeom prst="left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929058" y="3413469"/>
            <a:ext cx="4857784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Объем затраченных ресурсов в натуральном выражении и уровень рыночных цен на них </a:t>
            </a:r>
            <a:endParaRPr lang="ru-RU" sz="2000" dirty="0"/>
          </a:p>
        </p:txBody>
      </p:sp>
      <p:sp>
        <p:nvSpPr>
          <p:cNvPr id="9" name="Стрелка вниз 8"/>
          <p:cNvSpPr/>
          <p:nvPr/>
        </p:nvSpPr>
        <p:spPr>
          <a:xfrm>
            <a:off x="6000760" y="4572008"/>
            <a:ext cx="785818" cy="571504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572000" y="5143512"/>
            <a:ext cx="38250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/>
              <a:t>Бухгалтерский метод </a:t>
            </a:r>
          </a:p>
          <a:p>
            <a:pPr algn="ctr"/>
            <a:r>
              <a:rPr lang="ru-RU" sz="2400" b="1" dirty="0" smtClean="0"/>
              <a:t>оценки издержек 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0846" y="214290"/>
            <a:ext cx="7553671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ЗАКОН ВОЗРАСТАНИЯ ПРЕДЕЛЬНЫХ ИЗДЕРЖЕК </a:t>
            </a:r>
            <a:endParaRPr lang="ru-RU" sz="2000" b="1" dirty="0"/>
          </a:p>
        </p:txBody>
      </p:sp>
      <p:sp>
        <p:nvSpPr>
          <p:cNvPr id="3" name="Стрелка вниз 2"/>
          <p:cNvSpPr/>
          <p:nvPr/>
        </p:nvSpPr>
        <p:spPr>
          <a:xfrm>
            <a:off x="3929058" y="714356"/>
            <a:ext cx="121444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14282" y="1000108"/>
            <a:ext cx="8572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Начиная с некот</a:t>
            </a:r>
            <a:r>
              <a:rPr lang="ru-RU" sz="2000" dirty="0"/>
              <a:t>о</a:t>
            </a:r>
            <a:r>
              <a:rPr lang="ru-RU" sz="2000" dirty="0" smtClean="0"/>
              <a:t>рого момента времени дополнительное использование переменного ресурса  ведет к увеличению предельных и средних переменных издержек 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857356" y="2100196"/>
            <a:ext cx="5354351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Особенности соотношения издержек </a:t>
            </a:r>
            <a:endParaRPr lang="ru-RU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42910" y="2782669"/>
            <a:ext cx="814393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Кривая МС не зависит от постоянных затрат </a:t>
            </a:r>
            <a:r>
              <a:rPr lang="en-US" dirty="0" smtClean="0"/>
              <a:t>FC</a:t>
            </a:r>
            <a:r>
              <a:rPr lang="ru-RU" dirty="0" smtClean="0"/>
              <a:t>, так как они не зависят от объема производства </a:t>
            </a:r>
            <a:endParaRPr lang="ru-RU" dirty="0"/>
          </a:p>
        </p:txBody>
      </p:sp>
      <p:pic>
        <p:nvPicPr>
          <p:cNvPr id="5123" name="Picture 3" descr="C:\Program Files\Microsoft Office\MEDIA\OFFICE12\Bullets\BD21298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369" y="2996983"/>
            <a:ext cx="490541" cy="28575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642910" y="3556345"/>
            <a:ext cx="814393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Кривая МС всегда пересекает линии АТС и </a:t>
            </a:r>
            <a:r>
              <a:rPr lang="en-US" dirty="0" smtClean="0"/>
              <a:t>AVC</a:t>
            </a:r>
            <a:r>
              <a:rPr lang="ru-RU" dirty="0" smtClean="0"/>
              <a:t> в точках их минимума 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42910" y="4068553"/>
            <a:ext cx="814393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Пока МС</a:t>
            </a:r>
            <a:r>
              <a:rPr lang="en-US" dirty="0" smtClean="0"/>
              <a:t>&lt;</a:t>
            </a:r>
            <a:r>
              <a:rPr lang="ru-RU" dirty="0" smtClean="0"/>
              <a:t>АТС, кривая средних издержек имеет отрицательный наклон (производство доп. единицы уменьшают средние издержки)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642910" y="4854371"/>
            <a:ext cx="814393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При МС = АТС средние издержки минимальны  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42910" y="5354437"/>
            <a:ext cx="814393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Когда МС </a:t>
            </a:r>
            <a:r>
              <a:rPr lang="en-US" dirty="0" smtClean="0"/>
              <a:t>&gt;</a:t>
            </a:r>
            <a:r>
              <a:rPr lang="ru-RU" dirty="0" smtClean="0"/>
              <a:t>АТС, кривая средних издержек идет вверх (рост средних издержек в результате производства доп. единицы продукции)  </a:t>
            </a:r>
            <a:endParaRPr lang="ru-RU" dirty="0"/>
          </a:p>
        </p:txBody>
      </p:sp>
      <p:pic>
        <p:nvPicPr>
          <p:cNvPr id="15" name="Picture 3" descr="C:\Program Files\Microsoft Office\MEDIA\OFFICE12\Bullets\BD21298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3568487"/>
            <a:ext cx="490541" cy="285752"/>
          </a:xfrm>
          <a:prstGeom prst="rect">
            <a:avLst/>
          </a:prstGeom>
          <a:noFill/>
        </p:spPr>
      </p:pic>
      <p:pic>
        <p:nvPicPr>
          <p:cNvPr id="16" name="Picture 3" descr="C:\Program Files\Microsoft Office\MEDIA\OFFICE12\Bullets\BD21298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2867"/>
            <a:ext cx="490541" cy="285752"/>
          </a:xfrm>
          <a:prstGeom prst="rect">
            <a:avLst/>
          </a:prstGeom>
          <a:noFill/>
        </p:spPr>
      </p:pic>
      <p:pic>
        <p:nvPicPr>
          <p:cNvPr id="17" name="Picture 3" descr="C:\Program Files\Microsoft Office\MEDIA\OFFICE12\Bullets\BD21298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369" y="4854371"/>
            <a:ext cx="490541" cy="285752"/>
          </a:xfrm>
          <a:prstGeom prst="rect">
            <a:avLst/>
          </a:prstGeom>
          <a:noFill/>
        </p:spPr>
      </p:pic>
      <p:pic>
        <p:nvPicPr>
          <p:cNvPr id="18" name="Picture 3" descr="C:\Program Files\Microsoft Office\MEDIA\OFFICE12\Bullets\BD21298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5568751"/>
            <a:ext cx="490541" cy="285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5323" y="142852"/>
            <a:ext cx="6167073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3. Издержки фирмы в длительном периоде </a:t>
            </a:r>
            <a:endParaRPr lang="ru-RU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071802" y="714356"/>
            <a:ext cx="2904962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dirty="0" smtClean="0"/>
              <a:t>Долгосрочный период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190938" y="1242940"/>
            <a:ext cx="6667210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dirty="0" smtClean="0"/>
              <a:t>Факторы производства имеют переменный характер</a:t>
            </a:r>
            <a:endParaRPr lang="ru-RU" sz="2000" dirty="0"/>
          </a:p>
        </p:txBody>
      </p:sp>
      <p:sp>
        <p:nvSpPr>
          <p:cNvPr id="8" name="Стрелка вниз 7"/>
          <p:cNvSpPr/>
          <p:nvPr/>
        </p:nvSpPr>
        <p:spPr>
          <a:xfrm>
            <a:off x="4214810" y="1785926"/>
            <a:ext cx="64294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57158" y="2143116"/>
            <a:ext cx="83582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Необходимо производить такой оптимальный объем производства, обеспечивающий МИНИМАЛЬНЫЕ </a:t>
            </a:r>
            <a:r>
              <a:rPr lang="ru-RU" sz="2000" b="1" dirty="0" smtClean="0"/>
              <a:t>долгосрочные средние совокупные издержки</a:t>
            </a:r>
            <a:r>
              <a:rPr lang="en-US" sz="2000" b="1" dirty="0"/>
              <a:t>,</a:t>
            </a:r>
            <a:r>
              <a:rPr lang="en-US" sz="2000" b="1" dirty="0" smtClean="0"/>
              <a:t>Longtime Average Total Cost, LATC </a:t>
            </a:r>
            <a:endParaRPr lang="ru-RU" sz="2000" b="1" dirty="0"/>
          </a:p>
        </p:txBody>
      </p:sp>
      <p:pic>
        <p:nvPicPr>
          <p:cNvPr id="10" name="Рисунок 9"/>
          <p:cNvPicPr/>
          <p:nvPr/>
        </p:nvPicPr>
        <p:blipFill>
          <a:blip r:embed="rId2" cstate="print"/>
          <a:srcRect l="51003" t="53181" r="26117" b="20364"/>
          <a:stretch>
            <a:fillRect/>
          </a:stretch>
        </p:blipFill>
        <p:spPr bwMode="auto">
          <a:xfrm>
            <a:off x="214282" y="3357562"/>
            <a:ext cx="400056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4143372" y="3214686"/>
            <a:ext cx="4643471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Кривая долгосрочных средних издержек – огибает бесконечное число кривых краткосрочных средних совокупных издержек производства, которые соприкасаются с ней в точках минимума. </a:t>
            </a:r>
          </a:p>
          <a:p>
            <a:pPr algn="just"/>
            <a:r>
              <a:rPr lang="ru-RU" dirty="0" smtClean="0"/>
              <a:t>Кривая </a:t>
            </a:r>
            <a:r>
              <a:rPr lang="en-US" dirty="0" smtClean="0"/>
              <a:t>LATC</a:t>
            </a:r>
            <a:r>
              <a:rPr lang="ru-RU" dirty="0" smtClean="0"/>
              <a:t> показывает наименьшие издержки производства единицы продукции, с которыми может быть обеспечен любой объем выпуска, при условии, что фирма имеет время для изменения всех факторов производства.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49446" y="714356"/>
            <a:ext cx="67874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/>
              <a:t>Темп изменения долгосрочной функции предельных </a:t>
            </a:r>
          </a:p>
          <a:p>
            <a:pPr algn="ctr"/>
            <a:r>
              <a:rPr lang="ru-RU" sz="2000" dirty="0" smtClean="0"/>
              <a:t>(маржинальных) издержек </a:t>
            </a:r>
            <a:r>
              <a:rPr lang="en-US" sz="2000" dirty="0" smtClean="0"/>
              <a:t>LMC</a:t>
            </a:r>
            <a:endParaRPr lang="ru-RU" sz="2000" dirty="0"/>
          </a:p>
        </p:txBody>
      </p:sp>
      <p:sp>
        <p:nvSpPr>
          <p:cNvPr id="3" name="Двойная стрелка вверх/вниз 2"/>
          <p:cNvSpPr/>
          <p:nvPr/>
        </p:nvSpPr>
        <p:spPr>
          <a:xfrm>
            <a:off x="4071934" y="1428736"/>
            <a:ext cx="428628" cy="57150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1928802"/>
            <a:ext cx="81820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Величина долгосрочных предельных (маржинальных) издержек</a:t>
            </a:r>
            <a:endParaRPr lang="ru-RU" sz="2000" dirty="0"/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 l="50042" t="21053" r="25246" b="52364"/>
          <a:stretch>
            <a:fillRect/>
          </a:stretch>
        </p:blipFill>
        <p:spPr bwMode="auto">
          <a:xfrm>
            <a:off x="357158" y="2285992"/>
            <a:ext cx="392909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786314" y="2928934"/>
            <a:ext cx="321471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Кривая долгосрочных предельных издержек пересекает кривую долгосрочных средних издержек в точке минимума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04" y="214290"/>
            <a:ext cx="6155852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ЭФФЕКТЫ МАСШТАБА ПРОИЗВОДСТВА </a:t>
            </a:r>
            <a:endParaRPr lang="ru-RU" sz="2000" b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928688"/>
            <a:ext cx="8167688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143125" y="5214938"/>
            <a:ext cx="5048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ОА – положительный эффект масштаба </a:t>
            </a:r>
          </a:p>
          <a:p>
            <a:r>
              <a:rPr lang="ru-RU" sz="2000"/>
              <a:t>АВ – участок постоянной отдачи </a:t>
            </a:r>
          </a:p>
          <a:p>
            <a:r>
              <a:rPr lang="ru-RU" sz="2000"/>
              <a:t>ВС – отрицательный эффект масштаба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476250"/>
            <a:ext cx="8353425" cy="58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28627" y="214290"/>
            <a:ext cx="8143901" cy="8309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/>
              <a:t>ФАКТОРЫ ЭКОНОМИИ НА МАСШТАБАХ ПРОИЗВОДСТВА 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57188" y="1143000"/>
            <a:ext cx="8196475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200" dirty="0">
                <a:sym typeface="Wingdings" pitchFamily="2" charset="2"/>
              </a:rPr>
              <a:t>Специализация ресурсов</a:t>
            </a:r>
          </a:p>
          <a:p>
            <a:endParaRPr lang="ru-RU" sz="2200" dirty="0">
              <a:sym typeface="Wingdings" pitchFamily="2" charset="2"/>
            </a:endParaRPr>
          </a:p>
          <a:p>
            <a:pPr>
              <a:buFont typeface="Wingdings" pitchFamily="2" charset="2"/>
              <a:buChar char="ü"/>
            </a:pPr>
            <a:r>
              <a:rPr lang="ru-RU" sz="2200" dirty="0">
                <a:sym typeface="Wingdings" pitchFamily="2" charset="2"/>
              </a:rPr>
              <a:t> Использование высокопроизводительного оборудования </a:t>
            </a:r>
          </a:p>
          <a:p>
            <a:pPr>
              <a:buFont typeface="Wingdings" pitchFamily="2" charset="2"/>
              <a:buChar char="ü"/>
            </a:pPr>
            <a:endParaRPr lang="ru-RU" sz="2200" dirty="0">
              <a:sym typeface="Wingdings" pitchFamily="2" charset="2"/>
            </a:endParaRPr>
          </a:p>
          <a:p>
            <a:pPr>
              <a:buFont typeface="Wingdings" pitchFamily="2" charset="2"/>
              <a:buChar char="ü"/>
            </a:pPr>
            <a:r>
              <a:rPr lang="ru-RU" sz="2200" dirty="0">
                <a:sym typeface="Wingdings" pitchFamily="2" charset="2"/>
              </a:rPr>
              <a:t> Распределение некоторых видов накладных расходов </a:t>
            </a:r>
          </a:p>
          <a:p>
            <a:pPr>
              <a:buFont typeface="Wingdings" pitchFamily="2" charset="2"/>
              <a:buChar char="ü"/>
            </a:pPr>
            <a:endParaRPr lang="ru-RU" sz="2200" dirty="0">
              <a:sym typeface="Wingdings" pitchFamily="2" charset="2"/>
            </a:endParaRPr>
          </a:p>
          <a:p>
            <a:pPr>
              <a:buFont typeface="Wingdings" pitchFamily="2" charset="2"/>
              <a:buChar char="ü"/>
            </a:pPr>
            <a:r>
              <a:rPr lang="ru-RU" sz="2200" dirty="0">
                <a:sym typeface="Wingdings" pitchFamily="2" charset="2"/>
              </a:rPr>
              <a:t> Естественная или технологическая монополия </a:t>
            </a:r>
            <a:endParaRPr lang="ru-RU" sz="2200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00034" y="3714752"/>
            <a:ext cx="8143932" cy="8302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/>
              <a:t>ФАКТОРЫ ДЕЗЭКОНОМИИ НА МАСШТАБАХ </a:t>
            </a:r>
          </a:p>
          <a:p>
            <a:pPr algn="ctr"/>
            <a:r>
              <a:rPr lang="ru-RU" sz="2400" b="1" dirty="0"/>
              <a:t>ПРОИЗВОДСТВА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28596" y="4786322"/>
            <a:ext cx="544251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200" dirty="0">
                <a:sym typeface="Wingdings" pitchFamily="2" charset="2"/>
              </a:rPr>
              <a:t> Разделение труда </a:t>
            </a:r>
          </a:p>
          <a:p>
            <a:pPr>
              <a:buFont typeface="Wingdings" pitchFamily="2" charset="2"/>
              <a:buChar char="ü"/>
            </a:pPr>
            <a:endParaRPr lang="ru-RU" sz="2200" dirty="0">
              <a:sym typeface="Wingdings" pitchFamily="2" charset="2"/>
            </a:endParaRPr>
          </a:p>
          <a:p>
            <a:pPr>
              <a:buFont typeface="Wingdings" pitchFamily="2" charset="2"/>
              <a:buChar char="ü"/>
            </a:pPr>
            <a:r>
              <a:rPr lang="ru-RU" sz="2200" dirty="0">
                <a:sym typeface="Wingdings" pitchFamily="2" charset="2"/>
              </a:rPr>
              <a:t> Резкий рост транспортных расходов </a:t>
            </a:r>
          </a:p>
          <a:p>
            <a:endParaRPr lang="ru-RU" sz="2200" dirty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698825"/>
            <a:ext cx="777167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dirty="0" smtClean="0"/>
              <a:t>ПОСТОЯННЫЙ ЭФФЕКТ ОТ МАСШТАБА ПРОИЗВОДСТВА </a:t>
            </a:r>
            <a:endParaRPr lang="ru-RU" b="1" dirty="0"/>
          </a:p>
        </p:txBody>
      </p:sp>
      <p:sp>
        <p:nvSpPr>
          <p:cNvPr id="3" name="Стрелка вниз 2"/>
          <p:cNvSpPr/>
          <p:nvPr/>
        </p:nvSpPr>
        <p:spPr>
          <a:xfrm>
            <a:off x="3714744" y="1127453"/>
            <a:ext cx="164307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14282" y="1413205"/>
            <a:ext cx="85011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Эффект, возникающий в том случае, когда долговременные средние издержки фирмы не зависят  от изменения объема выпускаемой продукции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2556213"/>
            <a:ext cx="817243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dirty="0" smtClean="0"/>
              <a:t>МИНИМАЛЬНО ЭФФЕКТИВНЫЙ МАСШТАБ ПРОИЗВОДСТВА </a:t>
            </a:r>
            <a:endParaRPr lang="ru-RU" b="1" dirty="0"/>
          </a:p>
        </p:txBody>
      </p:sp>
      <p:sp>
        <p:nvSpPr>
          <p:cNvPr id="6" name="Стрелка вниз 5"/>
          <p:cNvSpPr/>
          <p:nvPr/>
        </p:nvSpPr>
        <p:spPr>
          <a:xfrm>
            <a:off x="3714744" y="3056279"/>
            <a:ext cx="164307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85720" y="3413469"/>
            <a:ext cx="85011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Наименьший размер предприятия, позволяющий фирме минимизировать свои долгосрочные средние издержки </a:t>
            </a:r>
            <a:endParaRPr lang="ru-RU" sz="2000" dirty="0"/>
          </a:p>
        </p:txBody>
      </p:sp>
      <p:sp>
        <p:nvSpPr>
          <p:cNvPr id="8" name="Стрелка вниз 7"/>
          <p:cNvSpPr/>
          <p:nvPr/>
        </p:nvSpPr>
        <p:spPr>
          <a:xfrm>
            <a:off x="3714744" y="4127849"/>
            <a:ext cx="164307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85721" y="4413601"/>
            <a:ext cx="84296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Максимально возможное количество эффективно функционирующих фирм, необходимое для удовлетворения спроса на ту или иную продукцию. </a:t>
            </a:r>
            <a:endParaRPr lang="ru-RU" sz="2000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2214546" y="5500702"/>
            <a:ext cx="4572032" cy="928694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Возможные варианты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632752"/>
            <a:ext cx="8643998" cy="1631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1. </a:t>
            </a:r>
          </a:p>
          <a:p>
            <a:pPr algn="ctr"/>
            <a:r>
              <a:rPr lang="ru-RU" sz="2000" dirty="0" smtClean="0"/>
              <a:t>Минимально эффективный масштаб производства равен всему рыночному спросу, то рынок представлен одной фирмой</a:t>
            </a:r>
          </a:p>
          <a:p>
            <a:pPr algn="ctr"/>
            <a:endParaRPr lang="ru-RU" sz="2000" dirty="0"/>
          </a:p>
          <a:p>
            <a:pPr algn="ctr"/>
            <a:r>
              <a:rPr lang="ru-RU" sz="2000" dirty="0" smtClean="0"/>
              <a:t>МОНОПОЛИЯ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2490140"/>
            <a:ext cx="8643998" cy="1631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2. </a:t>
            </a:r>
          </a:p>
          <a:p>
            <a:pPr algn="ctr"/>
            <a:r>
              <a:rPr lang="ru-RU" sz="2000" dirty="0" smtClean="0"/>
              <a:t>Минимально эффективный масштаб производства в несколько раз меньше величины спроса, на рынке присутствует несколько фирм 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ОЛИГОПОЛИЯ 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14282" y="4347528"/>
            <a:ext cx="8643998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3. </a:t>
            </a:r>
          </a:p>
          <a:p>
            <a:pPr algn="ctr"/>
            <a:r>
              <a:rPr lang="ru-RU" sz="2000" dirty="0" smtClean="0"/>
              <a:t>Минимально эффективный масштаб производства  очень мал и не сравним с величиной рыночного спроса, на рынке множество небольших фирм 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КОНКУРЕНЦИЯ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0232" y="214290"/>
            <a:ext cx="4974439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4. Прибыль фирмы и ее измерение</a:t>
            </a:r>
            <a:endParaRPr lang="ru-RU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214678" y="785794"/>
            <a:ext cx="2662908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Прибыль, </a:t>
            </a:r>
            <a:r>
              <a:rPr lang="en-US" sz="2000" b="1" dirty="0" smtClean="0"/>
              <a:t>Profit</a:t>
            </a:r>
            <a:r>
              <a:rPr lang="ru-RU" sz="2000" b="1" dirty="0" smtClean="0"/>
              <a:t>, </a:t>
            </a:r>
            <a:r>
              <a:rPr lang="el-GR" sz="2000" b="1" dirty="0" smtClean="0">
                <a:latin typeface="Times New Roman"/>
                <a:cs typeface="Times New Roman"/>
              </a:rPr>
              <a:t>π</a:t>
            </a:r>
            <a:endParaRPr lang="ru-RU" sz="2000" b="1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286248" y="1285860"/>
            <a:ext cx="57150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14282" y="1714488"/>
            <a:ext cx="85725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Превышение доходов от продажи товаров и услуг над затратами на производство и продажу этих товаров и услуг.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4282" y="2714620"/>
            <a:ext cx="8429684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Валовая прибыль – </a:t>
            </a:r>
            <a:r>
              <a:rPr lang="ru-RU" sz="2000" dirty="0" smtClean="0"/>
              <a:t>разность между совокупными доходами и совокупными издержками 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571868" y="3571876"/>
            <a:ext cx="1988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latin typeface="Times New Roman"/>
                <a:cs typeface="Times New Roman"/>
              </a:rPr>
              <a:t>π</a:t>
            </a:r>
            <a:r>
              <a:rPr lang="ru-RU" sz="2400" b="1" dirty="0" smtClean="0">
                <a:latin typeface="Times New Roman"/>
                <a:cs typeface="Times New Roman"/>
              </a:rPr>
              <a:t>  = </a:t>
            </a:r>
            <a:r>
              <a:rPr lang="en-US" sz="2400" b="1" dirty="0" smtClean="0">
                <a:latin typeface="Times New Roman"/>
                <a:cs typeface="Times New Roman"/>
              </a:rPr>
              <a:t>TR – TC</a:t>
            </a:r>
            <a:r>
              <a:rPr lang="ru-RU" sz="2400" b="1" dirty="0" smtClean="0">
                <a:latin typeface="Times New Roman"/>
                <a:cs typeface="Times New Roman"/>
              </a:rPr>
              <a:t> 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85721" y="4214818"/>
            <a:ext cx="8358246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Совокупный (общий) доход, </a:t>
            </a:r>
            <a:r>
              <a:rPr lang="en-US" sz="2000" b="1" dirty="0" smtClean="0"/>
              <a:t>Total Revenue</a:t>
            </a:r>
            <a:r>
              <a:rPr lang="ru-RU" sz="2000" b="1" dirty="0" smtClean="0"/>
              <a:t>,</a:t>
            </a:r>
            <a:r>
              <a:rPr lang="en-US" sz="2000" b="1" dirty="0" smtClean="0"/>
              <a:t> TR</a:t>
            </a:r>
            <a:r>
              <a:rPr lang="ru-RU" sz="2000" b="1" dirty="0" smtClean="0"/>
              <a:t> </a:t>
            </a:r>
            <a:r>
              <a:rPr lang="ru-RU" sz="2000" dirty="0" smtClean="0"/>
              <a:t>– сумма дохода, получаемого фирмой от продажи определенного  количества блага </a:t>
            </a:r>
            <a:r>
              <a:rPr lang="en-US" sz="2000" dirty="0" smtClean="0"/>
              <a:t>Q</a:t>
            </a:r>
            <a:r>
              <a:rPr lang="ru-RU" sz="2000" dirty="0" smtClean="0"/>
              <a:t> по определенным ценам Р</a:t>
            </a:r>
            <a:endParaRPr lang="ru-RU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714744" y="5500702"/>
            <a:ext cx="16642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TR = Q*P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429684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Средний доход, </a:t>
            </a:r>
            <a:r>
              <a:rPr lang="en-US" sz="2000" b="1" dirty="0" smtClean="0"/>
              <a:t>Average Revenue, AR</a:t>
            </a:r>
            <a:r>
              <a:rPr lang="ru-RU" sz="2000" b="1" dirty="0" smtClean="0"/>
              <a:t> </a:t>
            </a:r>
            <a:r>
              <a:rPr lang="ru-RU" sz="2000" dirty="0" smtClean="0"/>
              <a:t>– это сумма дохода, приходящаяся на единицу проданного блага</a:t>
            </a:r>
            <a:endParaRPr lang="ru-RU" sz="2000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571868" y="1000109"/>
          <a:ext cx="1500198" cy="1031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Формула" r:id="rId3" imgW="609480" imgH="419040" progId="Equation.3">
                  <p:embed/>
                </p:oleObj>
              </mc:Choice>
              <mc:Fallback>
                <p:oleObj name="Формула" r:id="rId3" imgW="609480" imgH="419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68" y="1000109"/>
                        <a:ext cx="1500198" cy="10313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14282" y="2078172"/>
            <a:ext cx="8429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В условиях совершенной конкуренции, когда фирма продает всю свою продукцию по одной и той же цене, сформированной рынком</a:t>
            </a:r>
            <a:endParaRPr lang="ru-RU" sz="2000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928926" y="2857497"/>
          <a:ext cx="3000396" cy="926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Формула" r:id="rId5" imgW="1358640" imgH="419040" progId="Equation.3">
                  <p:embed/>
                </p:oleObj>
              </mc:Choice>
              <mc:Fallback>
                <p:oleObj name="Формула" r:id="rId5" imgW="1358640" imgH="419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26" y="2857497"/>
                        <a:ext cx="3000396" cy="9262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7158" y="3857628"/>
            <a:ext cx="8286808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Предельный доход, </a:t>
            </a:r>
            <a:r>
              <a:rPr lang="en-US" sz="2000" b="1" dirty="0" smtClean="0"/>
              <a:t>Marginal Revenue, MR </a:t>
            </a:r>
            <a:r>
              <a:rPr lang="en-US" sz="2000" dirty="0" smtClean="0"/>
              <a:t>– </a:t>
            </a:r>
            <a:r>
              <a:rPr lang="ru-RU" sz="2000" dirty="0" smtClean="0"/>
              <a:t>это приращение совокупного дохода в результате увеличения продажи товара на единицу </a:t>
            </a:r>
            <a:endParaRPr lang="ru-RU" sz="2000" dirty="0"/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500298" y="5143512"/>
          <a:ext cx="3968761" cy="9229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Формула" r:id="rId7" imgW="1803240" imgH="419040" progId="Equation.3">
                  <p:embed/>
                </p:oleObj>
              </mc:Choice>
              <mc:Fallback>
                <p:oleObj name="Формула" r:id="rId7" imgW="1803240" imgH="419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298" y="5143512"/>
                        <a:ext cx="3968761" cy="9229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1071546"/>
            <a:ext cx="6240811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/>
              <a:t>Явные (внешние, бухгалтерские) издержки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4282" y="2143116"/>
            <a:ext cx="85725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Выплаты, </a:t>
            </a:r>
            <a:r>
              <a:rPr lang="ru-RU" sz="2000" dirty="0"/>
              <a:t>осуществляемые с целью привлечения ограниченных ресурсов именно в данное производство, что вызывает отвлечение этих ресурсов от других альтернативных вариантов их использования. 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3786182" y="1714488"/>
            <a:ext cx="128588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3857620" y="3571876"/>
            <a:ext cx="128588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142976" y="4078436"/>
            <a:ext cx="67151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Денежные платежи </a:t>
            </a:r>
            <a:r>
              <a:rPr lang="ru-RU" sz="2000" dirty="0"/>
              <a:t>фирм поставщикам производственных ресурсов.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819119"/>
            <a:ext cx="8501122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Средняя прибыль А</a:t>
            </a:r>
            <a:r>
              <a:rPr lang="el-GR" sz="2000" b="1" dirty="0" smtClean="0">
                <a:latin typeface="Times New Roman"/>
                <a:cs typeface="Times New Roman"/>
              </a:rPr>
              <a:t>π</a:t>
            </a:r>
            <a:r>
              <a:rPr lang="ru-RU" sz="2000" b="1" dirty="0" smtClean="0">
                <a:latin typeface="Times New Roman"/>
                <a:cs typeface="Times New Roman"/>
              </a:rPr>
              <a:t> </a:t>
            </a:r>
            <a:r>
              <a:rPr lang="ru-RU" sz="2000" dirty="0" smtClean="0">
                <a:latin typeface="Times New Roman"/>
                <a:cs typeface="Times New Roman"/>
              </a:rPr>
              <a:t>– это сумма общей (валовой) прибыли, приходящаяся на единицу проданного блага</a:t>
            </a:r>
            <a:endParaRPr lang="ru-RU" sz="2000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3665538" y="1747830"/>
          <a:ext cx="1335090" cy="1000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Формула" r:id="rId3" imgW="533160" imgH="419040" progId="Equation.3">
                  <p:embed/>
                </p:oleObj>
              </mc:Choice>
              <mc:Fallback>
                <p:oleObj name="Формула" r:id="rId3" imgW="533160" imgH="419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5538" y="1747830"/>
                        <a:ext cx="1335090" cy="10001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14282" y="2819383"/>
            <a:ext cx="8501122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Предельная прибыль, </a:t>
            </a:r>
            <a:r>
              <a:rPr lang="en-US" sz="2000" b="1" dirty="0" smtClean="0"/>
              <a:t>Marginal Profit, M</a:t>
            </a:r>
            <a:r>
              <a:rPr lang="el-GR" sz="2000" b="1" dirty="0" smtClean="0">
                <a:latin typeface="Times New Roman"/>
                <a:cs typeface="Times New Roman"/>
              </a:rPr>
              <a:t>π</a:t>
            </a:r>
            <a:r>
              <a:rPr lang="en-US" sz="2000" b="1" dirty="0" smtClean="0">
                <a:latin typeface="Times New Roman"/>
                <a:cs typeface="Times New Roman"/>
              </a:rPr>
              <a:t> </a:t>
            </a:r>
            <a:r>
              <a:rPr lang="ru-RU" sz="2000" dirty="0" smtClean="0">
                <a:latin typeface="Times New Roman"/>
                <a:cs typeface="Times New Roman"/>
              </a:rPr>
              <a:t>– это прибыль, которая отражает прирост совокупной прибыли при изменении объема выпуска на единицу</a:t>
            </a:r>
            <a:endParaRPr lang="ru-RU" sz="2000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643174" y="3962392"/>
          <a:ext cx="3500462" cy="895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Формула" r:id="rId5" imgW="1562040" imgH="419040" progId="Equation.3">
                  <p:embed/>
                </p:oleObj>
              </mc:Choice>
              <mc:Fallback>
                <p:oleObj name="Формула" r:id="rId5" imgW="1562040" imgH="419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74" y="3962392"/>
                        <a:ext cx="3500462" cy="8953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214546" y="5143512"/>
            <a:ext cx="4071966" cy="1143008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Возможные варианты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925281"/>
            <a:ext cx="148630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/>
              <a:t>1. М</a:t>
            </a:r>
            <a:r>
              <a:rPr lang="el-GR" sz="2400" b="1" dirty="0" smtClean="0">
                <a:latin typeface="Times New Roman"/>
                <a:cs typeface="Times New Roman"/>
              </a:rPr>
              <a:t>π</a:t>
            </a:r>
            <a:r>
              <a:rPr lang="ru-RU" sz="2400" b="1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&gt;</a:t>
            </a:r>
            <a:r>
              <a:rPr lang="ru-RU" sz="2400" b="1" dirty="0" smtClean="0">
                <a:latin typeface="Times New Roman"/>
                <a:cs typeface="Times New Roman"/>
              </a:rPr>
              <a:t> 0</a:t>
            </a:r>
            <a:endParaRPr lang="ru-RU" sz="2400" b="1" dirty="0"/>
          </a:p>
        </p:txBody>
      </p:sp>
      <p:sp>
        <p:nvSpPr>
          <p:cNvPr id="3" name="Стрелка вправо 2"/>
          <p:cNvSpPr/>
          <p:nvPr/>
        </p:nvSpPr>
        <p:spPr>
          <a:xfrm>
            <a:off x="2143108" y="996719"/>
            <a:ext cx="50006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714613" y="710967"/>
            <a:ext cx="6000792" cy="9286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Функция совокупной прибыли возрастает, дополнительное производство может увеличить совокупную прибыль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2068289"/>
            <a:ext cx="148630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/>
              <a:t>2. М</a:t>
            </a:r>
            <a:r>
              <a:rPr lang="el-GR" sz="2400" b="1" dirty="0" smtClean="0">
                <a:latin typeface="Times New Roman"/>
                <a:cs typeface="Times New Roman"/>
              </a:rPr>
              <a:t>π</a:t>
            </a:r>
            <a:r>
              <a:rPr lang="ru-RU" sz="2400" b="1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&lt;</a:t>
            </a:r>
            <a:r>
              <a:rPr lang="ru-RU" sz="2400" b="1" dirty="0" smtClean="0">
                <a:latin typeface="Times New Roman"/>
                <a:cs typeface="Times New Roman"/>
              </a:rPr>
              <a:t> 0</a:t>
            </a:r>
            <a:endParaRPr lang="ru-RU" sz="2400" b="1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2143108" y="2139727"/>
            <a:ext cx="50006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714612" y="1853975"/>
            <a:ext cx="6000792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Функция совокупной прибыли уменьшается, дополнительное производство может сократить  совокупную прибыль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00034" y="3068421"/>
            <a:ext cx="148630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/>
              <a:t>3. М</a:t>
            </a:r>
            <a:r>
              <a:rPr lang="el-GR" sz="2400" b="1" dirty="0" smtClean="0">
                <a:latin typeface="Times New Roman"/>
                <a:cs typeface="Times New Roman"/>
              </a:rPr>
              <a:t>π</a:t>
            </a:r>
            <a:r>
              <a:rPr lang="ru-RU" sz="2400" b="1" dirty="0" smtClean="0">
                <a:latin typeface="Times New Roman"/>
                <a:cs typeface="Times New Roman"/>
              </a:rPr>
              <a:t> = 0</a:t>
            </a:r>
            <a:endParaRPr lang="ru-RU" sz="2400" b="1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2143108" y="3139859"/>
            <a:ext cx="50006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714612" y="2996983"/>
            <a:ext cx="600079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Значение совокупной прибыли будет максимальным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429684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Оптимальный объем производства (точка технологического оптимума) </a:t>
            </a:r>
            <a:r>
              <a:rPr lang="ru-RU" sz="2000" dirty="0" smtClean="0"/>
              <a:t>– такой объем производства, который позволяет получить фирме максимальную прибыль исходя из существующих на данный момент времени рыночных и технологических условий 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2357430"/>
            <a:ext cx="2440092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Точка оптимума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643306" y="1928802"/>
            <a:ext cx="979755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М</a:t>
            </a:r>
            <a:r>
              <a:rPr lang="el-GR" sz="2000" b="1" dirty="0" smtClean="0">
                <a:latin typeface="Times New Roman"/>
                <a:cs typeface="Times New Roman"/>
              </a:rPr>
              <a:t>π</a:t>
            </a:r>
            <a:r>
              <a:rPr lang="ru-RU" sz="2000" b="1" dirty="0" smtClean="0">
                <a:latin typeface="Times New Roman"/>
                <a:cs typeface="Times New Roman"/>
              </a:rPr>
              <a:t> = 0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643306" y="2786058"/>
            <a:ext cx="1398140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 smtClean="0"/>
              <a:t>MR</a:t>
            </a:r>
            <a:r>
              <a:rPr lang="en-US" sz="2000" b="1" dirty="0">
                <a:cs typeface="Times New Roman"/>
              </a:rPr>
              <a:t> </a:t>
            </a:r>
            <a:r>
              <a:rPr lang="en-US" sz="2000" b="1" dirty="0" smtClean="0">
                <a:cs typeface="Times New Roman"/>
              </a:rPr>
              <a:t>= </a:t>
            </a:r>
            <a:r>
              <a:rPr lang="ru-RU" sz="2000" b="1" dirty="0" smtClean="0">
                <a:cs typeface="Times New Roman"/>
              </a:rPr>
              <a:t>МС</a:t>
            </a:r>
            <a:endParaRPr lang="ru-RU" sz="2000" dirty="0"/>
          </a:p>
        </p:txBody>
      </p:sp>
      <p:cxnSp>
        <p:nvCxnSpPr>
          <p:cNvPr id="7" name="Прямая со стрелкой 6"/>
          <p:cNvCxnSpPr>
            <a:stCxn id="3" idx="3"/>
            <a:endCxn id="4" idx="1"/>
          </p:cNvCxnSpPr>
          <p:nvPr/>
        </p:nvCxnSpPr>
        <p:spPr>
          <a:xfrm flipV="1">
            <a:off x="2797250" y="2128857"/>
            <a:ext cx="84605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3" idx="3"/>
            <a:endCxn id="5" idx="1"/>
          </p:cNvCxnSpPr>
          <p:nvPr/>
        </p:nvCxnSpPr>
        <p:spPr>
          <a:xfrm>
            <a:off x="2797250" y="2557485"/>
            <a:ext cx="84605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071670" y="3429000"/>
            <a:ext cx="482055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Правило максимизации прибыли</a:t>
            </a:r>
            <a:endParaRPr lang="ru-RU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85720" y="4286256"/>
            <a:ext cx="83582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Создание такой комбинации ресурсов, при которой предельный продукт (в денежном выражении) каждого ресурса равен предельным издержкам использования этого ресурса</a:t>
            </a:r>
            <a:endParaRPr lang="ru-RU" sz="2000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4071934" y="3929066"/>
            <a:ext cx="857256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429684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Бухгалтерская прибыль </a:t>
            </a:r>
            <a:r>
              <a:rPr lang="ru-RU" sz="2000" dirty="0" smtClean="0"/>
              <a:t>–  это разница между совокупными доходами и бухгалтерскими (явными, внешними) издержками фирмы. 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3286124"/>
            <a:ext cx="8429684" cy="1631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Экономическая прибыль </a:t>
            </a:r>
            <a:r>
              <a:rPr lang="ru-RU" sz="2000" dirty="0" smtClean="0"/>
              <a:t>–  это разница между совокупными доходами и экономическими издержками фирмы. Учитывает как явные так и неявные  (внутренние) издержки. </a:t>
            </a:r>
          </a:p>
          <a:p>
            <a:pPr algn="just"/>
            <a:r>
              <a:rPr lang="ru-RU" sz="2000" dirty="0" smtClean="0"/>
              <a:t>Это прибыль, полученная сверх нормального уровня = разность между бухгалтерской и нормальной прибылью 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1428736"/>
            <a:ext cx="8429684" cy="1631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Нормальная прибыль </a:t>
            </a:r>
            <a:r>
              <a:rPr lang="ru-RU" sz="2000" dirty="0" smtClean="0"/>
              <a:t>–  это минимально необходимая прибыль для компенсации неучтенных издержек предпринимателя (личных трудовых затрат, использования собственного имущества) = Минимальный доход, который позволяет предпринимателю остаться в данном бизнесе. </a:t>
            </a:r>
            <a:endParaRPr lang="ru-RU" sz="2000" dirty="0"/>
          </a:p>
        </p:txBody>
      </p:sp>
      <p:sp>
        <p:nvSpPr>
          <p:cNvPr id="5" name="Стрелка вниз 4"/>
          <p:cNvSpPr/>
          <p:nvPr/>
        </p:nvSpPr>
        <p:spPr>
          <a:xfrm>
            <a:off x="1500166" y="5072074"/>
            <a:ext cx="1143008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42844" y="5500702"/>
            <a:ext cx="3857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Положительная экономическая прибыль способствует притоку в отрасль новых фирм и повышению конкуренции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5786446" y="5072074"/>
            <a:ext cx="1143008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286248" y="5500702"/>
            <a:ext cx="3857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Отрицательная  экономическая прибыль вызывает отток фирм  из отрасли в другие сферы деятельности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8794" y="642918"/>
            <a:ext cx="5145961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ПОКАЗАТЕЛИ РЕНТАБЕЛЬНОСТИ</a:t>
            </a:r>
            <a:endParaRPr lang="ru-RU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1428736"/>
            <a:ext cx="8501122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400" b="1" dirty="0" smtClean="0"/>
              <a:t>РЕНТАБЕЛЬНОСТЬ – </a:t>
            </a:r>
            <a:r>
              <a:rPr lang="ru-RU" sz="2400" dirty="0" smtClean="0"/>
              <a:t>относительный показатель прибыли, характеризующий экономическую эффективность деятельности фирмы, определяющий инвестиционную привлекательность фирм, уровень конкурентоспособности, качество управления </a:t>
            </a:r>
            <a:endParaRPr lang="ru-RU" sz="2400" dirty="0"/>
          </a:p>
        </p:txBody>
      </p:sp>
      <p:sp>
        <p:nvSpPr>
          <p:cNvPr id="8" name="Стрелка вниз 7"/>
          <p:cNvSpPr/>
          <p:nvPr/>
        </p:nvSpPr>
        <p:spPr>
          <a:xfrm>
            <a:off x="1714480" y="5643578"/>
            <a:ext cx="5143536" cy="928694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Основные виды рентабельности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14290"/>
            <a:ext cx="8215370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Рентабельность продаж </a:t>
            </a:r>
            <a:r>
              <a:rPr lang="ru-RU" sz="2000" dirty="0" smtClean="0"/>
              <a:t>– характеризует общую эффективность деятельности фирмы. Рассчитывается  как отношение прибыли к выручке от продажи продукции фирмы и характеризует величину прибыли на 1 рубль выручки 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726346"/>
            <a:ext cx="8215370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Рентабельность продукции </a:t>
            </a:r>
            <a:r>
              <a:rPr lang="ru-RU" sz="2000" dirty="0" smtClean="0"/>
              <a:t>– характеризует эффективность деятельности по производству продукции. Определяется как отношение прибыли к величине совокупных издержек на производство продукции и характеризует величину прибыли на 1 рубль произведенных затрат. 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3534321"/>
            <a:ext cx="8215370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Рентабельность активов </a:t>
            </a:r>
            <a:r>
              <a:rPr lang="ru-RU" sz="2000" dirty="0" smtClean="0"/>
              <a:t>– определяется отношением прибыли к общей стоимости имущества фирмы, характеризует эффективность использования активов. Отражает величину прибыли на 1 рубль активов.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5000636"/>
            <a:ext cx="8215370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Рентабельность собственного капитала </a:t>
            </a:r>
            <a:r>
              <a:rPr lang="ru-RU" sz="2000" dirty="0" smtClean="0"/>
              <a:t>определяется отношением прибыли к сумме собственного капитала, характеризует эффективность использования капитала собственников, отражает величину прибыли на 1 рубль вложенных средств. </a:t>
            </a:r>
            <a:endParaRPr lang="ru-RU" sz="2000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142876" y="571480"/>
            <a:ext cx="285720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142844" y="2357430"/>
            <a:ext cx="285720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142844" y="4000504"/>
            <a:ext cx="285720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142876" y="5572140"/>
            <a:ext cx="285720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71802" y="142852"/>
            <a:ext cx="3331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Ограниченность ресурсов</a:t>
            </a:r>
            <a:endParaRPr lang="ru-RU" sz="20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357686" y="571480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1000108"/>
            <a:ext cx="8643998" cy="714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Проблема экономического выбора между альтернативными направлениями использования ресурсов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2143116"/>
            <a:ext cx="8001056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Альтернативные (</a:t>
            </a:r>
            <a:r>
              <a:rPr lang="ru-RU" sz="2000" b="1" dirty="0"/>
              <a:t>неявные, внутренние) </a:t>
            </a:r>
            <a:r>
              <a:rPr lang="ru-RU" sz="2000" b="1" dirty="0" smtClean="0"/>
              <a:t>издержки</a:t>
            </a:r>
            <a:endParaRPr lang="ru-RU" sz="2000" b="1" dirty="0"/>
          </a:p>
        </p:txBody>
      </p:sp>
      <p:sp>
        <p:nvSpPr>
          <p:cNvPr id="6" name="Стрелка вниз 5"/>
          <p:cNvSpPr/>
          <p:nvPr/>
        </p:nvSpPr>
        <p:spPr>
          <a:xfrm>
            <a:off x="4357686" y="1714488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85720" y="3071810"/>
            <a:ext cx="8643998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Денежные доходы, которыми жертвует фирма, самостоятельно используя принадлежащие ей ресурсы</a:t>
            </a:r>
            <a:endParaRPr lang="ru-RU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4214818"/>
            <a:ext cx="8643998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Доходы, </a:t>
            </a:r>
            <a:r>
              <a:rPr lang="ru-RU" sz="2000" dirty="0"/>
              <a:t>которые могли бы быть получены при альтернативном использовании ресурсов (денежных средств, помещения, оборудования, времени предпринимателя и т.п.)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4286248" y="2643182"/>
            <a:ext cx="785818" cy="35719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429124" y="3701481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=</a:t>
            </a:r>
            <a:endParaRPr lang="ru-RU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429124" y="5058803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=</a:t>
            </a:r>
            <a:endParaRPr lang="ru-RU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85720" y="5556609"/>
            <a:ext cx="8643997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Издержки производства </a:t>
            </a:r>
            <a:r>
              <a:rPr lang="ru-RU" sz="2000" dirty="0"/>
              <a:t>товаров и услуг, измеряемые стоимостью наилучшей упущенной возможности использования затраченных на их создание факторов производства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1736" y="214290"/>
            <a:ext cx="434766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ЭКОНОМИЧЕСКИЕ ИЗДЕРЖКИ </a:t>
            </a:r>
            <a:endParaRPr lang="ru-RU" b="1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286248" y="714356"/>
            <a:ext cx="857256" cy="428628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084787" y="1214422"/>
            <a:ext cx="5344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Сумма явных </a:t>
            </a:r>
            <a:r>
              <a:rPr lang="ru-RU" sz="2400" dirty="0"/>
              <a:t>и неявных издержек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2876" y="1857364"/>
            <a:ext cx="85725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* </a:t>
            </a:r>
            <a:r>
              <a:rPr lang="ru-RU" sz="2000" b="1" dirty="0" smtClean="0"/>
              <a:t>заработная плата </a:t>
            </a:r>
            <a:r>
              <a:rPr lang="ru-RU" sz="2000" dirty="0" smtClean="0"/>
              <a:t>(расходы</a:t>
            </a:r>
            <a:r>
              <a:rPr lang="ru-RU" sz="2000" dirty="0"/>
              <a:t>, связанные с привлечением такого фактора производства, как труд</a:t>
            </a:r>
            <a:r>
              <a:rPr lang="ru-RU" sz="2000" dirty="0" smtClean="0"/>
              <a:t>)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smtClean="0"/>
              <a:t>*</a:t>
            </a:r>
            <a:r>
              <a:rPr lang="ru-RU" sz="2000" b="1" dirty="0" smtClean="0"/>
              <a:t>рента</a:t>
            </a:r>
            <a:r>
              <a:rPr lang="ru-RU" sz="2000" dirty="0" smtClean="0"/>
              <a:t> (расходы</a:t>
            </a:r>
            <a:r>
              <a:rPr lang="ru-RU" sz="2000" dirty="0"/>
              <a:t>, связанные с привлечением такого фактора производства, как земля), </a:t>
            </a:r>
            <a:endParaRPr lang="ru-RU" sz="2000" dirty="0" smtClean="0"/>
          </a:p>
          <a:p>
            <a:pPr algn="just"/>
            <a:endParaRPr lang="ru-RU" sz="2000" dirty="0"/>
          </a:p>
          <a:p>
            <a:pPr algn="just"/>
            <a:r>
              <a:rPr lang="ru-RU" sz="2000" dirty="0" smtClean="0"/>
              <a:t>*</a:t>
            </a:r>
            <a:r>
              <a:rPr lang="ru-RU" sz="2000" b="1" dirty="0" smtClean="0"/>
              <a:t>процент </a:t>
            </a:r>
            <a:r>
              <a:rPr lang="ru-RU" sz="2000" dirty="0"/>
              <a:t>(расходы, связанные с привлечением такого фактора производства, как капитал) </a:t>
            </a:r>
            <a:endParaRPr lang="ru-RU" sz="2000" dirty="0" smtClean="0"/>
          </a:p>
          <a:p>
            <a:pPr algn="just"/>
            <a:endParaRPr lang="ru-RU" sz="2000" dirty="0"/>
          </a:p>
          <a:p>
            <a:pPr algn="just"/>
            <a:r>
              <a:rPr lang="ru-RU" sz="2000" dirty="0" smtClean="0"/>
              <a:t>*</a:t>
            </a:r>
            <a:r>
              <a:rPr lang="ru-RU" sz="2000" b="1" dirty="0" smtClean="0"/>
              <a:t>нормальная прибыль </a:t>
            </a:r>
            <a:r>
              <a:rPr lang="ru-RU" sz="2000" dirty="0"/>
              <a:t>(расходы, связанные с использованием такого фактора производства, как предпринимательская способность).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285992"/>
            <a:ext cx="85011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Затраты, </a:t>
            </a:r>
            <a:r>
              <a:rPr lang="ru-RU" sz="2000" dirty="0"/>
              <a:t>влияющие на ситуацию, в которой вырабатывается </a:t>
            </a:r>
            <a:r>
              <a:rPr lang="ru-RU" sz="2000" dirty="0" smtClean="0"/>
              <a:t>решение (инфляция, налогообложение, процент) 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214290"/>
            <a:ext cx="83582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При выработке управленческих </a:t>
            </a:r>
            <a:r>
              <a:rPr lang="ru-RU" sz="2000" i="1" smtClean="0"/>
              <a:t>решений выявляют </a:t>
            </a:r>
            <a:r>
              <a:rPr lang="ru-RU" sz="2000" i="1" dirty="0" smtClean="0"/>
              <a:t>и учитывают только те затраты, которые имеют отношение к данному конкретному решению</a:t>
            </a:r>
            <a:endParaRPr lang="ru-RU" sz="20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000496" y="1357298"/>
            <a:ext cx="85725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374901" y="1773784"/>
            <a:ext cx="412592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</a:rPr>
              <a:t>РЕЛЕВАНТНЫЕ ИЗДЕРЖКИ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14282" y="3429000"/>
            <a:ext cx="8572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/>
              <a:t>При принятии экономических решений не все явные издержки принимаются в расчет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4054455" y="4155522"/>
            <a:ext cx="85725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428860" y="4572008"/>
            <a:ext cx="412592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</a:rPr>
              <a:t>НЕВОЗВРАТНЫЕ ИЗДЕРЖКИ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57158" y="5072074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Расходы, </a:t>
            </a:r>
            <a:r>
              <a:rPr lang="ru-RU" sz="2000" dirty="0"/>
              <a:t>которые фирма не сможет возместить, даже если она прекратит свою </a:t>
            </a:r>
            <a:r>
              <a:rPr lang="ru-RU" sz="2000" dirty="0" smtClean="0"/>
              <a:t>деятельность, то есть такие, которые фирма несет в любом случае (регистрация фирмы, лицензия, печати и штампы, бланки и т.п.)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Program Files\Microsoft Office\MEDIA\CAGCAT10\j029323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000240"/>
            <a:ext cx="879562" cy="64888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357290" y="928670"/>
            <a:ext cx="70723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Невозвратные издержки являются своего рода платой фирмы за вход на рынок или за уход с рынка. </a:t>
            </a:r>
            <a:endParaRPr lang="ru-RU" sz="2000" dirty="0" smtClean="0"/>
          </a:p>
          <a:p>
            <a:pPr algn="just"/>
            <a:endParaRPr lang="ru-RU" sz="2000" dirty="0"/>
          </a:p>
          <a:p>
            <a:pPr algn="just"/>
            <a:r>
              <a:rPr lang="ru-RU" sz="2000" dirty="0" smtClean="0"/>
              <a:t>Эти </a:t>
            </a:r>
            <a:r>
              <a:rPr lang="ru-RU" sz="2000" dirty="0"/>
              <a:t>издержки не имеют альтернативной стоимости и поэтому и </a:t>
            </a:r>
            <a:r>
              <a:rPr lang="ru-RU" sz="2000" dirty="0" smtClean="0"/>
              <a:t>не включаются в экономические </a:t>
            </a:r>
            <a:r>
              <a:rPr lang="ru-RU" sz="2000" dirty="0"/>
              <a:t>издержки. </a:t>
            </a:r>
            <a:endParaRPr lang="ru-RU" sz="2000" dirty="0" smtClean="0"/>
          </a:p>
          <a:p>
            <a:pPr algn="just"/>
            <a:endParaRPr lang="ru-RU" sz="2000" dirty="0"/>
          </a:p>
          <a:p>
            <a:pPr algn="just"/>
            <a:r>
              <a:rPr lang="ru-RU" sz="2000" dirty="0" smtClean="0"/>
              <a:t>Поскольку </a:t>
            </a:r>
            <a:r>
              <a:rPr lang="ru-RU" sz="2000" dirty="0"/>
              <a:t>невозвратные издержки не зависят от принятого решения, они </a:t>
            </a:r>
            <a:r>
              <a:rPr lang="ru-RU" sz="2000" dirty="0" smtClean="0"/>
              <a:t>не относятся и к релевантным </a:t>
            </a:r>
            <a:r>
              <a:rPr lang="ru-RU" sz="2000" dirty="0"/>
              <a:t>затратам.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142852"/>
            <a:ext cx="6638357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2. Издержки фирмы в краткосрочном периоде 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785794"/>
            <a:ext cx="8364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ЭКОНОМИЧЕСКИЕ ИЗДЕРЖКИ КРАТКОСРОЧНОГО ПЕРИОДА 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565" y="1643050"/>
            <a:ext cx="2369558" cy="10156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ПОСТОЯННЫЕ</a:t>
            </a:r>
          </a:p>
          <a:p>
            <a:pPr algn="ctr"/>
            <a:r>
              <a:rPr lang="en-US" sz="2000" b="1" dirty="0" smtClean="0"/>
              <a:t>Fixed Cost</a:t>
            </a:r>
          </a:p>
          <a:p>
            <a:pPr algn="ctr"/>
            <a:r>
              <a:rPr lang="en-US" sz="2000" b="1" dirty="0" smtClean="0"/>
              <a:t>FC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281006" y="1643050"/>
            <a:ext cx="2377574" cy="10156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ПЕРЕМЕННЫЕ</a:t>
            </a:r>
            <a:endParaRPr lang="en-US" sz="2000" b="1" dirty="0" smtClean="0"/>
          </a:p>
          <a:p>
            <a:pPr algn="ctr"/>
            <a:r>
              <a:rPr lang="en-US" sz="2000" b="1" dirty="0" smtClean="0"/>
              <a:t>Variable Cost</a:t>
            </a:r>
          </a:p>
          <a:p>
            <a:pPr algn="ctr"/>
            <a:r>
              <a:rPr lang="en-US" sz="2000" b="1" dirty="0" smtClean="0"/>
              <a:t>VC</a:t>
            </a:r>
            <a:r>
              <a:rPr lang="ru-RU" sz="2000" b="1" dirty="0" smtClean="0"/>
              <a:t> </a:t>
            </a:r>
            <a:endParaRPr lang="ru-RU" sz="2000" b="1" dirty="0"/>
          </a:p>
        </p:txBody>
      </p:sp>
      <p:cxnSp>
        <p:nvCxnSpPr>
          <p:cNvPr id="8" name="Прямая со стрелкой 7"/>
          <p:cNvCxnSpPr>
            <a:stCxn id="4" idx="2"/>
            <a:endCxn id="5" idx="0"/>
          </p:cNvCxnSpPr>
          <p:nvPr/>
        </p:nvCxnSpPr>
        <p:spPr>
          <a:xfrm rot="5400000">
            <a:off x="2832206" y="-135735"/>
            <a:ext cx="487924" cy="30696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2"/>
            <a:endCxn id="6" idx="0"/>
          </p:cNvCxnSpPr>
          <p:nvPr/>
        </p:nvCxnSpPr>
        <p:spPr>
          <a:xfrm rot="16200000" flipH="1">
            <a:off x="5796430" y="-30313"/>
            <a:ext cx="487924" cy="285880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57159" y="3143248"/>
            <a:ext cx="3857651" cy="34778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Расходы фирмы, которые не имеют непосредственной зависимости от объема производимой продукции. </a:t>
            </a:r>
          </a:p>
          <a:p>
            <a:pPr algn="just"/>
            <a:endParaRPr lang="ru-RU" sz="2000" dirty="0" smtClean="0"/>
          </a:p>
          <a:p>
            <a:r>
              <a:rPr lang="ru-RU" sz="2000" dirty="0" smtClean="0"/>
              <a:t>* Проценты</a:t>
            </a:r>
          </a:p>
          <a:p>
            <a:r>
              <a:rPr lang="ru-RU" sz="2000" dirty="0" smtClean="0"/>
              <a:t>* Амортизационные отчисления </a:t>
            </a:r>
          </a:p>
          <a:p>
            <a:r>
              <a:rPr lang="ru-RU" sz="2000" dirty="0" smtClean="0"/>
              <a:t>* Заработная плата АУП</a:t>
            </a:r>
          </a:p>
          <a:p>
            <a:r>
              <a:rPr lang="ru-RU" sz="2000" dirty="0" smtClean="0"/>
              <a:t>* Арендная плата </a:t>
            </a:r>
          </a:p>
          <a:p>
            <a:r>
              <a:rPr lang="ru-RU" sz="2000" dirty="0" smtClean="0"/>
              <a:t>* Страховые выплаты </a:t>
            </a:r>
            <a:endParaRPr lang="ru-RU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4857752" y="3143248"/>
            <a:ext cx="3857651" cy="286232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Расходы фирмы, величина которых находится в прямой зависимости от объемов производства товаров и услуг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smtClean="0"/>
              <a:t>* Электроэнергия </a:t>
            </a:r>
          </a:p>
          <a:p>
            <a:pPr algn="just"/>
            <a:r>
              <a:rPr lang="ru-RU" sz="2000" dirty="0" smtClean="0"/>
              <a:t>* Сырье и материалы</a:t>
            </a:r>
          </a:p>
          <a:p>
            <a:pPr algn="just"/>
            <a:r>
              <a:rPr lang="ru-RU" sz="2000" dirty="0" smtClean="0"/>
              <a:t>* Сдельная заработная плата производственных рабочих </a:t>
            </a:r>
            <a:endParaRPr lang="ru-RU" sz="2000" dirty="0"/>
          </a:p>
        </p:txBody>
      </p:sp>
      <p:sp>
        <p:nvSpPr>
          <p:cNvPr id="15" name="Стрелка вниз 14"/>
          <p:cNvSpPr/>
          <p:nvPr/>
        </p:nvSpPr>
        <p:spPr>
          <a:xfrm>
            <a:off x="7286644" y="2714620"/>
            <a:ext cx="500066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1214414" y="2714620"/>
            <a:ext cx="500066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Группа 5"/>
          <p:cNvGrpSpPr>
            <a:grpSpLocks/>
          </p:cNvGrpSpPr>
          <p:nvPr/>
        </p:nvGrpSpPr>
        <p:grpSpPr bwMode="auto">
          <a:xfrm>
            <a:off x="0" y="642938"/>
            <a:ext cx="7416800" cy="5472112"/>
            <a:chOff x="1042988" y="620713"/>
            <a:chExt cx="7416800" cy="5472112"/>
          </a:xfrm>
        </p:grpSpPr>
        <p:pic>
          <p:nvPicPr>
            <p:cNvPr id="7172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2988" y="620713"/>
              <a:ext cx="7416800" cy="5472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Прямоугольник 4"/>
            <p:cNvSpPr/>
            <p:nvPr/>
          </p:nvSpPr>
          <p:spPr>
            <a:xfrm>
              <a:off x="2286001" y="4500563"/>
              <a:ext cx="1643062" cy="6429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7171" name="TextBox 6"/>
          <p:cNvSpPr txBox="1">
            <a:spLocks noChangeArrowheads="1"/>
          </p:cNvSpPr>
          <p:nvPr/>
        </p:nvSpPr>
        <p:spPr bwMode="auto">
          <a:xfrm>
            <a:off x="4429125" y="1214438"/>
            <a:ext cx="3357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/>
              <a:t>TFC - Total fixed costs </a:t>
            </a:r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198881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949</TotalTime>
  <Words>1736</Words>
  <Application>Microsoft Office PowerPoint</Application>
  <PresentationFormat>Экран (4:3)</PresentationFormat>
  <Paragraphs>189</Paragraphs>
  <Slides>35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7" baseType="lpstr">
      <vt:lpstr>Эркер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Светик</dc:creator>
  <cp:lastModifiedBy>Svetlana Teslova</cp:lastModifiedBy>
  <cp:revision>32</cp:revision>
  <dcterms:created xsi:type="dcterms:W3CDTF">2021-03-04T06:59:40Z</dcterms:created>
  <dcterms:modified xsi:type="dcterms:W3CDTF">2022-03-11T12:07:56Z</dcterms:modified>
</cp:coreProperties>
</file>