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B95552-3178-4448-8644-9E885A2CC9E8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849486-5554-4D28-9E2E-7EBB5CE293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5991" y="1000108"/>
            <a:ext cx="66479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Тема 7. 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/>
              <a:t>БИЗНЕС-ПЛАН ПРЕДПРИЯТИЯ 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14422"/>
            <a:ext cx="8572560" cy="923330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Документ, </a:t>
            </a:r>
            <a:r>
              <a:rPr lang="ru-RU" dirty="0"/>
              <a:t>представляющий собой результат комплексного исследования основных сторон деятельности предприятия, описание функционирования организованного предприятия, рабочий инструмент для организации работ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73586"/>
            <a:ext cx="213071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БИЗНЕС-ПЛАН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714356"/>
            <a:ext cx="428628" cy="4286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00298" y="2345288"/>
            <a:ext cx="39950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СУЩНОСТЬ БИЗНЕС-ПЛАНА 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071934" y="2786058"/>
            <a:ext cx="428628" cy="4286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282" y="3286124"/>
            <a:ext cx="842968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Обоснование экономических </a:t>
            </a:r>
            <a:r>
              <a:rPr lang="ru-RU" dirty="0"/>
              <a:t>целей</a:t>
            </a:r>
            <a:r>
              <a:rPr lang="ru-RU" dirty="0" smtClean="0"/>
              <a:t>,</a:t>
            </a:r>
            <a:r>
              <a:rPr lang="ru-RU" dirty="0" smtClean="0"/>
              <a:t> выработка путей их достижения,</a:t>
            </a:r>
            <a:r>
              <a:rPr lang="ru-RU" dirty="0" smtClean="0"/>
              <a:t> обоснование создания </a:t>
            </a:r>
            <a:r>
              <a:rPr lang="ru-RU" dirty="0"/>
              <a:t>или </a:t>
            </a:r>
            <a:r>
              <a:rPr lang="ru-RU" dirty="0" smtClean="0"/>
              <a:t>развития предприятия</a:t>
            </a:r>
            <a:r>
              <a:rPr lang="ru-RU" dirty="0"/>
              <a:t>,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4143380"/>
            <a:ext cx="842968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Отражает развитие </a:t>
            </a:r>
            <a:r>
              <a:rPr lang="ru-RU" dirty="0"/>
              <a:t>какого-либо </a:t>
            </a:r>
            <a:r>
              <a:rPr lang="ru-RU" b="1" u="sng" dirty="0"/>
              <a:t>одного конкретного </a:t>
            </a:r>
            <a:r>
              <a:rPr lang="ru-RU" b="1" u="sng" dirty="0" smtClean="0"/>
              <a:t>направления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деятельности предприятия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282" y="4929198"/>
            <a:ext cx="8429684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Составляется </a:t>
            </a:r>
            <a:r>
              <a:rPr lang="ru-RU" dirty="0" smtClean="0"/>
              <a:t>руководством </a:t>
            </a:r>
            <a:r>
              <a:rPr lang="ru-RU" dirty="0"/>
              <a:t>предприятия, степень детализации плана </a:t>
            </a:r>
            <a:r>
              <a:rPr lang="ru-RU" dirty="0" smtClean="0"/>
              <a:t>зависит от </a:t>
            </a:r>
            <a:r>
              <a:rPr lang="ru-RU" dirty="0"/>
              <a:t>поставленных целей, размеров предприятия, </a:t>
            </a:r>
            <a:r>
              <a:rPr lang="ru-RU" dirty="0" smtClean="0"/>
              <a:t>сферы деятельности,  </a:t>
            </a:r>
            <a:r>
              <a:rPr lang="ru-RU" dirty="0"/>
              <a:t>личного опыта руководителя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76" y="142852"/>
            <a:ext cx="81195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ОСНОВНЫЕ ХАРАКТЕРНЫЕ ОСОБЕННОСТИ БИЗНЕС-ПЛАНА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857232"/>
            <a:ext cx="7786742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Менее детализирован, чем план </a:t>
            </a:r>
            <a:r>
              <a:rPr lang="ru-RU" dirty="0" smtClean="0"/>
              <a:t>предприятия, главное в нем – </a:t>
            </a:r>
            <a:r>
              <a:rPr lang="ru-RU" dirty="0"/>
              <a:t>не процесс расчета определенных показателей, а  их обоснованность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7786742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По структуре и содержанию зависит от задач, для решения которых он составляется, в то время как другие планы разрабатываются по </a:t>
            </a:r>
            <a:r>
              <a:rPr lang="ru-RU" dirty="0" smtClean="0"/>
              <a:t>схеме.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2285992"/>
            <a:ext cx="6500858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Структура зависит от того, </a:t>
            </a:r>
            <a:r>
              <a:rPr lang="ru-RU" dirty="0" smtClean="0"/>
              <a:t>для кого </a:t>
            </a:r>
            <a:r>
              <a:rPr lang="ru-RU" dirty="0"/>
              <a:t>предназначен бизнес-план:</a:t>
            </a:r>
          </a:p>
          <a:p>
            <a:pPr lvl="0" algn="just"/>
            <a:r>
              <a:rPr lang="ru-RU" dirty="0" smtClean="0"/>
              <a:t>- банкиры </a:t>
            </a:r>
            <a:r>
              <a:rPr lang="ru-RU" dirty="0"/>
              <a:t>и инвесторы, чьи средства используются для реализации инвестиционной идеи;</a:t>
            </a:r>
          </a:p>
          <a:p>
            <a:pPr lvl="0" algn="just"/>
            <a:r>
              <a:rPr lang="ru-RU" dirty="0" smtClean="0"/>
              <a:t>- коллектив </a:t>
            </a:r>
            <a:r>
              <a:rPr lang="ru-RU" dirty="0"/>
              <a:t>исполнителей (сотрудники</a:t>
            </a:r>
            <a:r>
              <a:rPr lang="ru-RU" dirty="0" smtClean="0"/>
              <a:t>), чтобы понять </a:t>
            </a:r>
            <a:r>
              <a:rPr lang="ru-RU" dirty="0"/>
              <a:t>перспективы развития предприятия, общую картину;</a:t>
            </a:r>
          </a:p>
          <a:p>
            <a:pPr lvl="0" algn="just"/>
            <a:r>
              <a:rPr lang="ru-RU" dirty="0" smtClean="0"/>
              <a:t>- сам </a:t>
            </a:r>
            <a:r>
              <a:rPr lang="ru-RU" dirty="0"/>
              <a:t>руководитель предприятия, инициатор </a:t>
            </a:r>
            <a:r>
              <a:rPr lang="ru-RU" dirty="0" smtClean="0"/>
              <a:t>, чтобы </a:t>
            </a:r>
            <a:r>
              <a:rPr lang="ru-RU" dirty="0"/>
              <a:t>проверить свои идеи на реалистичность, смоделировать будущую деятельность (более подробный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5072074"/>
            <a:ext cx="7858179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Отражает развитие </a:t>
            </a:r>
            <a:r>
              <a:rPr lang="ru-RU" dirty="0"/>
              <a:t>конкретного направления его работы на определенном рынке. </a:t>
            </a:r>
            <a:endParaRPr lang="ru-RU" dirty="0" smtClean="0"/>
          </a:p>
          <a:p>
            <a:pPr algn="just"/>
            <a:r>
              <a:rPr lang="ru-RU" dirty="0" smtClean="0"/>
              <a:t>Бизнес-план </a:t>
            </a:r>
            <a:r>
              <a:rPr lang="ru-RU" dirty="0"/>
              <a:t>составляется в том случае, если ставится новая коммерческая задача. </a:t>
            </a:r>
            <a:endParaRPr lang="ru-RU" dirty="0" smtClean="0"/>
          </a:p>
          <a:p>
            <a:pPr algn="just"/>
            <a:r>
              <a:rPr lang="ru-RU" dirty="0" smtClean="0"/>
              <a:t>Не </a:t>
            </a:r>
            <a:r>
              <a:rPr lang="ru-RU" dirty="0"/>
              <a:t>является обязательным для составления</a:t>
            </a: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357158" y="1071546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7158" y="1857364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285720" y="5715016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929454" y="6429396"/>
            <a:ext cx="1500198" cy="428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71530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Наибольшее значение имеет аналитическая часть, в то время, как  в других – технико-экономические расчеты</a:t>
            </a: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357158" y="571480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28860" y="1314378"/>
            <a:ext cx="4187365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 РАЗДЕЛЫ БИЗНЕС-ПЛАНА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7" y="2000240"/>
            <a:ext cx="82153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1</a:t>
            </a:r>
            <a:r>
              <a:rPr lang="ru-RU" dirty="0" smtClean="0"/>
              <a:t>. ОБОСНОВАНИЕ ВЫБОРА ПРОДУКЦИИ ИЛИ </a:t>
            </a:r>
          </a:p>
          <a:p>
            <a:pPr algn="ctr"/>
            <a:r>
              <a:rPr lang="ru-RU" dirty="0" smtClean="0"/>
              <a:t>ОКАЗЫВАЕМОЙ УСЛУГИ.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143248"/>
            <a:ext cx="8572560" cy="286232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При выборе необходимо руководствоваться стратегическим подходом, в частности, обеспечение устойчивой конкурентоспособности.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При </a:t>
            </a:r>
            <a:r>
              <a:rPr lang="ru-RU" b="1" dirty="0"/>
              <a:t>этом виды конкурентных преимуществ бывают:</a:t>
            </a:r>
          </a:p>
          <a:p>
            <a:pPr lvl="0" algn="just"/>
            <a:r>
              <a:rPr lang="ru-RU" b="1" dirty="0"/>
              <a:t>Низшего порядка </a:t>
            </a:r>
            <a:r>
              <a:rPr lang="ru-RU" dirty="0"/>
              <a:t>– возможность использовать более дешевую по сравнению с аналогичным предприятием рабочую силу, сырье, энергию. Низший порядок связан с тем, что этот вид преимуществ неустойчив.</a:t>
            </a:r>
          </a:p>
          <a:p>
            <a:pPr lvl="0" algn="just"/>
            <a:r>
              <a:rPr lang="ru-RU" b="1" dirty="0"/>
              <a:t>Высшего порядка </a:t>
            </a:r>
            <a:r>
              <a:rPr lang="ru-RU" dirty="0"/>
              <a:t>– принято относить оригинальную продукцию или услуги, уникальные технологии и специалистов, репутацию фирмы (особые цены). Более устойчивы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14290"/>
            <a:ext cx="4671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РАЗДЕЛ 2. </a:t>
            </a:r>
            <a:r>
              <a:rPr lang="ru-RU" dirty="0" smtClean="0"/>
              <a:t>ОЦЕНКА РЫНКА СБЫТА.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642918"/>
            <a:ext cx="500066" cy="5715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00430" y="1285860"/>
            <a:ext cx="23952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ЭТАПЫ ОЦЕНКИ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071678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/>
              <a:t>1. Оценка </a:t>
            </a:r>
            <a:r>
              <a:rPr lang="ru-RU" dirty="0"/>
              <a:t>потенциальной емкости рынка, т.е. общей стоимости товаров или услуг, которые может приобрести потребитель определенного региона за определенный срок. Эта величина зависит от многих факторов,  а выбор их зависит от характера проекта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2. Оценка </a:t>
            </a:r>
            <a:r>
              <a:rPr lang="ru-RU" dirty="0"/>
              <a:t>потенциальной суммы продаж, т.е. той доли рынка, которую можно было бы захватить, рассчитывать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3. Прогноз </a:t>
            </a:r>
            <a:r>
              <a:rPr lang="ru-RU" dirty="0"/>
              <a:t>объемов продаж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8596" y="2285992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596" y="3929066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4714884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 rot="5243424">
            <a:off x="4515859" y="4727959"/>
            <a:ext cx="417132" cy="85825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265094" y="5429264"/>
            <a:ext cx="6878806" cy="1015663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Реальная оценка средств, полученных от реализации </a:t>
            </a:r>
          </a:p>
          <a:p>
            <a:pPr algn="ctr"/>
            <a:r>
              <a:rPr lang="ru-RU" sz="2000" dirty="0" smtClean="0"/>
              <a:t>продукции или услуг </a:t>
            </a:r>
          </a:p>
          <a:p>
            <a:pPr algn="ctr"/>
            <a:r>
              <a:rPr lang="ru-RU" sz="2000" dirty="0" smtClean="0"/>
              <a:t>в данных условиях, и их изменения со временем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85728"/>
            <a:ext cx="46955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РАЗДЕЛ 3. </a:t>
            </a:r>
            <a:r>
              <a:rPr lang="ru-RU" dirty="0" smtClean="0"/>
              <a:t>ОЦЕНКА КОНКУРЕНТОВ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071934" y="714356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317484"/>
            <a:ext cx="8286808" cy="2585323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Необходимо определить круг конкурентов, оценить их возможности, выбрать стратегию борьбы с конкурентом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ценовая </a:t>
            </a:r>
            <a:r>
              <a:rPr lang="ru-RU" dirty="0"/>
              <a:t>(аналогичные товары по более низкой цене</a:t>
            </a:r>
            <a:r>
              <a:rPr lang="ru-RU" dirty="0" smtClean="0"/>
              <a:t>);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качества </a:t>
            </a:r>
            <a:r>
              <a:rPr lang="ru-RU" dirty="0"/>
              <a:t>(по той же цене, но лучшего качества</a:t>
            </a:r>
            <a:r>
              <a:rPr lang="ru-RU" dirty="0" smtClean="0"/>
              <a:t>);</a:t>
            </a:r>
          </a:p>
          <a:p>
            <a:pPr lvl="0" algn="just"/>
            <a:endParaRPr lang="ru-RU" dirty="0"/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сервиса </a:t>
            </a:r>
            <a:r>
              <a:rPr lang="ru-RU" dirty="0"/>
              <a:t>(послепродажный сервис или в течение всего времени эксплуатации)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4071942"/>
            <a:ext cx="45720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4.  </a:t>
            </a:r>
            <a:r>
              <a:rPr lang="ru-RU" dirty="0" smtClean="0"/>
              <a:t>ПЛАН МАРКЕТИНГА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3372" y="4500570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5072074"/>
            <a:ext cx="8358245" cy="1200329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Разрабатывается схема распространения товаров или услуг, методы ценообразования, рассматриваются вопросы рекламной деятельности, методы стимулирования продаж. Могут рассматриваться мероприятия по формированию общественного мнения о фирме, товарах и услугах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14290"/>
            <a:ext cx="45720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5.  </a:t>
            </a:r>
            <a:r>
              <a:rPr lang="ru-RU" dirty="0" smtClean="0"/>
              <a:t>ПЛАН ПРОИЗВОДСТВА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429124" y="642918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429684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Составляется в том случае, если осуществляется производство продукции.</a:t>
            </a:r>
          </a:p>
          <a:p>
            <a:pPr algn="just"/>
            <a:r>
              <a:rPr lang="ru-RU" dirty="0"/>
              <a:t>Приводится содержание технологических процессов, рассчитывается мощность предприятия, определяется объем и номенклатура выпускаемой продукции  и определяется круг поставщиков и партнеров по возможности с оценкой их мощностей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2857496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6.  </a:t>
            </a:r>
            <a:r>
              <a:rPr lang="ru-RU" dirty="0" smtClean="0"/>
              <a:t>ОРГАНИЗАЦИОННЫЙ ПЛАН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7686" y="3286124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978196"/>
            <a:ext cx="8429684" cy="230832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Приводится организационная схема предприятия, из которой видно, какие функциональные подразделения существуют, как они будут взаимодействовать. Формулируются квалификационные требования к персоналу, условия найма, вопросы оплаты труда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этом плане могут быть рассмотрены и юридические вопросы. В том числе указывается, какая форма собственности, правовой статус, все с обоснованием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54292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7.  </a:t>
            </a:r>
            <a:r>
              <a:rPr lang="ru-RU" dirty="0" smtClean="0"/>
              <a:t>ОЦЕНКА РИСКА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86248" y="642918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8429684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Выявление всех типов рисков (</a:t>
            </a:r>
            <a:r>
              <a:rPr lang="ru-RU" dirty="0"/>
              <a:t>рыночный, банкротства, ликвидный риск, политический, кредитный) и </a:t>
            </a:r>
            <a:r>
              <a:rPr lang="ru-RU" dirty="0" smtClean="0"/>
              <a:t>разработка мероприятий </a:t>
            </a:r>
            <a:r>
              <a:rPr lang="ru-RU" dirty="0"/>
              <a:t>по сокращению рисков и минимизации потерь, которые они могут вызвать.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5852" y="2357430"/>
            <a:ext cx="64294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РАЗДЕЛ 8.  </a:t>
            </a:r>
            <a:r>
              <a:rPr lang="ru-RU" dirty="0" smtClean="0"/>
              <a:t>ФИНАНСОВЫЙ (ОБОЩАЮЩИЙ)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2786058"/>
            <a:ext cx="428628" cy="50006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14480" y="3357562"/>
            <a:ext cx="5572164" cy="175432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Входят несколько видов документов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прогноз </a:t>
            </a:r>
            <a:r>
              <a:rPr lang="ru-RU" dirty="0"/>
              <a:t>объемов реализации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баланс </a:t>
            </a:r>
            <a:r>
              <a:rPr lang="ru-RU" dirty="0"/>
              <a:t>денежных расходов и поступлений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баланс </a:t>
            </a:r>
            <a:r>
              <a:rPr lang="ru-RU" dirty="0"/>
              <a:t>активов и пассивов</a:t>
            </a:r>
          </a:p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график </a:t>
            </a:r>
            <a:r>
              <a:rPr lang="ru-RU" dirty="0"/>
              <a:t>достижения безубыточности и другие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858016" y="6286520"/>
            <a:ext cx="11430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3"/>
            <a:ext cx="8072494" cy="341632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Вырабатывается стратегия финансирования, в том числе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определяется</a:t>
            </a:r>
            <a:r>
              <a:rPr lang="ru-RU" dirty="0"/>
              <a:t>, сколько нужно средств для реализации данного инвестиционного проекта</a:t>
            </a:r>
            <a:r>
              <a:rPr lang="ru-RU" dirty="0" smtClean="0"/>
              <a:t>;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определяются </a:t>
            </a:r>
            <a:r>
              <a:rPr lang="ru-RU" dirty="0"/>
              <a:t>источники получения средств. При этом определяется, какая доля требуемых средств будет получена в виде кредита, а какая будет привлекаться в форме паевого капитала (предпочтительно для новых проектов</a:t>
            </a:r>
            <a:r>
              <a:rPr lang="ru-RU" dirty="0" smtClean="0"/>
              <a:t>);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► </a:t>
            </a:r>
            <a:r>
              <a:rPr lang="ru-RU" dirty="0" smtClean="0"/>
              <a:t>сроки </a:t>
            </a:r>
            <a:r>
              <a:rPr lang="ru-RU" dirty="0"/>
              <a:t>возврата заемных средств и получение инвесторами дохода от них (в случае займа) или окупаемости.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7215206" y="214290"/>
            <a:ext cx="1214446" cy="357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5143512"/>
            <a:ext cx="6882012" cy="92333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 ИТОГАМ ВСЕХ РАЗДЕЛО БИЗНЕС-ПЛАНОВ </a:t>
            </a:r>
          </a:p>
          <a:p>
            <a:pPr algn="ctr"/>
            <a:r>
              <a:rPr lang="ru-RU" dirty="0" smtClean="0"/>
              <a:t>СОСТАВЛЯЕТСЯ РЕЗЮМЕ, КОТОРОЕ ПОМЕЩАЕТСЯ В </a:t>
            </a:r>
          </a:p>
          <a:p>
            <a:pPr algn="ctr"/>
            <a:r>
              <a:rPr lang="ru-RU" dirty="0" smtClean="0"/>
              <a:t>НАЧАЛЕ БИЗНЕС-ПЛАНА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762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4</cp:revision>
  <dcterms:created xsi:type="dcterms:W3CDTF">2020-05-04T05:56:41Z</dcterms:created>
  <dcterms:modified xsi:type="dcterms:W3CDTF">2020-05-04T06:45:50Z</dcterms:modified>
</cp:coreProperties>
</file>