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9" r:id="rId25"/>
    <p:sldId id="278" r:id="rId26"/>
    <p:sldId id="281" r:id="rId27"/>
    <p:sldId id="287" r:id="rId28"/>
    <p:sldId id="282" r:id="rId29"/>
    <p:sldId id="283" r:id="rId30"/>
    <p:sldId id="284" r:id="rId31"/>
    <p:sldId id="285" r:id="rId32"/>
    <p:sldId id="286" r:id="rId33"/>
    <p:sldId id="288" r:id="rId34"/>
    <p:sldId id="300" r:id="rId35"/>
    <p:sldId id="301" r:id="rId36"/>
    <p:sldId id="289" r:id="rId37"/>
    <p:sldId id="290" r:id="rId38"/>
    <p:sldId id="291" r:id="rId39"/>
    <p:sldId id="292" r:id="rId40"/>
    <p:sldId id="302" r:id="rId41"/>
    <p:sldId id="304" r:id="rId42"/>
    <p:sldId id="303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>
        <p:scale>
          <a:sx n="76" d="100"/>
          <a:sy n="76" d="100"/>
        </p:scale>
        <p:origin x="-81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F415F2-CC30-4BA2-9102-A7177ABF8F49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48DA0F-1A9E-4D65-A089-C128AB2919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Типы экономических систем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42424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Негативные стороны</a:t>
            </a:r>
            <a:b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рыночной системы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9411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Медленно реагирует на потребности в коренных преобразованиях народного хозяйства, которые требуют больших капиталовложений и не дают быстрой выгоды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Слабо обеспечивает поддержку некоммерческих отраслей Не способна предотвратить кризисы перепроизводства, порождает безработицу, инфляцию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Велико социальное расслоение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Рынок не учитывает влияния отрицательных внешних эффектов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Ее контрольный механизм – конкуренция – с течением времени ослабевает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Командно-административная система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(централизованно-плановая экономика) – экономическая система, в которой основные экономические решения принимаются государством, берущим на себя функции организатора хозяйственной деятельности общества.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Командно-административная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551784"/>
          </a:xfrm>
        </p:spPr>
        <p:txBody>
          <a:bodyPr>
            <a:normAutofit fontScale="40000" lnSpcReduction="20000"/>
          </a:bodyPr>
          <a:lstStyle/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1.Общественная собственность на факторы </a:t>
            </a:r>
            <a:r>
              <a:rPr lang="ru-RU" sz="6000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endParaRPr lang="ru-RU" sz="6000" kern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2.Государственное централизованное планирование экономики. 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свободного выбора и взаимодействия между продавцами и покупателями. 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4.Ценообразование осуществляется путем установления фиксированных государственных цен и тарифов. 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5.Отсутствие </a:t>
            </a: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трудовой активности работников 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6.Отсутствие мотивации трудовой активности работников </a:t>
            </a: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Clr>
                <a:srgbClr val="00FF99"/>
              </a:buClr>
              <a:buSzTx/>
              <a:buNone/>
              <a:defRPr/>
            </a:pPr>
            <a:r>
              <a:rPr lang="ru-RU" sz="6000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7.Жесткий учет и контроль со стороны государства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52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командно-административной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Способность концентрации ресурсов для достижения крупно-масштабных стратегических целей.</a:t>
            </a:r>
          </a:p>
          <a:p>
            <a:r>
              <a:rPr lang="ru-RU" dirty="0"/>
              <a:t>Возможность равномерного развития всех регионов страны.</a:t>
            </a:r>
          </a:p>
          <a:p>
            <a:r>
              <a:rPr lang="ru-RU" dirty="0"/>
              <a:t>Обеспечение социального минимума, высокие гарантии социальной стабильности.</a:t>
            </a:r>
          </a:p>
          <a:p>
            <a:r>
              <a:rPr lang="ru-RU" dirty="0"/>
              <a:t>Государственные программы бесплатного получения жилья, медицинской помощи, дошкольного содержания, среднего и высшего образования, организации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7918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командно-административной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Несбалансированность потребительского рынка </a:t>
            </a:r>
          </a:p>
          <a:p>
            <a:r>
              <a:rPr lang="ru-RU" dirty="0"/>
              <a:t>Давление производства на потребителя </a:t>
            </a:r>
          </a:p>
          <a:p>
            <a:r>
              <a:rPr lang="ru-RU" dirty="0"/>
              <a:t>Неравномерность распределения и социальное недовольство </a:t>
            </a:r>
          </a:p>
          <a:p>
            <a:r>
              <a:rPr lang="ru-RU" dirty="0"/>
              <a:t>Низкая эффективность труда</a:t>
            </a:r>
          </a:p>
          <a:p>
            <a:r>
              <a:rPr lang="ru-RU" dirty="0"/>
              <a:t>Торможение научно-технического прогресса</a:t>
            </a:r>
          </a:p>
          <a:p>
            <a:r>
              <a:rPr lang="ru-RU" dirty="0"/>
              <a:t>Экономический застой.</a:t>
            </a:r>
          </a:p>
          <a:p>
            <a:r>
              <a:rPr lang="ru-RU" dirty="0"/>
              <a:t>Низкая мотивация работников</a:t>
            </a:r>
          </a:p>
          <a:p>
            <a:r>
              <a:rPr lang="ru-RU" dirty="0"/>
              <a:t>Огромный бюрократический аппарат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59071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Органично соединяет в себе преимущества рыночной, административно-командной и традиционной экономики.</a:t>
            </a:r>
          </a:p>
          <a:p>
            <a:r>
              <a:rPr lang="ru-RU" dirty="0" smtClean="0"/>
              <a:t>- Это рыночная система со свойственной ей социальной ориентацией экономики общества в целом.</a:t>
            </a:r>
          </a:p>
          <a:p>
            <a:r>
              <a:rPr lang="ru-RU" dirty="0" smtClean="0"/>
              <a:t> Тип современной социально-экономической системы, складывающийся в развитых странах Запада и некоторых развивающихся странах на стадии перехода к постиндустриальному обществу.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83511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экономика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Предполагает сочетание частной собственности и свободного предпринимательства, регулируемого государством</a:t>
            </a:r>
          </a:p>
          <a:p>
            <a:r>
              <a:rPr lang="ru-RU" dirty="0"/>
              <a:t>Существует достаточно крупный государственный сектор . </a:t>
            </a:r>
          </a:p>
          <a:p>
            <a:r>
              <a:rPr lang="ru-RU" dirty="0"/>
              <a:t>Часть  ресурсов централизуется и распределяется государством с помощью командных механизмов </a:t>
            </a:r>
          </a:p>
          <a:p>
            <a:r>
              <a:rPr lang="ru-RU" dirty="0"/>
              <a:t>Она призвана использовать сильные стороны и преодолеть недостатки рыночной и командной систем.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1395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смешанной экономической системы</a:t>
            </a: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Сфера </a:t>
            </a:r>
            <a:r>
              <a:rPr lang="ru-RU" dirty="0"/>
              <a:t>действия рыночных механизмов</a:t>
            </a:r>
          </a:p>
          <a:p>
            <a:r>
              <a:rPr lang="ru-RU" dirty="0"/>
              <a:t>                 Право частной собственности </a:t>
            </a:r>
          </a:p>
          <a:p>
            <a:r>
              <a:rPr lang="ru-RU" dirty="0"/>
              <a:t>                 Рынки ресурсов и товаров</a:t>
            </a:r>
          </a:p>
          <a:p>
            <a:r>
              <a:rPr lang="ru-RU" dirty="0"/>
              <a:t>                 Частная хозяйственная инициатива</a:t>
            </a:r>
          </a:p>
          <a:p>
            <a:pPr marL="0" indent="0">
              <a:buNone/>
            </a:pPr>
            <a:r>
              <a:rPr lang="ru-RU" dirty="0"/>
              <a:t>Контроль со стороны государства</a:t>
            </a:r>
          </a:p>
          <a:p>
            <a:r>
              <a:rPr lang="ru-RU" dirty="0"/>
              <a:t>               Перераспределение доходов и ресурсов </a:t>
            </a:r>
          </a:p>
          <a:p>
            <a:r>
              <a:rPr lang="ru-RU" dirty="0"/>
              <a:t>              Создание общественных благ  </a:t>
            </a:r>
          </a:p>
          <a:p>
            <a:r>
              <a:rPr lang="ru-RU" dirty="0"/>
              <a:t>              Ослабление внешних эффектов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89513527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стороны смешанной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r>
              <a:rPr lang="ru-RU" dirty="0"/>
              <a:t>   Отсутствие дефицита товаров и услуг</a:t>
            </a:r>
          </a:p>
          <a:p>
            <a:r>
              <a:rPr lang="ru-RU" dirty="0"/>
              <a:t>   Свобода инициативы и       предпринимательства</a:t>
            </a:r>
          </a:p>
          <a:p>
            <a:r>
              <a:rPr lang="ru-RU" dirty="0"/>
              <a:t>   Возрастание роли социальной направленности </a:t>
            </a:r>
            <a:r>
              <a:rPr lang="ru-RU" dirty="0" smtClean="0"/>
              <a:t>в деятельности </a:t>
            </a:r>
            <a:r>
              <a:rPr lang="ru-RU" dirty="0"/>
              <a:t>государства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r>
              <a:rPr lang="ru-RU" dirty="0"/>
              <a:t>   Высокий уровень безработицы и инфляции</a:t>
            </a:r>
          </a:p>
          <a:p>
            <a:r>
              <a:rPr lang="ru-RU" dirty="0"/>
              <a:t>   Огромная роль монополий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69615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экономическая система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экономическая система, в которую научно-технический прогресс проникает с большими трудностями, т.к. вступает в противоречия с традициями.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85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1. Понятие экономической системы и ее элементов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Совокупность всех экономических процессов, совершающихся в обществе на основе действующих в нем имущественных отношений и организационных форм, представляет собой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экономическую систему этого общества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традиционной экономики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41197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собственность на средства производства и личный труд их владельцев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примитивная технология, связанная с первичной обработкой природных ресурсов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Общинное ведение хозяйства, натуральный обмен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ручного труда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5495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6868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проблема экономической теории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8912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ограниченности производственных ресурсов максимально удовлетворить безграничные потребности человеческого общества?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863660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экономические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производить?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производить?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производить?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0387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7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69277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52" y="692696"/>
            <a:ext cx="85073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73043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3123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412894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теория – это фундаментальная общественная наука, изучающая: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…использование ограниченных ресурсов с целью максимального удовлетворения неограниченных потребностей общества (К. </a:t>
            </a:r>
            <a:r>
              <a:rPr lang="ru-RU" dirty="0" err="1"/>
              <a:t>Макконнелл</a:t>
            </a:r>
            <a:r>
              <a:rPr lang="ru-RU" dirty="0"/>
              <a:t>).</a:t>
            </a:r>
          </a:p>
          <a:p>
            <a:r>
              <a:rPr lang="ru-RU" dirty="0"/>
              <a:t>…как общество с ограниченными ресурсами решает что, как и для кого производить (С. Фишер).</a:t>
            </a:r>
          </a:p>
          <a:p>
            <a:r>
              <a:rPr lang="ru-RU" dirty="0"/>
              <a:t>…хозяйство, управление хозяйством, отношения между людьми , а также людьми и окружающей средой, возникающие в процессе производства, обмена распределения, потребления продуктов и услуг (СЭС).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26667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забота индивида в обеспечении необходимых средств и условий в собственном существовании и самосохранении, стремление к устойчивому сохранению равновесия со средой обитания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нужда человека в каком-либо благе.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82027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 потребности. Пирамида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Классификация </a:t>
            </a:r>
            <a:r>
              <a:rPr lang="ru-RU" sz="2800" dirty="0"/>
              <a:t>А. </a:t>
            </a:r>
            <a:r>
              <a:rPr lang="ru-RU" sz="2800" dirty="0" err="1" smtClean="0"/>
              <a:t>Маслоу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Потребности:</a:t>
            </a:r>
          </a:p>
          <a:p>
            <a:r>
              <a:rPr lang="ru-RU" sz="2800" dirty="0"/>
              <a:t>Базисные: потребность в пище, безопасности, общении и т.д.</a:t>
            </a:r>
          </a:p>
          <a:p>
            <a:r>
              <a:rPr lang="ru-RU" sz="2800" dirty="0"/>
              <a:t>Производные (мега-потребности):  в справедливости, благополучии, порядке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48895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потребностей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8884" y="1956469"/>
            <a:ext cx="7846232" cy="4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32689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solidFill>
                  <a:srgbClr val="000099"/>
                </a:solidFill>
                <a:latin typeface="Times New Roman" pitchFamily="18" charset="0"/>
              </a:rPr>
              <a:t>Основными элементами экономической системы являются: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608512"/>
          </a:xfrm>
        </p:spPr>
        <p:txBody>
          <a:bodyPr>
            <a:noAutofit/>
          </a:bodyPr>
          <a:lstStyle/>
          <a:p>
            <a:pPr marL="216000" indent="-216000" algn="just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Социально-экономические отношения (между всеми лицами, участвующими в хозяйственной деятельности).</a:t>
            </a:r>
          </a:p>
          <a:p>
            <a:pPr indent="-216000" algn="just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Организационные формы хозяйственной деятельности.</a:t>
            </a:r>
          </a:p>
          <a:p>
            <a:pPr indent="-216000" algn="just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Хозяйственный механизм как способ регулирования экономической деятельности на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</a:rPr>
              <a:t>макроуровне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, т.е. на уровне государства, зависящий от многочисленных факторов, определяемых экономическими, национальными, климатическими, географическими особенностями.</a:t>
            </a:r>
          </a:p>
          <a:p>
            <a:pPr indent="-216000" algn="just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Системы стимулов и мотивации, которыми руководствуются все участники хозяйственной деятельности.</a:t>
            </a:r>
          </a:p>
          <a:p>
            <a:pPr indent="-216000" algn="just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Конкретные экономические связи между предприятиями и организациями.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Аксиомы теории потребностей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1-2 уровня врожденные,  3-5 – приобретенные;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доминанты – потребности каждого нового уровня становятся актуальным после удовлетворения потребностей предыдущих;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воздействия потребности есть функция от степени ее удовлетворения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167650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Аксиомы экономики из теории потребностей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человека безграничны и полностью неутолимы.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экономический закон непрерывного возрастания человеческих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15389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изучает: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потребности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желание потребителей приобрести и использовать товары и услуги, которые доставляют им полезность (удовольствие, удовлетворение);</a:t>
            </a:r>
          </a:p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средства для удовлетворения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17740381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предметов потребления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и услуги;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первой необходимости и предметы роскоши;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приобретаемые индивидуально и обществом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133142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794"/>
            <a:ext cx="83581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014538"/>
            <a:ext cx="82962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7638"/>
            <a:ext cx="885825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благ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981158"/>
            <a:ext cx="38147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Свободные блага – </a:t>
            </a:r>
            <a:r>
              <a:rPr kumimoji="0" lang="ru-RU" alt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это то, что человек находит в природе, они достаются человеку бесплатно, к ним нельзя ограничить доступ.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105562" y="1969655"/>
            <a:ext cx="38147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alt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Экономические блага</a:t>
            </a:r>
            <a:r>
              <a:rPr kumimoji="0" lang="ru-RU" alt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– результат деятельности человека. Ограниченны, платны. Включают: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Ш"/>
              <a:tabLst/>
              <a:defRPr/>
            </a:pPr>
            <a:r>
              <a:rPr kumimoji="0" lang="ru-RU" alt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частные блага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Ш"/>
              <a:tabLst/>
              <a:defRPr/>
            </a:pPr>
            <a:r>
              <a:rPr kumimoji="0" lang="ru-RU" altLang="ru-RU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общественные блага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28611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Экономические ресурсы и проблема их ограниченности. </a:t>
            </a:r>
            <a:br>
              <a:rPr lang="ru-RU" altLang="ru-RU" sz="4400" b="1" kern="0" dirty="0">
                <a:solidFill>
                  <a:srgbClr val="333399"/>
                </a:solidFill>
                <a:latin typeface="Tahoma"/>
              </a:rPr>
            </a:br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Взаимозаменяемость и </a:t>
            </a:r>
            <a:r>
              <a:rPr lang="ru-RU" altLang="ru-RU" sz="4400" b="1" kern="0" dirty="0" err="1">
                <a:solidFill>
                  <a:srgbClr val="333399"/>
                </a:solidFill>
                <a:latin typeface="Tahoma"/>
              </a:rPr>
              <a:t>взаимодополняемость</a:t>
            </a:r>
            <a:r>
              <a:rPr lang="ru-RU" altLang="ru-RU" sz="4400" b="1" kern="0" dirty="0">
                <a:solidFill>
                  <a:srgbClr val="333399"/>
                </a:solidFill>
                <a:latin typeface="Tahoma"/>
              </a:rPr>
              <a:t> ресурсов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211052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(полезные ископаемые, водные, лесные, биологические и климатические ресурсы) 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(люди с их опытом, квалификацией, уровнем образования, способные производить товары и услуги) 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(созданные и накопленные средства производства: здания, сооружения, оборудование, машины, инструменты и т.д.) 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Предпринимательские способности (способности к организации производства) 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технология, информация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73336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производства: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7" t="37525" r="6339" b="11391"/>
          <a:stretch/>
        </p:blipFill>
        <p:spPr bwMode="auto">
          <a:xfrm>
            <a:off x="323528" y="1556792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74779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2. Типы экономических систем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28"/>
          <p:cNvGrpSpPr>
            <a:grpSpLocks noGrp="1"/>
          </p:cNvGrpSpPr>
          <p:nvPr/>
        </p:nvGrpSpPr>
        <p:grpSpPr bwMode="auto">
          <a:xfrm>
            <a:off x="251520" y="1340768"/>
            <a:ext cx="8892480" cy="5184576"/>
            <a:chOff x="29" y="942"/>
            <a:chExt cx="6008" cy="176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60" y="942"/>
              <a:ext cx="3946" cy="27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 dirty="0">
                  <a:latin typeface="Times New Roman" pitchFamily="18" charset="0"/>
                </a:rPr>
                <a:t>Типы экономических систем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172" y="1543"/>
              <a:ext cx="2783" cy="37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itchFamily="18" charset="0"/>
                </a:rPr>
                <a:t>Рыночные системы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доминирует рыночное хозяйство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38" y="1543"/>
              <a:ext cx="2576" cy="37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itchFamily="18" charset="0"/>
                </a:rPr>
                <a:t>Нерыночные системы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21" y="2199"/>
              <a:ext cx="1442" cy="47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latin typeface="Times New Roman" pitchFamily="18" charset="0"/>
                </a:rPr>
                <a:t>Рыночная экономика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свободной </a:t>
              </a:r>
              <a:endParaRPr lang="ru-RU" sz="1600" b="1" dirty="0" smtClean="0">
                <a:latin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конкуренции </a:t>
              </a:r>
              <a:endParaRPr lang="ru-RU" sz="1600" b="1" dirty="0">
                <a:latin typeface="Times New Roman" pitchFamily="18" charset="0"/>
              </a:endParaRP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(чистый капитализм)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666" y="2215"/>
              <a:ext cx="1371" cy="47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>
                  <a:latin typeface="Times New Roman" pitchFamily="18" charset="0"/>
                </a:rPr>
                <a:t>Современная </a:t>
              </a:r>
              <a:endParaRPr lang="ru-RU" b="1" dirty="0" smtClean="0"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</a:rPr>
                <a:t>рыночная </a:t>
              </a:r>
              <a:endParaRPr lang="ru-RU" b="1" dirty="0">
                <a:latin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</a:rPr>
                <a:t>экономика </a:t>
              </a:r>
              <a:endParaRPr lang="ru-RU" b="1" dirty="0" smtClean="0"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</a:rPr>
                <a:t>(</a:t>
              </a:r>
              <a:r>
                <a:rPr lang="ru-RU" b="1" dirty="0">
                  <a:latin typeface="Times New Roman" pitchFamily="18" charset="0"/>
                </a:rPr>
                <a:t>современный </a:t>
              </a:r>
            </a:p>
            <a:p>
              <a:pPr algn="ctr"/>
              <a:r>
                <a:rPr lang="ru-RU" b="1" dirty="0">
                  <a:latin typeface="Times New Roman" pitchFamily="18" charset="0"/>
                </a:rPr>
                <a:t>капитализм)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420" y="2199"/>
              <a:ext cx="1659" cy="49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Административно-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командная </a:t>
              </a:r>
              <a:endParaRPr lang="ru-RU" sz="1600" b="1" dirty="0">
                <a:latin typeface="Times New Roman" pitchFamily="18" charset="0"/>
              </a:endParaRP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(</a:t>
              </a:r>
              <a:r>
                <a:rPr lang="ru-RU" sz="1600" b="1" dirty="0" smtClean="0">
                  <a:latin typeface="Times New Roman" pitchFamily="18" charset="0"/>
                </a:rPr>
                <a:t>планово-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централизованная</a:t>
              </a:r>
              <a:r>
                <a:rPr lang="ru-RU" sz="1600" b="1" dirty="0">
                  <a:latin typeface="Times New Roman" pitchFamily="18" charset="0"/>
                </a:rPr>
                <a:t>) </a:t>
              </a:r>
            </a:p>
            <a:p>
              <a:pPr algn="ctr"/>
              <a:r>
                <a:rPr lang="ru-RU" sz="1600" b="1" dirty="0">
                  <a:latin typeface="Times New Roman" pitchFamily="18" charset="0"/>
                </a:rPr>
                <a:t>экономическая система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9" y="2226"/>
              <a:ext cx="1254" cy="47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Традиционная</a:t>
              </a:r>
              <a:endParaRPr lang="ru-RU" sz="1600" b="1" dirty="0">
                <a:latin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Экономическая</a:t>
              </a:r>
              <a:endParaRPr lang="ru-RU" sz="1600" b="1" dirty="0">
                <a:latin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</a:rPr>
                <a:t> </a:t>
              </a:r>
              <a:r>
                <a:rPr lang="ru-RU" sz="1600" b="1" dirty="0">
                  <a:latin typeface="Times New Roman" pitchFamily="18" charset="0"/>
                </a:rPr>
                <a:t>система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163" y="1325"/>
              <a:ext cx="362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966" y="1215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163" y="1325"/>
              <a:ext cx="0" cy="2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770" y="1352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647" y="2062"/>
              <a:ext cx="17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894" y="2062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647" y="2062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451" y="2062"/>
              <a:ext cx="6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1523" y="1926"/>
              <a:ext cx="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4718" y="1926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3894" y="2062"/>
              <a:ext cx="0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5491" y="2062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561975"/>
            <a:ext cx="80581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23838"/>
            <a:ext cx="82200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"/>
            <a:ext cx="83248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редкости: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блага и ресурсы ограничены как на каждый данный момент, так и с точки зрения возможностей их воспроизводства в будущем.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483174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640960" cy="2580896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производственных возможностей. Эффективное и рациональное использование ресурсов. Общественное разделение труда</a:t>
            </a:r>
          </a:p>
        </p:txBody>
      </p:sp>
    </p:spTree>
    <p:extLst>
      <p:ext uri="{BB962C8B-B14F-4D97-AF65-F5344CB8AC3E}">
        <p14:creationId xmlns:p14="http://schemas.microsoft.com/office/powerpoint/2010/main" xmlns="" val="268973397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Полная занятость - использование всех пригодных для производства товаров и услуг материальных и трудовых ресурсов. </a:t>
            </a:r>
          </a:p>
          <a:p>
            <a:pPr marL="0" indent="0">
              <a:buNone/>
            </a:pPr>
            <a:r>
              <a:rPr lang="ru-RU" dirty="0"/>
              <a:t>Это означает:</a:t>
            </a:r>
          </a:p>
          <a:p>
            <a:r>
              <a:rPr lang="ru-RU" dirty="0"/>
              <a:t>во-первых, экономика должна обеспечивать работой всех, кто хочет и способен трудиться; </a:t>
            </a:r>
          </a:p>
          <a:p>
            <a:r>
              <a:rPr lang="ru-RU" dirty="0"/>
              <a:t>во-вторых, должны использоваться без простоев машины и оборудование;</a:t>
            </a:r>
          </a:p>
          <a:p>
            <a:r>
              <a:rPr lang="ru-RU" dirty="0"/>
              <a:t>в-третьих, достигается максимально возможный результат.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52582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ru-RU" dirty="0"/>
              <a:t>экономическая модель действует в условиях полной занятости и полного объема производства продуктов;</a:t>
            </a:r>
          </a:p>
          <a:p>
            <a:r>
              <a:rPr lang="ru-RU" dirty="0"/>
              <a:t>действующие факторы производства постоянны, как по количеству, так и по качеству, но их можно перераспределять между отдельными отраслями производства;</a:t>
            </a:r>
          </a:p>
          <a:p>
            <a:r>
              <a:rPr lang="ru-RU" dirty="0"/>
              <a:t>в ходе анализа не меняется технология, техника и способы производства товаров и услуг, следовательно, в модели рассматривается краткосрочный период деятельности;</a:t>
            </a:r>
          </a:p>
          <a:p>
            <a:r>
              <a:rPr lang="ru-RU" dirty="0"/>
              <a:t>экономика производит только два продукта (в нашем случае хлеб и роботы).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585808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Альтернативное использование производственных ресурсов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1143"/>
            <a:ext cx="8463819" cy="33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52830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производственных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443" y="1935163"/>
            <a:ext cx="54731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40"/>
          <p:cNvSpPr>
            <a:spLocks noChangeArrowheads="1"/>
          </p:cNvSpPr>
          <p:nvPr/>
        </p:nvSpPr>
        <p:spPr bwMode="auto">
          <a:xfrm>
            <a:off x="467544" y="1916832"/>
            <a:ext cx="3000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Кривая </a:t>
            </a: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ABCDE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показывает границы максимально возможных объемов производства хлеба и роботов при полном использовании всех имеющихся ресурсов. Каждая точка на кривой </a:t>
            </a: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ABCDE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представляет определенную комбинацию товаров двух видов.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522979562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производственных альтернатив надо искать оптимальный вариант, приемлемый для общества в данное время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2001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Рыночная экономика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– экономическая система, основанная на принципах свободного предпринимательства, многообразия форм собственности на средства производства, рыночного ценообразования, договорных отношениях между хозяйствующими субъектами, ограниченного вмешательства государства в хозяйственную деятельность.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Рыночная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911824"/>
          </a:xfrm>
        </p:spPr>
        <p:txBody>
          <a:bodyPr/>
          <a:lstStyle/>
          <a:p>
            <a:pPr>
              <a:defRPr/>
            </a:pPr>
            <a:r>
              <a:rPr lang="ru-RU" sz="3600" b="1" i="1" u="sng" dirty="0" smtClean="0">
                <a:solidFill>
                  <a:srgbClr val="CC0066"/>
                </a:solidFill>
              </a:rPr>
              <a:t>Принципы и признаки существования рыночной экономики:</a:t>
            </a:r>
          </a:p>
          <a:p>
            <a:pPr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1.  </a:t>
            </a:r>
            <a:r>
              <a:rPr lang="ru-RU" sz="2800" b="1" dirty="0" smtClean="0">
                <a:solidFill>
                  <a:srgbClr val="000066"/>
                </a:solidFill>
              </a:rPr>
              <a:t>Свобода выбора видов и форм деятельности.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 2.  </a:t>
            </a:r>
            <a:r>
              <a:rPr lang="ru-RU" sz="2800" b="1" dirty="0" smtClean="0">
                <a:solidFill>
                  <a:srgbClr val="000066"/>
                </a:solidFill>
              </a:rPr>
              <a:t>Принцип  всеобщности</a:t>
            </a:r>
            <a:r>
              <a:rPr lang="ru-RU" sz="2800" dirty="0" smtClean="0">
                <a:solidFill>
                  <a:srgbClr val="000066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 3.  </a:t>
            </a:r>
            <a:r>
              <a:rPr lang="ru-RU" sz="2800" b="1" dirty="0" smtClean="0">
                <a:solidFill>
                  <a:srgbClr val="000066"/>
                </a:solidFill>
              </a:rPr>
              <a:t>Равноправие рыночных субъектов с разными формами  собственности</a:t>
            </a:r>
            <a:r>
              <a:rPr lang="ru-RU" sz="2800" dirty="0" smtClean="0">
                <a:solidFill>
                  <a:srgbClr val="000066"/>
                </a:solidFill>
              </a:rPr>
              <a:t>.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 4</a:t>
            </a:r>
            <a:r>
              <a:rPr lang="ru-RU" sz="2800" b="1" dirty="0" smtClean="0">
                <a:solidFill>
                  <a:srgbClr val="000066"/>
                </a:solidFill>
              </a:rPr>
              <a:t>.  Независимость хозяйствования</a:t>
            </a:r>
            <a:r>
              <a:rPr lang="ru-RU" sz="2800" dirty="0" smtClean="0">
                <a:solidFill>
                  <a:srgbClr val="000066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условия для рыночной экономики: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- наличие (господство) частной              собственности на средства производства</a:t>
            </a:r>
          </a:p>
          <a:p>
            <a:pPr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 - свобода выбора в принятии решений</a:t>
            </a:r>
          </a:p>
          <a:p>
            <a:pPr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 - свобода использования ресурсов</a:t>
            </a:r>
          </a:p>
          <a:p>
            <a:pPr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 - конкуренция</a:t>
            </a:r>
          </a:p>
          <a:p>
            <a:pPr>
              <a:defRPr/>
            </a:pPr>
            <a:r>
              <a:rPr lang="ru-RU" sz="2800" dirty="0" smtClean="0">
                <a:solidFill>
                  <a:srgbClr val="800080"/>
                </a:solidFill>
              </a:rPr>
              <a:t>- доступ продавцов и покупателей  к   информации.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рыночной системы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Посредническая функция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Функция ценообразования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Информационная функция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rgbClr val="000066"/>
                </a:solidFill>
              </a:rPr>
              <a:t>Р</a:t>
            </a:r>
            <a:r>
              <a:rPr lang="ru-RU" sz="3600" b="1" dirty="0" smtClean="0">
                <a:solidFill>
                  <a:srgbClr val="000066"/>
                </a:solidFill>
              </a:rPr>
              <a:t>егулирующая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</a:rPr>
              <a:t>функция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Санирующая функция</a:t>
            </a:r>
            <a:r>
              <a:rPr lang="ru-RU" sz="3600" dirty="0" smtClean="0">
                <a:solidFill>
                  <a:srgbClr val="000066"/>
                </a:solidFill>
              </a:rPr>
              <a:t>  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000066"/>
                </a:solidFill>
              </a:rPr>
              <a:t>Стимулирующая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</a:rPr>
              <a:t>функция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Достоинства рыночной экономики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686800" cy="4752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700" dirty="0" smtClean="0">
                <a:solidFill>
                  <a:srgbClr val="000066"/>
                </a:solidFill>
              </a:rPr>
              <a:t>Способна с помощью конкуренции и рыночной цены быстро откликаться на потребности в новых товарах и услугах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700" dirty="0" smtClean="0">
                <a:solidFill>
                  <a:srgbClr val="000066"/>
                </a:solidFill>
              </a:rPr>
              <a:t>Уравновешивает спрос и предложение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700" dirty="0" smtClean="0">
                <a:solidFill>
                  <a:srgbClr val="000066"/>
                </a:solidFill>
              </a:rPr>
              <a:t>Поощряет хозяйства, которые соответствуют нормальным (и  превышающие нормальные) условиям производства.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700" dirty="0" smtClean="0">
                <a:solidFill>
                  <a:srgbClr val="000066"/>
                </a:solidFill>
              </a:rPr>
              <a:t>Обеспечивает наибольшую эффективность работы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700" dirty="0" smtClean="0">
                <a:solidFill>
                  <a:srgbClr val="000066"/>
                </a:solidFill>
              </a:rPr>
              <a:t>Стимулирует рост производства, ускоряет темпы его развития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1406</Words>
  <Application>Microsoft Office PowerPoint</Application>
  <PresentationFormat>Экран (4:3)</PresentationFormat>
  <Paragraphs>186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Типы экономических систем</vt:lpstr>
      <vt:lpstr>1. Понятие экономической системы и ее элементов</vt:lpstr>
      <vt:lpstr>Основными элементами экономической системы являются:</vt:lpstr>
      <vt:lpstr>2. Типы экономических систем</vt:lpstr>
      <vt:lpstr>Рыночная экономика </vt:lpstr>
      <vt:lpstr>Рыночная система</vt:lpstr>
      <vt:lpstr>Необходимые условия для рыночной экономики:</vt:lpstr>
      <vt:lpstr>Функции рыночной системы</vt:lpstr>
      <vt:lpstr>Достоинства рыночной экономики</vt:lpstr>
      <vt:lpstr>Негативные стороны  рыночной системы</vt:lpstr>
      <vt:lpstr>Командно-административная система</vt:lpstr>
      <vt:lpstr>Командно-административная система</vt:lpstr>
      <vt:lpstr>Преимущества командно-административной системы</vt:lpstr>
      <vt:lpstr>Недостатки командно-административной экономики</vt:lpstr>
      <vt:lpstr>Смешанная экономика</vt:lpstr>
      <vt:lpstr>Смешанная экономика</vt:lpstr>
      <vt:lpstr>Основные элементы смешанной экономической системы </vt:lpstr>
      <vt:lpstr>Положительные и отрицательные стороны смешанной экономики</vt:lpstr>
      <vt:lpstr>Традиционная экономическая система</vt:lpstr>
      <vt:lpstr>Основные черты традиционной экономики</vt:lpstr>
      <vt:lpstr>Основная проблема экономической теории</vt:lpstr>
      <vt:lpstr>Основные экономические вопросы</vt:lpstr>
      <vt:lpstr>Слайд 23</vt:lpstr>
      <vt:lpstr>Слайд 24</vt:lpstr>
      <vt:lpstr>Слайд 25</vt:lpstr>
      <vt:lpstr>Экономическая теория – это фундаментальная общественная наука, изучающая:</vt:lpstr>
      <vt:lpstr>Потребности</vt:lpstr>
      <vt:lpstr>Человеческие потребности. Пирамида А. Маслоу</vt:lpstr>
      <vt:lpstr>Пирамида потребностей Маслоу</vt:lpstr>
      <vt:lpstr>Аксиомы теории потребностей</vt:lpstr>
      <vt:lpstr>Аксиомы экономики из теории потребностей</vt:lpstr>
      <vt:lpstr>Экономика изучает:</vt:lpstr>
      <vt:lpstr>Классификация предметов потребления</vt:lpstr>
      <vt:lpstr>Слайд 34</vt:lpstr>
      <vt:lpstr>Слайд 35</vt:lpstr>
      <vt:lpstr>Классификация благ</vt:lpstr>
      <vt:lpstr>Экономические ресурсы и проблема их ограниченности.  Взаимозаменяемость и взаимодополняемость ресурсов</vt:lpstr>
      <vt:lpstr>Экономические ресурсы</vt:lpstr>
      <vt:lpstr>Факторы производства:</vt:lpstr>
      <vt:lpstr>Слайд 40</vt:lpstr>
      <vt:lpstr>Слайд 41</vt:lpstr>
      <vt:lpstr>Слайд 42</vt:lpstr>
      <vt:lpstr>Закон редкости:</vt:lpstr>
      <vt:lpstr>Кривая производственных возможностей. Эффективное и рациональное использование ресурсов. Общественное разделение труда</vt:lpstr>
      <vt:lpstr>Слайд 45</vt:lpstr>
      <vt:lpstr>Допущения:</vt:lpstr>
      <vt:lpstr> Альтернативное использование производственных ресурсов</vt:lpstr>
      <vt:lpstr>График производственных возможностей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экономических систем</dc:title>
  <dc:creator>Inna</dc:creator>
  <cp:lastModifiedBy>Света</cp:lastModifiedBy>
  <cp:revision>16</cp:revision>
  <dcterms:created xsi:type="dcterms:W3CDTF">2016-02-23T20:45:04Z</dcterms:created>
  <dcterms:modified xsi:type="dcterms:W3CDTF">2020-09-04T04:58:45Z</dcterms:modified>
</cp:coreProperties>
</file>