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15" autoAdjust="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52300F-4173-4A96-B10D-B8BA9F413EB9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AA5A30-E6BD-4656-A8BF-0EB4322FC69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300F-4173-4A96-B10D-B8BA9F413EB9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5A30-E6BD-4656-A8BF-0EB4322FC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300F-4173-4A96-B10D-B8BA9F413EB9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5A30-E6BD-4656-A8BF-0EB4322FC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52300F-4173-4A96-B10D-B8BA9F413EB9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AA5A30-E6BD-4656-A8BF-0EB4322FC6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52300F-4173-4A96-B10D-B8BA9F413EB9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AA5A30-E6BD-4656-A8BF-0EB4322FC69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300F-4173-4A96-B10D-B8BA9F413EB9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5A30-E6BD-4656-A8BF-0EB4322FC69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300F-4173-4A96-B10D-B8BA9F413EB9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5A30-E6BD-4656-A8BF-0EB4322FC69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52300F-4173-4A96-B10D-B8BA9F413EB9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AA5A30-E6BD-4656-A8BF-0EB4322FC6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300F-4173-4A96-B10D-B8BA9F413EB9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5A30-E6BD-4656-A8BF-0EB4322FC6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52300F-4173-4A96-B10D-B8BA9F413EB9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AA5A30-E6BD-4656-A8BF-0EB4322FC69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52300F-4173-4A96-B10D-B8BA9F413EB9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AA5A30-E6BD-4656-A8BF-0EB4322FC69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52300F-4173-4A96-B10D-B8BA9F413EB9}" type="datetimeFigureOut">
              <a:rPr lang="ru-RU" smtClean="0"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AA5A30-E6BD-4656-A8BF-0EB4322FC6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285728"/>
            <a:ext cx="56436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ТЕМА 1. </a:t>
            </a:r>
          </a:p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ОСНОВЫ </a:t>
            </a:r>
          </a:p>
          <a:p>
            <a:pPr algn="ctr"/>
            <a:r>
              <a:rPr lang="ru-RU" sz="3600" b="1" dirty="0" smtClean="0"/>
              <a:t>ПЛАНИРОВАНИЯ 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43372" y="4857760"/>
            <a:ext cx="493917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dirty="0"/>
              <a:t>Сущность и назначение планирования.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Границы плана.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Принципы планирования.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/>
              <a:t>Методы планирования.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488" y="214290"/>
            <a:ext cx="3278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4. Методы </a:t>
            </a:r>
            <a:r>
              <a:rPr lang="ru-RU" b="1" dirty="0" smtClean="0"/>
              <a:t>планирования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642918"/>
            <a:ext cx="6856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Методы планирования это совокупность способов и </a:t>
            </a:r>
            <a:r>
              <a:rPr lang="ru-RU" dirty="0" smtClean="0"/>
              <a:t>приемов</a:t>
            </a:r>
          </a:p>
          <a:p>
            <a:pPr algn="ctr"/>
            <a:r>
              <a:rPr lang="ru-RU" dirty="0" smtClean="0"/>
              <a:t>разработки планов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1857364"/>
            <a:ext cx="2214578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Балансовый метод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15074" y="1857364"/>
            <a:ext cx="2214578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Нормативный метод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85918" y="3143248"/>
            <a:ext cx="2214578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Программно-целевой метод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00562" y="3143248"/>
            <a:ext cx="2214578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Экономико-математические методы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endCxn id="7" idx="0"/>
          </p:cNvCxnSpPr>
          <p:nvPr/>
        </p:nvCxnSpPr>
        <p:spPr>
          <a:xfrm rot="10800000" flipV="1">
            <a:off x="1535886" y="1071546"/>
            <a:ext cx="1035851" cy="7858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9" idx="0"/>
          </p:cNvCxnSpPr>
          <p:nvPr/>
        </p:nvCxnSpPr>
        <p:spPr>
          <a:xfrm rot="5400000">
            <a:off x="2482439" y="1768067"/>
            <a:ext cx="1785950" cy="9644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0" idx="0"/>
          </p:cNvCxnSpPr>
          <p:nvPr/>
        </p:nvCxnSpPr>
        <p:spPr>
          <a:xfrm rot="16200000" flipH="1">
            <a:off x="4375545" y="1910942"/>
            <a:ext cx="1857388" cy="60722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0"/>
          </p:cNvCxnSpPr>
          <p:nvPr/>
        </p:nvCxnSpPr>
        <p:spPr>
          <a:xfrm>
            <a:off x="6357950" y="1142984"/>
            <a:ext cx="964413" cy="7143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857232"/>
            <a:ext cx="771530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БАЛАНСОВЫЙ МЕТОД. </a:t>
            </a:r>
            <a:r>
              <a:rPr lang="ru-RU" dirty="0" smtClean="0"/>
              <a:t>Предполагает </a:t>
            </a:r>
            <a:r>
              <a:rPr lang="ru-RU" dirty="0"/>
              <a:t>увязку потребностей и ресурсов, способствует обеспечению необходимой пропорциональности и координации при функционировании и развитии предприятий, отраслей производств. Позволяет выявить, предусмотреть узкие места и диспропорции, вскрыть резервы. Используется чаще на государственном, территориальном уровнях планирования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НОРМАТИВНЫЙ МЕТОД. </a:t>
            </a:r>
            <a:r>
              <a:rPr lang="ru-RU" dirty="0" smtClean="0"/>
              <a:t>Основан </a:t>
            </a:r>
            <a:r>
              <a:rPr lang="ru-RU" dirty="0"/>
              <a:t>на определении и использовании системы нормативов и норм, отражающих достигнутый в обществе, в отрасли, на предприятии уровень научно-технических достижений. Нормативный метод получил широкое распространение на предприятиях, поскольку прост в использовании. Однако требует наличия постоянно обновляемой нормативной базы планирования. Ее формирование для предприятия является дополнительной нагрузкой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i="1" dirty="0"/>
              <a:t>         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643438" y="5857916"/>
            <a:ext cx="3571900" cy="8572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Продолжение </a:t>
            </a:r>
            <a:endParaRPr lang="ru-RU" dirty="0"/>
          </a:p>
        </p:txBody>
      </p:sp>
      <p:sp>
        <p:nvSpPr>
          <p:cNvPr id="6" name="Нашивка 5"/>
          <p:cNvSpPr/>
          <p:nvPr/>
        </p:nvSpPr>
        <p:spPr>
          <a:xfrm>
            <a:off x="285720" y="785794"/>
            <a:ext cx="500066" cy="5715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285720" y="3000372"/>
            <a:ext cx="500066" cy="5715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000108"/>
            <a:ext cx="78581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ПРОГРАММНО-ЦЕЛЕВОЙ МЕТОД. </a:t>
            </a:r>
            <a:r>
              <a:rPr lang="ru-RU" dirty="0" smtClean="0"/>
              <a:t>Предназначен для решения крупных, наиболее значимых задач. При этом под программой понимается комплекс работ и мероприятий научно-технического, организационно-экономического, производственного характера, направленных на решение конкретных проблем функционирования, развития, создания предприятия. Метод  позволяет объединить усилия  специалистов разной профессиональной подготовки. Использование метода предполагает изменение организационной структуры управления. Должны создаваться программно-целевые (проектные) структуры.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ЭКОНОМИКО-МАТЕМАТИЧЕСКИЕ МЕТОДЫ. </a:t>
            </a:r>
            <a:r>
              <a:rPr lang="ru-RU" dirty="0" smtClean="0"/>
              <a:t>Предполагают использование в планировании экономико-математических, экономико-статистических моделей, использование вычислительной техники. Использование этих методов позволяет повышать научную обоснованность планов. Однако методы  практически не применяются на предприятиях, поскольку требуют соответствующего обеспечения вычислительной техникой, программно-математического обеспечения, специально подготовленного персонала.</a:t>
            </a:r>
          </a:p>
          <a:p>
            <a:pPr algn="just"/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072066" y="214290"/>
            <a:ext cx="3571900" cy="8572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Нашивка 5"/>
          <p:cNvSpPr/>
          <p:nvPr/>
        </p:nvSpPr>
        <p:spPr>
          <a:xfrm>
            <a:off x="285720" y="928670"/>
            <a:ext cx="500066" cy="5715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214282" y="3929066"/>
            <a:ext cx="500066" cy="57150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042" y="214290"/>
            <a:ext cx="5999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/>
              <a:t>1. Сущность </a:t>
            </a:r>
            <a:r>
              <a:rPr lang="ru-RU" b="1" dirty="0"/>
              <a:t>и назначение </a:t>
            </a:r>
            <a:r>
              <a:rPr lang="ru-RU" b="1" dirty="0" smtClean="0"/>
              <a:t>планирования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785794"/>
            <a:ext cx="8202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ПЛАН</a:t>
            </a:r>
            <a:r>
              <a:rPr lang="ru-RU" dirty="0" smtClean="0"/>
              <a:t> – </a:t>
            </a:r>
            <a:r>
              <a:rPr lang="ru-RU" dirty="0"/>
              <a:t>образ чего-либо, модель будущего, система мер, направленная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достижение поставленных целей и задач.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28860" y="1428736"/>
            <a:ext cx="5929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ПЛАН ПРЕДПРИЯТИЯ </a:t>
            </a:r>
            <a:r>
              <a:rPr lang="ru-RU" dirty="0" smtClean="0"/>
              <a:t>– </a:t>
            </a:r>
            <a:r>
              <a:rPr lang="ru-RU" dirty="0"/>
              <a:t>заранее разработанная система мероприятий, предусматривающая цели, содержание, сбалансированное взаимодействие ресурсов, объем, последовательность, сроки выполнения работ по производству и реализации продукции и оказанию услуг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571472" y="1857364"/>
            <a:ext cx="85725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7" idx="1"/>
          </p:cNvCxnSpPr>
          <p:nvPr/>
        </p:nvCxnSpPr>
        <p:spPr>
          <a:xfrm>
            <a:off x="1000100" y="2285992"/>
            <a:ext cx="1428760" cy="199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трелка вниз 11"/>
          <p:cNvSpPr/>
          <p:nvPr/>
        </p:nvSpPr>
        <p:spPr>
          <a:xfrm>
            <a:off x="4357686" y="3214686"/>
            <a:ext cx="78581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00034" y="3857628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ПЛАНИРОВАНИЕ – </a:t>
            </a:r>
            <a:r>
              <a:rPr lang="ru-RU" dirty="0" smtClean="0"/>
              <a:t>это процесс разработки </a:t>
            </a:r>
            <a:r>
              <a:rPr lang="ru-RU" dirty="0"/>
              <a:t>и </a:t>
            </a:r>
            <a:r>
              <a:rPr lang="ru-RU" dirty="0" smtClean="0"/>
              <a:t>последующего контроля  </a:t>
            </a:r>
            <a:r>
              <a:rPr lang="ru-RU" dirty="0"/>
              <a:t>за ходом реализации планов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28662" y="5643578"/>
            <a:ext cx="7000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Обоснование предстоящих действий, определение наилучших способов достижения поставленных задач.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71736" y="4572008"/>
            <a:ext cx="48418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СУЩНОСТЬ ПЛАНИРОВАНИЯ </a:t>
            </a:r>
            <a:endParaRPr lang="ru-RU" b="1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4286248" y="5000636"/>
            <a:ext cx="78581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1071546"/>
            <a:ext cx="7858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Планирование </a:t>
            </a:r>
            <a:r>
              <a:rPr lang="ru-RU" dirty="0"/>
              <a:t>проясняет возникающие проблемы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Делает возможной подготовку к будущим благоприятным условиям 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Стимулирует управленческий аппарат к реализации решений; </a:t>
            </a:r>
            <a:endParaRPr lang="ru-RU" dirty="0" smtClean="0"/>
          </a:p>
          <a:p>
            <a:pPr lvl="0"/>
            <a:endParaRPr lang="ru-RU" dirty="0"/>
          </a:p>
          <a:p>
            <a:pPr lvl="0"/>
            <a:r>
              <a:rPr lang="ru-RU" dirty="0"/>
              <a:t>Улучшает координацию действий на предприятии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Создает предпосылки для роста образовательного уровня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Увеличивает возможности предприятия в получении </a:t>
            </a:r>
            <a:r>
              <a:rPr lang="ru-RU" dirty="0" smtClean="0"/>
              <a:t>необходимой</a:t>
            </a:r>
          </a:p>
          <a:p>
            <a:pPr lvl="0"/>
            <a:r>
              <a:rPr lang="ru-RU" dirty="0" smtClean="0"/>
              <a:t>информации </a:t>
            </a:r>
            <a:r>
              <a:rPr lang="ru-RU" dirty="0"/>
              <a:t>для управления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Способствует более рациональному распределению ресурсов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Позволяет улучшить контроль в организации.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5786" y="214290"/>
            <a:ext cx="7689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ПРЕИМУЩЕСТВА ПЛАНИРОВАНИЯ ДЛЯ ПРЕДПРИЯТИЯ </a:t>
            </a:r>
          </a:p>
          <a:p>
            <a:endParaRPr lang="ru-RU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642910" y="428604"/>
            <a:ext cx="21431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-1821701" y="2893215"/>
            <a:ext cx="492922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42910" y="1785926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42910" y="1285860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42910" y="2357430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42910" y="2927346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42910" y="3429000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42910" y="4143380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42910" y="4857760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42910" y="5357826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5720" y="5643578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ОТСУТСТВИЕ ПЛАНА </a:t>
            </a:r>
            <a:r>
              <a:rPr lang="ru-RU" dirty="0" smtClean="0"/>
              <a:t>сопровождается </a:t>
            </a:r>
            <a:r>
              <a:rPr lang="ru-RU" dirty="0"/>
              <a:t>колебаниями, при принятии решений, ошибочными маневрами несвоевременной переменой ориентиров в деятельности предприятия.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28604"/>
            <a:ext cx="7858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ОСОБЕННОСТЬ ПЛАНИРОВАНИЯ </a:t>
            </a:r>
          </a:p>
          <a:p>
            <a:pPr algn="just"/>
            <a:endParaRPr lang="ru-RU" b="1" dirty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Планирование – это </a:t>
            </a:r>
            <a:r>
              <a:rPr lang="ru-RU" dirty="0"/>
              <a:t>один из способов </a:t>
            </a:r>
            <a:r>
              <a:rPr lang="ru-RU" dirty="0" smtClean="0"/>
              <a:t>предвидеть будущие события.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Планирование </a:t>
            </a:r>
            <a:r>
              <a:rPr lang="ru-RU" dirty="0"/>
              <a:t>не является  реальным инструментом для обеспечения эффективности производственной </a:t>
            </a:r>
            <a:r>
              <a:rPr lang="ru-RU" dirty="0" smtClean="0"/>
              <a:t>деятельности.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Планирование </a:t>
            </a:r>
            <a:r>
              <a:rPr lang="ru-RU" dirty="0"/>
              <a:t>не гарантирует достижения желательного состояния дел</a:t>
            </a:r>
            <a:r>
              <a:rPr lang="ru-RU" dirty="0" smtClean="0"/>
              <a:t>.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 smtClean="0"/>
              <a:t>Однако необходимо и целесообразно использовать планирование в своей деятельности таким предприятиям как:</a:t>
            </a:r>
          </a:p>
          <a:p>
            <a:pPr algn="just"/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 вновь </a:t>
            </a:r>
            <a:r>
              <a:rPr lang="ru-RU" dirty="0"/>
              <a:t>создаваемые, поскольку у них отсутствует опыт работы</a:t>
            </a:r>
            <a:r>
              <a:rPr lang="ru-RU" dirty="0" smtClean="0"/>
              <a:t>;</a:t>
            </a:r>
          </a:p>
          <a:p>
            <a:pPr algn="just"/>
            <a:endParaRPr lang="ru-RU" dirty="0"/>
          </a:p>
          <a:p>
            <a:pPr lvl="0" algn="just"/>
            <a:r>
              <a:rPr lang="ru-RU" dirty="0" smtClean="0"/>
              <a:t>- государственные </a:t>
            </a:r>
            <a:r>
              <a:rPr lang="ru-RU" dirty="0"/>
              <a:t>или </a:t>
            </a:r>
            <a:r>
              <a:rPr lang="ru-RU" dirty="0" smtClean="0"/>
              <a:t>приватизированные из них,  поскольку                        </a:t>
            </a:r>
            <a:r>
              <a:rPr lang="ru-RU" dirty="0"/>
              <a:t>их опыт планирования </a:t>
            </a:r>
            <a:r>
              <a:rPr lang="ru-RU" dirty="0" smtClean="0"/>
              <a:t>основан на принципах централизованного управления, при котором планирование носит вторичный характер.</a:t>
            </a:r>
            <a:endParaRPr lang="ru-RU" dirty="0"/>
          </a:p>
          <a:p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786182" y="3857628"/>
            <a:ext cx="78581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7190" y="142852"/>
            <a:ext cx="5647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ФАКТОРЫ, ОБЕСПЕЧИВАЮЩИЕ РОЛЬ И </a:t>
            </a:r>
          </a:p>
          <a:p>
            <a:pPr algn="ctr"/>
            <a:r>
              <a:rPr lang="ru-RU" b="1" dirty="0" smtClean="0"/>
              <a:t>ЗНАЧЕНИЕ ПЛАНИРОВАНИЯ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785794"/>
            <a:ext cx="80010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 smtClean="0"/>
              <a:t>Высокая степень подвижности и неопределенности внешней </a:t>
            </a:r>
            <a:r>
              <a:rPr lang="ru-RU" b="1" dirty="0"/>
              <a:t>среды. </a:t>
            </a:r>
            <a:r>
              <a:rPr lang="ru-RU" dirty="0" smtClean="0"/>
              <a:t>Для </a:t>
            </a:r>
            <a:r>
              <a:rPr lang="ru-RU" dirty="0"/>
              <a:t>поиска путей повышения эффективности </a:t>
            </a:r>
            <a:r>
              <a:rPr lang="ru-RU" dirty="0" smtClean="0"/>
              <a:t>производства и  </a:t>
            </a:r>
            <a:r>
              <a:rPr lang="ru-RU" dirty="0"/>
              <a:t>развития предприятия необходимо учитывать различные варианты возможных событий и их </a:t>
            </a:r>
            <a:r>
              <a:rPr lang="ru-RU" dirty="0" smtClean="0"/>
              <a:t>последствий</a:t>
            </a:r>
            <a:r>
              <a:rPr lang="ru-RU" dirty="0"/>
              <a:t>.</a:t>
            </a:r>
            <a:endParaRPr lang="ru-RU" dirty="0" smtClean="0"/>
          </a:p>
          <a:p>
            <a:pPr lvl="0"/>
            <a:endParaRPr lang="ru-RU" dirty="0"/>
          </a:p>
          <a:p>
            <a:pPr lvl="0" algn="just"/>
            <a:r>
              <a:rPr lang="ru-RU" b="1" dirty="0"/>
              <a:t>Сложность и разнообразие направлений деятельности предприятий. </a:t>
            </a:r>
            <a:r>
              <a:rPr lang="ru-RU" dirty="0"/>
              <a:t>Одним из признаков развития рыночных отношений является углубление процессов диверсификации производства, т.е. расширение сферы деятельности предприятий, как правило, не соответствующей сложившемуся производственному профилю. Это связано с необходимостью снижения риска, повышением степени выживаемости </a:t>
            </a:r>
            <a:r>
              <a:rPr lang="ru-RU" dirty="0" smtClean="0"/>
              <a:t>предприятия</a:t>
            </a:r>
            <a:r>
              <a:rPr lang="ru-RU" dirty="0"/>
              <a:t>.</a:t>
            </a:r>
            <a:endParaRPr lang="ru-RU" dirty="0" smtClean="0"/>
          </a:p>
          <a:p>
            <a:pPr lvl="0" algn="just"/>
            <a:endParaRPr lang="ru-RU" dirty="0"/>
          </a:p>
          <a:p>
            <a:pPr lvl="0" algn="just"/>
            <a:r>
              <a:rPr lang="ru-RU" b="1" dirty="0"/>
              <a:t>Новый стиль руководства персоналом на предприятии. </a:t>
            </a:r>
            <a:r>
              <a:rPr lang="ru-RU" dirty="0"/>
              <a:t>В новых условиях хозяйствования значительно повышаются требования к уровню профессиональных знаний, интеллектуальных и организаторских способностей </a:t>
            </a:r>
            <a:r>
              <a:rPr lang="ru-RU" dirty="0" smtClean="0"/>
              <a:t>работника.</a:t>
            </a:r>
          </a:p>
          <a:p>
            <a:pPr lvl="0" algn="just"/>
            <a:endParaRPr lang="ru-RU" dirty="0"/>
          </a:p>
          <a:p>
            <a:pPr lvl="0"/>
            <a:r>
              <a:rPr lang="ru-RU" b="1" dirty="0"/>
              <a:t>Усиление центробежных сил в экономике. </a:t>
            </a:r>
            <a:r>
              <a:rPr lang="ru-RU" dirty="0" smtClean="0"/>
              <a:t>В настоящее время еще устанавливаются взаимоотношения </a:t>
            </a:r>
            <a:r>
              <a:rPr lang="ru-RU" dirty="0"/>
              <a:t>центра и </a:t>
            </a:r>
            <a:r>
              <a:rPr lang="ru-RU" dirty="0" smtClean="0"/>
              <a:t>регионов, осуществляются различные преобразования. </a:t>
            </a:r>
            <a:endParaRPr lang="ru-RU" dirty="0"/>
          </a:p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>
            <a:off x="285720" y="428604"/>
            <a:ext cx="11430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-2643238" y="3357562"/>
            <a:ext cx="58579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85720" y="1357298"/>
            <a:ext cx="428628" cy="1588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85720" y="3214686"/>
            <a:ext cx="428628" cy="1588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85720" y="5000636"/>
            <a:ext cx="428628" cy="1588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85720" y="6286520"/>
            <a:ext cx="428628" cy="1588"/>
          </a:xfrm>
          <a:prstGeom prst="straightConnector1">
            <a:avLst/>
          </a:prstGeom>
          <a:ln w="3810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1802" y="142852"/>
            <a:ext cx="2387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2. Границы </a:t>
            </a:r>
            <a:r>
              <a:rPr lang="ru-RU" b="1" dirty="0" smtClean="0"/>
              <a:t>плана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428604"/>
            <a:ext cx="87078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Существуют объективные причины, снижающие возможности и качество </a:t>
            </a:r>
          </a:p>
          <a:p>
            <a:r>
              <a:rPr lang="ru-RU" dirty="0" smtClean="0"/>
              <a:t>планирования и не позволяющие гарантировать стабильность, устойчивость</a:t>
            </a:r>
          </a:p>
          <a:p>
            <a:r>
              <a:rPr lang="ru-RU" dirty="0" smtClean="0"/>
              <a:t>и финансовое благополучие предприятия. 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Эти причины можно определить как </a:t>
            </a:r>
            <a:r>
              <a:rPr lang="ru-RU" b="1" dirty="0" smtClean="0"/>
              <a:t>ГРАНИЦЫ ПЛАНА: 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1976519"/>
            <a:ext cx="7858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/>
              <a:t>Неопределенность рыночной среды. </a:t>
            </a:r>
            <a:r>
              <a:rPr lang="ru-RU" dirty="0"/>
              <a:t>Планирование </a:t>
            </a:r>
            <a:r>
              <a:rPr lang="ru-RU" dirty="0" smtClean="0"/>
              <a:t>не способно полностью </a:t>
            </a:r>
            <a:r>
              <a:rPr lang="ru-RU" dirty="0"/>
              <a:t>и достаточно точно предвидеть направление развития событий </a:t>
            </a:r>
            <a:endParaRPr lang="ru-RU" dirty="0" smtClean="0"/>
          </a:p>
          <a:p>
            <a:pPr lvl="0" algn="just"/>
            <a:endParaRPr lang="ru-RU" dirty="0" smtClean="0"/>
          </a:p>
          <a:p>
            <a:pPr lvl="0" algn="just"/>
            <a:r>
              <a:rPr lang="ru-RU" b="1" dirty="0" smtClean="0"/>
              <a:t>Издержки </a:t>
            </a:r>
            <a:r>
              <a:rPr lang="ru-RU" b="1" dirty="0"/>
              <a:t>планирования. </a:t>
            </a:r>
            <a:r>
              <a:rPr lang="ru-RU" dirty="0"/>
              <a:t>Для организации планирования предприятию необходимо вкладывать средства на подготовку специалистов, сбор информации, проведение исследований и т.д</a:t>
            </a:r>
            <a:r>
              <a:rPr lang="ru-RU" dirty="0" smtClean="0"/>
              <a:t>.</a:t>
            </a:r>
          </a:p>
          <a:p>
            <a:pPr lvl="0" algn="just"/>
            <a:endParaRPr lang="ru-RU" dirty="0"/>
          </a:p>
          <a:p>
            <a:pPr lvl="0" algn="just"/>
            <a:r>
              <a:rPr lang="ru-RU" b="1" dirty="0"/>
              <a:t>Масштабы деятельности предприятия. </a:t>
            </a:r>
            <a:r>
              <a:rPr lang="ru-RU" dirty="0"/>
              <a:t>На крупных предприятиях достаточно сложной является производственная </a:t>
            </a:r>
            <a:r>
              <a:rPr lang="ru-RU" dirty="0" smtClean="0"/>
              <a:t>структура</a:t>
            </a:r>
          </a:p>
          <a:p>
            <a:pPr lvl="0" algn="just"/>
            <a:endParaRPr lang="ru-RU" dirty="0"/>
          </a:p>
          <a:p>
            <a:pPr lvl="0" algn="just"/>
            <a:r>
              <a:rPr lang="ru-RU" b="1" dirty="0"/>
              <a:t>Сочетание формального планирования с другими методами принятия управленческих решений (суждение, </a:t>
            </a:r>
            <a:r>
              <a:rPr lang="ru-RU" b="1" dirty="0" smtClean="0"/>
              <a:t>предположение, интуиция)</a:t>
            </a:r>
          </a:p>
          <a:p>
            <a:pPr lvl="0" algn="just"/>
            <a:endParaRPr lang="ru-RU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0800000">
            <a:off x="214282" y="1714488"/>
            <a:ext cx="8572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-2357474" y="4286244"/>
            <a:ext cx="51435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14282" y="2428868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14282" y="3643314"/>
            <a:ext cx="428628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14282" y="4572008"/>
            <a:ext cx="500066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14282" y="5786454"/>
            <a:ext cx="500066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 вниз 21"/>
          <p:cNvSpPr/>
          <p:nvPr/>
        </p:nvSpPr>
        <p:spPr>
          <a:xfrm>
            <a:off x="5000628" y="6000768"/>
            <a:ext cx="3571900" cy="8572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Продолжение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142984"/>
            <a:ext cx="80724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b="1" dirty="0" smtClean="0"/>
              <a:t>Специфика российского рынка, в том числе:</a:t>
            </a:r>
          </a:p>
          <a:p>
            <a:pPr algn="just"/>
            <a:r>
              <a:rPr lang="ru-RU" dirty="0" smtClean="0"/>
              <a:t>       а) чрезмерно высокая степень  неопределенности, обусловленная продолжающимися глобальными изменениями во всех сферах общественной жизни;</a:t>
            </a:r>
          </a:p>
          <a:p>
            <a:pPr algn="just"/>
            <a:r>
              <a:rPr lang="ru-RU" dirty="0" smtClean="0"/>
              <a:t>       б) низкий уровень накопления капитала, что не позволяет им осуществить эффективные затраты на организацию планирования;</a:t>
            </a:r>
          </a:p>
          <a:p>
            <a:pPr algn="just"/>
            <a:r>
              <a:rPr lang="ru-RU" dirty="0" smtClean="0"/>
              <a:t>        в) отсутствие юридических  и этических норм, регулирующих поведение предприятия на рынке (отсутствие культуры рынка).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-928726" y="1357298"/>
            <a:ext cx="2286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14282" y="2500306"/>
            <a:ext cx="500066" cy="1588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трелка вниз 15"/>
          <p:cNvSpPr/>
          <p:nvPr/>
        </p:nvSpPr>
        <p:spPr>
          <a:xfrm>
            <a:off x="5072066" y="214290"/>
            <a:ext cx="3571900" cy="8572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6050" y="142852"/>
            <a:ext cx="3716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3. Принципы планирования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500042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Принципы это </a:t>
            </a:r>
            <a:r>
              <a:rPr lang="ru-RU" dirty="0" smtClean="0"/>
              <a:t>базовые </a:t>
            </a:r>
            <a:r>
              <a:rPr lang="ru-RU" dirty="0"/>
              <a:t>исходные </a:t>
            </a:r>
            <a:r>
              <a:rPr lang="ru-RU" dirty="0" smtClean="0"/>
              <a:t>положения, правила, которые </a:t>
            </a:r>
            <a:r>
              <a:rPr lang="ru-RU" dirty="0"/>
              <a:t>определяют характер и содержание плановой деятельности</a:t>
            </a:r>
            <a:r>
              <a:rPr lang="ru-RU" dirty="0" smtClean="0"/>
              <a:t>. К основным можно отнести: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472" y="1214422"/>
            <a:ext cx="82153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1. ПРИНЦИП  ЕДИНСТВА. </a:t>
            </a:r>
            <a:r>
              <a:rPr lang="ru-RU" dirty="0" smtClean="0"/>
              <a:t>Предполагает </a:t>
            </a:r>
            <a:r>
              <a:rPr lang="ru-RU" dirty="0"/>
              <a:t>восприятие предприятия как  системы, т.е. как совокупности взаимосвязанных, взаимозависимых элементов, наличие единого направления их развития, поведения, ориентированного на достижение общих целей. Реализуется посредством координации и интеграции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2. ПРИНЦИП  НЕПРЕРЫВНОСТИ. </a:t>
            </a:r>
            <a:r>
              <a:rPr lang="ru-RU" dirty="0" smtClean="0"/>
              <a:t>Заключается </a:t>
            </a:r>
            <a:r>
              <a:rPr lang="ru-RU" dirty="0"/>
              <a:t>в том, что процесс планирования должен осуществляться постоянно в рамках установленного цикла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3. ПРИНЦИП  ГИБКОСТИ. </a:t>
            </a:r>
            <a:r>
              <a:rPr lang="ru-RU" dirty="0" smtClean="0"/>
              <a:t>Заключается </a:t>
            </a:r>
            <a:r>
              <a:rPr lang="ru-RU" dirty="0"/>
              <a:t>в способности плана менять свою направленность в связи с изменением обстоятельств, условий производства. Для реализации принципа гибкости планы должны иметь резерв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4. ПРИНЦИП  ТОЧНОСТИ. </a:t>
            </a:r>
            <a:r>
              <a:rPr lang="ru-RU" dirty="0" smtClean="0"/>
              <a:t>Означает</a:t>
            </a:r>
            <a:r>
              <a:rPr lang="ru-RU" dirty="0"/>
              <a:t>, что планы должны быть детализированы и конкретизированы в той степени, в которой возможно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000628" y="6000768"/>
            <a:ext cx="3571900" cy="8572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Продолжение </a:t>
            </a:r>
            <a:endParaRPr lang="ru-RU" dirty="0"/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285720" y="1285860"/>
            <a:ext cx="285720" cy="285752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триховая стрелка вправо 12"/>
          <p:cNvSpPr/>
          <p:nvPr/>
        </p:nvSpPr>
        <p:spPr>
          <a:xfrm>
            <a:off x="285720" y="2928934"/>
            <a:ext cx="285720" cy="285752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триховая стрелка вправо 13"/>
          <p:cNvSpPr/>
          <p:nvPr/>
        </p:nvSpPr>
        <p:spPr>
          <a:xfrm>
            <a:off x="285720" y="4000504"/>
            <a:ext cx="285720" cy="285752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триховая стрелка вправо 14"/>
          <p:cNvSpPr/>
          <p:nvPr/>
        </p:nvSpPr>
        <p:spPr>
          <a:xfrm>
            <a:off x="285720" y="5357826"/>
            <a:ext cx="285720" cy="285752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214422"/>
            <a:ext cx="80010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5. ПРИНЦИП  НАУЧНОСТИ. </a:t>
            </a:r>
            <a:r>
              <a:rPr lang="ru-RU" dirty="0" smtClean="0"/>
              <a:t>Предполагает повышение научной обоснованности планов, сокращения времени принятия решения за счет использования научных методов, современной компьютерной техники, соответствующего программного обеспечения.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6. ОРИЕНТИРОВАННОСТЬ ВО ВРЕМЕНИ. </a:t>
            </a:r>
            <a:r>
              <a:rPr lang="ru-RU" dirty="0" smtClean="0"/>
              <a:t>Каждый план должен иметь строго определенные временные границы.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7. ПРИНЦИП  ДОСТИЖИМОСТИ / РЕАЛИСТИЧНОСТИ.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8.ПРИНЦИП НЕПРОТИВОРЕЧИВОСТИ / СОГЛАСОВАННОСТИ.</a:t>
            </a:r>
            <a:r>
              <a:rPr lang="ru-RU" dirty="0" smtClean="0"/>
              <a:t> Планы предприятия должны быть взаимно поддерживающими.</a:t>
            </a:r>
          </a:p>
          <a:p>
            <a:pPr algn="just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5072066" y="214290"/>
            <a:ext cx="3571900" cy="8572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357190" y="1285860"/>
            <a:ext cx="285720" cy="285752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357158" y="2643182"/>
            <a:ext cx="285720" cy="285752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357158" y="3429000"/>
            <a:ext cx="285720" cy="285752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357158" y="4000504"/>
            <a:ext cx="285720" cy="285752"/>
          </a:xfrm>
          <a:prstGeom prst="strip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990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Светик</cp:lastModifiedBy>
  <cp:revision>3</cp:revision>
  <dcterms:created xsi:type="dcterms:W3CDTF">2020-04-23T03:26:56Z</dcterms:created>
  <dcterms:modified xsi:type="dcterms:W3CDTF">2020-04-23T04:48:47Z</dcterms:modified>
</cp:coreProperties>
</file>