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2" r:id="rId3"/>
    <p:sldId id="273" r:id="rId4"/>
    <p:sldId id="257" r:id="rId5"/>
    <p:sldId id="274" r:id="rId6"/>
    <p:sldId id="262" r:id="rId7"/>
    <p:sldId id="275" r:id="rId8"/>
    <p:sldId id="291" r:id="rId9"/>
    <p:sldId id="276" r:id="rId10"/>
    <p:sldId id="287" r:id="rId11"/>
    <p:sldId id="277" r:id="rId12"/>
    <p:sldId id="280" r:id="rId13"/>
    <p:sldId id="281" r:id="rId14"/>
    <p:sldId id="282" r:id="rId15"/>
    <p:sldId id="283" r:id="rId16"/>
    <p:sldId id="285" r:id="rId17"/>
    <p:sldId id="286" r:id="rId18"/>
    <p:sldId id="288" r:id="rId19"/>
    <p:sldId id="289" r:id="rId20"/>
    <p:sldId id="278" r:id="rId21"/>
    <p:sldId id="290" r:id="rId22"/>
    <p:sldId id="26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4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A3089-0DED-40C8-9A89-32B59AF86CD3}" type="datetimeFigureOut">
              <a:rPr lang="ru-RU" smtClean="0"/>
              <a:pPr/>
              <a:t>02.03.2021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F8D84-9DCA-4313-90C8-010D2ABB663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F8F8D84-9DCA-4313-90C8-010D2ABB6632}" type="slidenum">
              <a:rPr lang="ru-RU" smtClean="0"/>
              <a:pPr/>
              <a:t>1</a:t>
            </a:fld>
            <a:endParaRPr lang="ru-RU"/>
          </a:p>
        </p:txBody>
      </p:sp>
    </p:spTree>
    <p:extLst>
      <p:ext uri="{BB962C8B-B14F-4D97-AF65-F5344CB8AC3E}">
        <p14:creationId xmlns:p14="http://schemas.microsoft.com/office/powerpoint/2010/main" xmlns="" val="414706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F8F8D84-9DCA-4313-90C8-010D2ABB6632}"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158944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69847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406578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336803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216219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18592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272219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376997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174659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197675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E7F58E-09C2-4252-B619-96DAF5B1BD80}"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40252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7F58E-09C2-4252-B619-96DAF5B1BD80}" type="datetimeFigureOut">
              <a:rPr lang="ru-RU" smtClean="0"/>
              <a:pPr/>
              <a:t>02.03.2021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5CCA0-3302-4304-965C-4026A8B4ED2A}" type="slidenum">
              <a:rPr lang="ru-RU" smtClean="0"/>
              <a:pPr/>
              <a:t>‹#›</a:t>
            </a:fld>
            <a:endParaRPr lang="ru-RU"/>
          </a:p>
        </p:txBody>
      </p:sp>
    </p:spTree>
    <p:extLst>
      <p:ext uri="{BB962C8B-B14F-4D97-AF65-F5344CB8AC3E}">
        <p14:creationId xmlns:p14="http://schemas.microsoft.com/office/powerpoint/2010/main" xmlns="" val="262854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0950" y="125828"/>
            <a:ext cx="9144000" cy="2121218"/>
          </a:xfrm>
        </p:spPr>
        <p:txBody>
          <a:bodyPr>
            <a:normAutofit/>
          </a:bodyPr>
          <a:lstStyle/>
          <a:p>
            <a:r>
              <a:rPr lang="ru-RU" sz="4800" dirty="0" smtClean="0">
                <a:latin typeface="Times New Roman" panose="02020603050405020304" pitchFamily="18" charset="0"/>
                <a:cs typeface="Times New Roman" panose="02020603050405020304" pitchFamily="18" charset="0"/>
              </a:rPr>
              <a:t>Дополнительное оборудование для повышения проходимости автомобиля</a:t>
            </a:r>
            <a:endParaRPr lang="ru-RU" sz="4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132320" y="6392224"/>
            <a:ext cx="4886081"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Составитель: ст. преподаватель Журавский Б.В.</a:t>
            </a:r>
            <a:endParaRPr lang="ru-RU" dirty="0">
              <a:latin typeface="Times New Roman" panose="02020603050405020304" pitchFamily="18" charset="0"/>
              <a:cs typeface="Times New Roman" panose="02020603050405020304" pitchFamily="18" charset="0"/>
            </a:endParaRPr>
          </a:p>
        </p:txBody>
      </p:sp>
      <p:pic>
        <p:nvPicPr>
          <p:cNvPr id="10242" name="Picture 2" descr="https://img-fotki.yandex.ru/get/6722/26720365.fc/0_9cc7b_ff95e662_ori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5501" y="2247046"/>
            <a:ext cx="6138478" cy="40820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575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4403"/>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Устройство цепей противоскольжения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61198" y="1382862"/>
            <a:ext cx="10971998" cy="4351338"/>
          </a:xfrm>
        </p:spPr>
        <p:txBody>
          <a:bodyPr>
            <a:normAutofit lnSpcReduction="10000"/>
          </a:bodyPr>
          <a:lstStyle/>
          <a:p>
            <a:pPr marL="0" indent="452438" algn="just">
              <a:lnSpc>
                <a:spcPct val="150000"/>
              </a:lnSpc>
              <a:spcBef>
                <a:spcPts val="0"/>
              </a:spcBef>
              <a:buNone/>
            </a:pPr>
            <a:r>
              <a:rPr lang="ru-RU" dirty="0" smtClean="0">
                <a:latin typeface="Times New Roman" panose="02020603050405020304" pitchFamily="18" charset="0"/>
                <a:cs typeface="Times New Roman" panose="02020603050405020304" pitchFamily="18" charset="0"/>
              </a:rPr>
              <a:t>Цепи противоскольжения представляют </a:t>
            </a:r>
            <a:r>
              <a:rPr lang="ru-RU" dirty="0">
                <a:latin typeface="Times New Roman" panose="02020603050405020304" pitchFamily="18" charset="0"/>
                <a:cs typeface="Times New Roman" panose="02020603050405020304" pitchFamily="18" charset="0"/>
              </a:rPr>
              <a:t>собой два продольных троса или цепи, натягивающиеся по окружности колеса, между которыми натянуты, в </a:t>
            </a:r>
            <a:r>
              <a:rPr lang="ru-RU" dirty="0" smtClean="0">
                <a:latin typeface="Times New Roman" panose="02020603050405020304" pitchFamily="18" charset="0"/>
                <a:cs typeface="Times New Roman" panose="02020603050405020304" pitchFamily="18" charset="0"/>
              </a:rPr>
              <a:t>случае жестких цепей, </a:t>
            </a:r>
            <a:r>
              <a:rPr lang="ru-RU" dirty="0">
                <a:latin typeface="Times New Roman" panose="02020603050405020304" pitchFamily="18" charset="0"/>
                <a:cs typeface="Times New Roman" panose="02020603050405020304" pitchFamily="18" charset="0"/>
              </a:rPr>
              <a:t>поперечные цепи, а </a:t>
            </a:r>
            <a:r>
              <a:rPr lang="ru-RU" dirty="0" smtClean="0">
                <a:latin typeface="Times New Roman" panose="02020603050405020304" pitchFamily="18" charset="0"/>
                <a:cs typeface="Times New Roman" panose="02020603050405020304" pitchFamily="18" charset="0"/>
              </a:rPr>
              <a:t>в случае мягких цепей </a:t>
            </a:r>
            <a:r>
              <a:rPr lang="ru-RU" dirty="0">
                <a:latin typeface="Times New Roman" panose="02020603050405020304" pitchFamily="18" charset="0"/>
                <a:cs typeface="Times New Roman" panose="02020603050405020304" pitchFamily="18" charset="0"/>
              </a:rPr>
              <a:t>– резиновые или пластиковые </a:t>
            </a:r>
            <a:r>
              <a:rPr lang="ru-RU" dirty="0" err="1">
                <a:latin typeface="Times New Roman" panose="02020603050405020304" pitchFamily="18" charset="0"/>
                <a:cs typeface="Times New Roman" panose="02020603050405020304" pitchFamily="18" charset="0"/>
              </a:rPr>
              <a:t>грунтозацепы</a:t>
            </a:r>
            <a:r>
              <a:rPr lang="ru-RU" dirty="0" smtClean="0">
                <a:latin typeface="Times New Roman" panose="02020603050405020304" pitchFamily="18" charset="0"/>
                <a:cs typeface="Times New Roman" panose="02020603050405020304" pitchFamily="18" charset="0"/>
              </a:rPr>
              <a:t>. Так же в состав цепей входят замковые элементы (запорный </a:t>
            </a:r>
            <a:r>
              <a:rPr lang="ru-RU" dirty="0">
                <a:latin typeface="Times New Roman" panose="02020603050405020304" pitchFamily="18" charset="0"/>
                <a:cs typeface="Times New Roman" panose="02020603050405020304" pitchFamily="18" charset="0"/>
              </a:rPr>
              <a:t>крюк, запорный гак, а также запорное </a:t>
            </a:r>
            <a:r>
              <a:rPr lang="ru-RU" dirty="0" smtClean="0">
                <a:latin typeface="Times New Roman" panose="02020603050405020304" pitchFamily="18" charset="0"/>
                <a:cs typeface="Times New Roman" panose="02020603050405020304" pitchFamily="18" charset="0"/>
              </a:rPr>
              <a:t>кольцо) и элементы, позволяющие производить подтяжку цепей.</a:t>
            </a:r>
          </a:p>
          <a:p>
            <a:pPr marL="0" indent="452438" algn="just">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2544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11321"/>
          </a:xfrm>
        </p:spPr>
        <p:txBody>
          <a:bodyPr>
            <a:normAutofit/>
          </a:bodyPr>
          <a:lstStyle/>
          <a:p>
            <a:pPr algn="ctr"/>
            <a:r>
              <a:rPr lang="ru-RU" sz="3600" dirty="0" smtClean="0">
                <a:latin typeface="Times New Roman" pitchFamily="18" charset="0"/>
                <a:cs typeface="Times New Roman" pitchFamily="18" charset="0"/>
              </a:rPr>
              <a:t>Виды цепей противоскольжения</a:t>
            </a:r>
            <a:endParaRPr lang="ru-RU" sz="3600" dirty="0">
              <a:latin typeface="Times New Roman" pitchFamily="18" charset="0"/>
              <a:cs typeface="Times New Roman" pitchFamily="18" charset="0"/>
            </a:endParaRPr>
          </a:p>
        </p:txBody>
      </p:sp>
      <p:pic>
        <p:nvPicPr>
          <p:cNvPr id="5" name="Picture 2" descr="https://studfile.net/html/2706/811/html_4rNUJmYtop.SI5f/img-_ntMJu.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0112" y="960943"/>
            <a:ext cx="11131776" cy="397923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439634" y="5238560"/>
            <a:ext cx="11572694" cy="923330"/>
          </a:xfrm>
          <a:prstGeom prst="rect">
            <a:avLst/>
          </a:prstGeom>
        </p:spPr>
        <p:txBody>
          <a:bodyPr wrap="square">
            <a:spAutoFit/>
          </a:bodyPr>
          <a:lstStyle/>
          <a:p>
            <a:pPr indent="539750" algn="just"/>
            <a:r>
              <a:rPr lang="ru-RU" dirty="0" smtClean="0">
                <a:solidFill>
                  <a:srgbClr val="000000"/>
                </a:solidFill>
                <a:latin typeface="Times New Roman" panose="02020603050405020304" pitchFamily="18" charset="0"/>
                <a:cs typeface="Times New Roman" panose="02020603050405020304" pitchFamily="18" charset="0"/>
              </a:rPr>
              <a:t>Различают цепи противоскольжения с </a:t>
            </a:r>
            <a:r>
              <a:rPr lang="ru-RU" dirty="0">
                <a:solidFill>
                  <a:srgbClr val="000000"/>
                </a:solidFill>
                <a:latin typeface="Times New Roman" panose="02020603050405020304" pitchFamily="18" charset="0"/>
                <a:cs typeface="Times New Roman" panose="02020603050405020304" pitchFamily="18" charset="0"/>
              </a:rPr>
              <a:t>горизонтальными элементами </a:t>
            </a:r>
            <a:r>
              <a:rPr lang="ru-RU" dirty="0" smtClean="0">
                <a:solidFill>
                  <a:srgbClr val="000000"/>
                </a:solidFill>
                <a:latin typeface="Times New Roman" panose="02020603050405020304" pitchFamily="18" charset="0"/>
                <a:cs typeface="Times New Roman" panose="02020603050405020304" pitchFamily="18" charset="0"/>
              </a:rPr>
              <a:t>- 1 («Лесенка»); с элементами - 2, имеющими </a:t>
            </a:r>
            <a:r>
              <a:rPr lang="ru-RU" dirty="0">
                <a:solidFill>
                  <a:srgbClr val="000000"/>
                </a:solidFill>
                <a:latin typeface="Times New Roman" panose="02020603050405020304" pitchFamily="18" charset="0"/>
                <a:cs typeface="Times New Roman" panose="02020603050405020304" pitchFamily="18" charset="0"/>
              </a:rPr>
              <a:t>зигзагообразную </a:t>
            </a:r>
            <a:r>
              <a:rPr lang="ru-RU" dirty="0" smtClean="0">
                <a:solidFill>
                  <a:srgbClr val="000000"/>
                </a:solidFill>
                <a:latin typeface="Times New Roman" panose="02020603050405020304" pitchFamily="18" charset="0"/>
                <a:cs typeface="Times New Roman" panose="02020603050405020304" pitchFamily="18" charset="0"/>
              </a:rPr>
              <a:t>форму («Треугольник»); </a:t>
            </a:r>
            <a:r>
              <a:rPr lang="ru-RU" dirty="0">
                <a:solidFill>
                  <a:srgbClr val="000000"/>
                </a:solidFill>
                <a:latin typeface="Times New Roman" panose="02020603050405020304" pitchFamily="18" charset="0"/>
                <a:cs typeface="Times New Roman" panose="02020603050405020304" pitchFamily="18" charset="0"/>
              </a:rPr>
              <a:t>с </a:t>
            </a:r>
            <a:r>
              <a:rPr lang="ru-RU" dirty="0" smtClean="0">
                <a:solidFill>
                  <a:srgbClr val="000000"/>
                </a:solidFill>
                <a:latin typeface="Times New Roman" panose="02020603050405020304" pitchFamily="18" charset="0"/>
                <a:cs typeface="Times New Roman" panose="02020603050405020304" pitchFamily="18" charset="0"/>
              </a:rPr>
              <a:t>элементами - 3, имеющими </a:t>
            </a:r>
            <a:r>
              <a:rPr lang="ru-RU" dirty="0">
                <a:solidFill>
                  <a:srgbClr val="000000"/>
                </a:solidFill>
                <a:latin typeface="Times New Roman" panose="02020603050405020304" pitchFamily="18" charset="0"/>
                <a:cs typeface="Times New Roman" panose="02020603050405020304" pitchFamily="18" charset="0"/>
              </a:rPr>
              <a:t>форму двойного </a:t>
            </a:r>
            <a:r>
              <a:rPr lang="ru-RU" dirty="0" smtClean="0">
                <a:solidFill>
                  <a:srgbClr val="000000"/>
                </a:solidFill>
                <a:latin typeface="Times New Roman" panose="02020603050405020304" pitchFamily="18" charset="0"/>
                <a:cs typeface="Times New Roman" panose="02020603050405020304" pitchFamily="18" charset="0"/>
              </a:rPr>
              <a:t>зигзага «Соты»; </a:t>
            </a:r>
            <a:r>
              <a:rPr lang="ru-RU" dirty="0">
                <a:solidFill>
                  <a:srgbClr val="000000"/>
                </a:solidFill>
                <a:latin typeface="Times New Roman" panose="02020603050405020304" pitchFamily="18" charset="0"/>
                <a:cs typeface="Times New Roman" panose="02020603050405020304" pitchFamily="18" charset="0"/>
              </a:rPr>
              <a:t>с </a:t>
            </a:r>
            <a:r>
              <a:rPr lang="ru-RU" dirty="0" smtClean="0">
                <a:solidFill>
                  <a:srgbClr val="000000"/>
                </a:solidFill>
                <a:latin typeface="Times New Roman" panose="02020603050405020304" pitchFamily="18" charset="0"/>
                <a:cs typeface="Times New Roman" panose="02020603050405020304" pitchFamily="18" charset="0"/>
              </a:rPr>
              <a:t>элементами – 4 ромбовидной формы («Ромб»); </a:t>
            </a:r>
            <a:r>
              <a:rPr lang="ru-RU" dirty="0">
                <a:solidFill>
                  <a:srgbClr val="000000"/>
                </a:solidFill>
                <a:latin typeface="Times New Roman" panose="02020603050405020304" pitchFamily="18" charset="0"/>
                <a:cs typeface="Times New Roman" panose="02020603050405020304" pitchFamily="18" charset="0"/>
              </a:rPr>
              <a:t>с асим­метричными </a:t>
            </a:r>
            <a:r>
              <a:rPr lang="ru-RU" dirty="0" smtClean="0">
                <a:solidFill>
                  <a:srgbClr val="000000"/>
                </a:solidFill>
                <a:latin typeface="Times New Roman" panose="02020603050405020304" pitchFamily="18" charset="0"/>
                <a:cs typeface="Times New Roman" panose="02020603050405020304" pitchFamily="18" charset="0"/>
              </a:rPr>
              <a:t>элементами - 5; с </a:t>
            </a:r>
            <a:r>
              <a:rPr lang="ru-RU" dirty="0">
                <a:solidFill>
                  <a:srgbClr val="000000"/>
                </a:solidFill>
                <a:latin typeface="Times New Roman" panose="02020603050405020304" pitchFamily="18" charset="0"/>
                <a:cs typeface="Times New Roman" panose="02020603050405020304" pitchFamily="18" charset="0"/>
              </a:rPr>
              <a:t>мелкой </a:t>
            </a:r>
            <a:r>
              <a:rPr lang="ru-RU" dirty="0" smtClean="0">
                <a:solidFill>
                  <a:srgbClr val="000000"/>
                </a:solidFill>
                <a:latin typeface="Times New Roman" panose="02020603050405020304" pitchFamily="18" charset="0"/>
                <a:cs typeface="Times New Roman" panose="02020603050405020304" pitchFamily="18" charset="0"/>
              </a:rPr>
              <a:t>сеткой - 6.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7326"/>
            <a:ext cx="10515600" cy="711321"/>
          </a:xfrm>
        </p:spPr>
        <p:txBody>
          <a:bodyPr>
            <a:normAutofit/>
          </a:bodyPr>
          <a:lstStyle/>
          <a:p>
            <a:pPr algn="ctr"/>
            <a:r>
              <a:rPr lang="ru-RU" sz="3600" dirty="0" smtClean="0">
                <a:latin typeface="Times New Roman" pitchFamily="18" charset="0"/>
                <a:cs typeface="Times New Roman" pitchFamily="18" charset="0"/>
              </a:rPr>
              <a:t>Виды цепей противоскольжения</a:t>
            </a:r>
            <a:endParaRPr lang="ru-RU" sz="3600" dirty="0">
              <a:latin typeface="Times New Roman" pitchFamily="18" charset="0"/>
              <a:cs typeface="Times New Roman" pitchFamily="18" charset="0"/>
            </a:endParaRPr>
          </a:p>
        </p:txBody>
      </p:sp>
      <p:sp>
        <p:nvSpPr>
          <p:cNvPr id="3" name="Прямоугольник 2"/>
          <p:cNvSpPr/>
          <p:nvPr/>
        </p:nvSpPr>
        <p:spPr>
          <a:xfrm>
            <a:off x="484873" y="3568369"/>
            <a:ext cx="11222254" cy="2862322"/>
          </a:xfrm>
          <a:prstGeom prst="rect">
            <a:avLst/>
          </a:prstGeom>
        </p:spPr>
        <p:txBody>
          <a:bodyPr wrap="square">
            <a:spAutoFit/>
          </a:bodyPr>
          <a:lstStyle/>
          <a:p>
            <a:pPr indent="452438" algn="just"/>
            <a:r>
              <a:rPr lang="ru-RU" dirty="0">
                <a:latin typeface="Times New Roman" panose="02020603050405020304" pitchFamily="18" charset="0"/>
                <a:cs typeface="Times New Roman" panose="02020603050405020304" pitchFamily="18" charset="0"/>
              </a:rPr>
              <a:t>Цепи противоскольжения с горизонтальными элементами («лесенка</a:t>
            </a:r>
            <a:r>
              <a:rPr lang="ru-RU" dirty="0" smtClean="0">
                <a:latin typeface="Times New Roman" panose="02020603050405020304" pitchFamily="18" charset="0"/>
                <a:cs typeface="Times New Roman" panose="02020603050405020304" pitchFamily="18" charset="0"/>
              </a:rPr>
              <a:t>») - наиболее простые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популярные варианты цепей. «</a:t>
            </a:r>
            <a:r>
              <a:rPr lang="ru-RU" dirty="0">
                <a:latin typeface="Times New Roman" panose="02020603050405020304" pitchFamily="18" charset="0"/>
                <a:cs typeface="Times New Roman" panose="02020603050405020304" pitchFamily="18" charset="0"/>
              </a:rPr>
              <a:t>Лесенка» представляет собой продольные цепи, устанавливаемые на боковины колеса и соединенные поперечными участками. Внешне такая форма напоминает веревочную лестницу, отчего и получила свое название. </a:t>
            </a:r>
            <a:endParaRPr lang="ru-RU" dirty="0" smtClean="0">
              <a:latin typeface="Times New Roman" panose="02020603050405020304" pitchFamily="18" charset="0"/>
              <a:cs typeface="Times New Roman" panose="02020603050405020304" pitchFamily="18" charset="0"/>
            </a:endParaRPr>
          </a:p>
          <a:p>
            <a:pPr indent="452438" algn="just"/>
            <a:r>
              <a:rPr lang="ru-RU" dirty="0" smtClean="0">
                <a:latin typeface="Times New Roman" panose="02020603050405020304" pitchFamily="18" charset="0"/>
                <a:cs typeface="Times New Roman" panose="02020603050405020304" pitchFamily="18" charset="0"/>
              </a:rPr>
              <a:t>Цепи противоскольжения с горизонтальными элементами («лесенка») имеют недостатки:</a:t>
            </a:r>
          </a:p>
          <a:p>
            <a:pPr indent="452438" algn="just"/>
            <a:r>
              <a:rPr lang="ru-RU" dirty="0" smtClean="0">
                <a:latin typeface="Times New Roman" panose="02020603050405020304" pitchFamily="18" charset="0"/>
                <a:cs typeface="Times New Roman" panose="02020603050405020304" pitchFamily="18" charset="0"/>
              </a:rPr>
              <a:t>а) продольно-поперечное </a:t>
            </a:r>
            <a:r>
              <a:rPr lang="ru-RU" dirty="0">
                <a:latin typeface="Times New Roman" panose="02020603050405020304" pitchFamily="18" charset="0"/>
                <a:cs typeface="Times New Roman" panose="02020603050405020304" pitchFamily="18" charset="0"/>
              </a:rPr>
              <a:t>положение цепей способствует окапыванию </a:t>
            </a:r>
            <a:r>
              <a:rPr lang="ru-RU" dirty="0" smtClean="0">
                <a:latin typeface="Times New Roman" panose="02020603050405020304" pitchFamily="18" charset="0"/>
                <a:cs typeface="Times New Roman" panose="02020603050405020304" pitchFamily="18" charset="0"/>
              </a:rPr>
              <a:t>автомобиля</a:t>
            </a:r>
            <a:r>
              <a:rPr lang="ru-RU" dirty="0">
                <a:latin typeface="Times New Roman" panose="02020603050405020304" pitchFamily="18" charset="0"/>
                <a:cs typeface="Times New Roman" panose="02020603050405020304" pitchFamily="18" charset="0"/>
              </a:rPr>
              <a:t>;</a:t>
            </a:r>
          </a:p>
          <a:p>
            <a:pPr indent="452438" algn="just"/>
            <a:r>
              <a:rPr lang="ru-RU" dirty="0" smtClean="0">
                <a:latin typeface="Times New Roman" panose="02020603050405020304" pitchFamily="18" charset="0"/>
                <a:cs typeface="Times New Roman" panose="02020603050405020304" pitchFamily="18" charset="0"/>
              </a:rPr>
              <a:t>б) параллельное расположение соединительных ветвей снижает поперечную устойчивость авто;</a:t>
            </a:r>
          </a:p>
          <a:p>
            <a:pPr indent="452438" algn="just"/>
            <a:r>
              <a:rPr lang="ru-RU" dirty="0" smtClean="0">
                <a:latin typeface="Times New Roman" panose="02020603050405020304" pitchFamily="18" charset="0"/>
                <a:cs typeface="Times New Roman" panose="02020603050405020304" pitchFamily="18" charset="0"/>
              </a:rPr>
              <a:t>в) форма </a:t>
            </a:r>
            <a:r>
              <a:rPr lang="ru-RU" dirty="0">
                <a:latin typeface="Times New Roman" panose="02020603050405020304" pitchFamily="18" charset="0"/>
                <a:cs typeface="Times New Roman" panose="02020603050405020304" pitchFamily="18" charset="0"/>
              </a:rPr>
              <a:t>«лесенки» способствует повышенной нагрузке на трансмиссию автомобиля</a:t>
            </a:r>
            <a:r>
              <a:rPr lang="ru-RU" dirty="0" smtClean="0">
                <a:latin typeface="Times New Roman" panose="02020603050405020304" pitchFamily="18" charset="0"/>
                <a:cs typeface="Times New Roman" panose="02020603050405020304" pitchFamily="18" charset="0"/>
              </a:rPr>
              <a:t>.</a:t>
            </a:r>
          </a:p>
          <a:p>
            <a:pPr indent="452438" algn="just"/>
            <a:r>
              <a:rPr lang="ru-RU" dirty="0">
                <a:latin typeface="Times New Roman" panose="02020603050405020304" pitchFamily="18" charset="0"/>
                <a:cs typeface="Times New Roman" panose="02020603050405020304" pitchFamily="18" charset="0"/>
              </a:rPr>
              <a:t>Из-за своих характеристик «лесенка» больше подходит для летней эксплуатации и преодоления грязевых участков. На заснеженном покрытии </a:t>
            </a:r>
            <a:r>
              <a:rPr lang="ru-RU" dirty="0" smtClean="0">
                <a:latin typeface="Times New Roman" panose="02020603050405020304" pitchFamily="18" charset="0"/>
                <a:cs typeface="Times New Roman" panose="02020603050405020304" pitchFamily="18" charset="0"/>
              </a:rPr>
              <a:t>применение такой цепи </a:t>
            </a:r>
            <a:r>
              <a:rPr lang="ru-RU" dirty="0">
                <a:latin typeface="Times New Roman" panose="02020603050405020304" pitchFamily="18" charset="0"/>
                <a:cs typeface="Times New Roman" panose="02020603050405020304" pitchFamily="18" charset="0"/>
              </a:rPr>
              <a:t>может </a:t>
            </a:r>
            <a:r>
              <a:rPr lang="ru-RU" dirty="0" smtClean="0">
                <a:latin typeface="Times New Roman" panose="02020603050405020304" pitchFamily="18" charset="0"/>
                <a:cs typeface="Times New Roman" panose="02020603050405020304" pitchFamily="18" charset="0"/>
              </a:rPr>
              <a:t>привести к «</a:t>
            </a:r>
            <a:r>
              <a:rPr lang="ru-RU" dirty="0" err="1" smtClean="0">
                <a:latin typeface="Times New Roman" panose="02020603050405020304" pitchFamily="18" charset="0"/>
                <a:cs typeface="Times New Roman" panose="02020603050405020304" pitchFamily="18" charset="0"/>
              </a:rPr>
              <a:t>самозакапыванию</a:t>
            </a:r>
            <a:r>
              <a:rPr lang="ru-RU" dirty="0" smtClean="0">
                <a:latin typeface="Times New Roman" panose="02020603050405020304" pitchFamily="18" charset="0"/>
                <a:cs typeface="Times New Roman" panose="02020603050405020304" pitchFamily="18" charset="0"/>
              </a:rPr>
              <a:t>» автомобиля.</a:t>
            </a:r>
          </a:p>
        </p:txBody>
      </p:sp>
      <p:pic>
        <p:nvPicPr>
          <p:cNvPr id="3074" name="Picture 2" descr="https://images-na.ssl-images-amazon.com/images/I/71eWaITrY-L._AC_SL1298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8287" y="1125632"/>
            <a:ext cx="1711726" cy="236363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ru.all.biz/img/ru/catalog/5327183.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7033" y="1125632"/>
            <a:ext cx="3678822" cy="2374124"/>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s://tvoiinstrument.ru/wa-data/public/shop/products/79/09/120979/images/99491/99491.97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31013" y="840401"/>
            <a:ext cx="2564852" cy="272796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55865" y="952249"/>
            <a:ext cx="2397935" cy="2594257"/>
          </a:xfrm>
          <a:prstGeom prst="rect">
            <a:avLst/>
          </a:prstGeom>
        </p:spPr>
      </p:pic>
    </p:spTree>
    <p:extLst>
      <p:ext uri="{BB962C8B-B14F-4D97-AF65-F5344CB8AC3E}">
        <p14:creationId xmlns:p14="http://schemas.microsoft.com/office/powerpoint/2010/main" xmlns="" val="273676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11321"/>
          </a:xfrm>
        </p:spPr>
        <p:txBody>
          <a:bodyPr>
            <a:normAutofit/>
          </a:bodyPr>
          <a:lstStyle/>
          <a:p>
            <a:pPr algn="ctr"/>
            <a:r>
              <a:rPr lang="ru-RU" sz="3600" dirty="0" smtClean="0">
                <a:latin typeface="Times New Roman" pitchFamily="18" charset="0"/>
                <a:cs typeface="Times New Roman" pitchFamily="18" charset="0"/>
              </a:rPr>
              <a:t>Виды цепей противоскольжения</a:t>
            </a:r>
            <a:endParaRPr lang="ru-RU" sz="3600" dirty="0">
              <a:latin typeface="Times New Roman" pitchFamily="18" charset="0"/>
              <a:cs typeface="Times New Roman" pitchFamily="18" charset="0"/>
            </a:endParaRPr>
          </a:p>
        </p:txBody>
      </p:sp>
      <p:sp>
        <p:nvSpPr>
          <p:cNvPr id="5" name="TextBox 4"/>
          <p:cNvSpPr txBox="1"/>
          <p:nvPr/>
        </p:nvSpPr>
        <p:spPr>
          <a:xfrm>
            <a:off x="2221942" y="5544870"/>
            <a:ext cx="8149539"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Цепи противоскольжения с элементами зигзагообразной формы («треугольник»)</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3170" y="1190364"/>
            <a:ext cx="2197545" cy="4240229"/>
          </a:xfrm>
          <a:prstGeom prst="rect">
            <a:avLst/>
          </a:prstGeom>
        </p:spPr>
      </p:pic>
      <p:pic>
        <p:nvPicPr>
          <p:cNvPr id="8" name="Picture 6" descr="http://hitmind.ru/foto/tsepi-protivoskolzheniya-na-kolesa-dlya-vnedorozhnikov-dlya-legkovykh-avtomobiley-gruzovye-rezinovye-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2250" y="1182385"/>
            <a:ext cx="3373545" cy="399765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s://images.carid.com/security-chain-company/items/zt74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96769" y="1182385"/>
            <a:ext cx="4248208" cy="4248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363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11321"/>
          </a:xfrm>
        </p:spPr>
        <p:txBody>
          <a:bodyPr>
            <a:normAutofit/>
          </a:bodyPr>
          <a:lstStyle/>
          <a:p>
            <a:pPr algn="ctr"/>
            <a:r>
              <a:rPr lang="ru-RU" sz="3600" dirty="0" smtClean="0">
                <a:latin typeface="Times New Roman" pitchFamily="18" charset="0"/>
                <a:cs typeface="Times New Roman" pitchFamily="18" charset="0"/>
              </a:rPr>
              <a:t>Виды цепей противоскольжения</a:t>
            </a:r>
            <a:endParaRPr lang="ru-RU" sz="3600" dirty="0">
              <a:latin typeface="Times New Roman" pitchFamily="18" charset="0"/>
              <a:cs typeface="Times New Roman" pitchFamily="18" charset="0"/>
            </a:endParaRPr>
          </a:p>
        </p:txBody>
      </p:sp>
      <p:sp>
        <p:nvSpPr>
          <p:cNvPr id="5" name="TextBox 4"/>
          <p:cNvSpPr txBox="1"/>
          <p:nvPr/>
        </p:nvSpPr>
        <p:spPr>
          <a:xfrm>
            <a:off x="2515385" y="5666167"/>
            <a:ext cx="7459606"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Цепи противоскольжения с элементами в виде двойного зигзага («соты») </a:t>
            </a:r>
            <a:endParaRPr lang="ru-RU" dirty="0">
              <a:latin typeface="Times New Roman" panose="02020603050405020304" pitchFamily="18" charset="0"/>
              <a:cs typeface="Times New Roman" panose="02020603050405020304" pitchFamily="18" charset="0"/>
            </a:endParaRPr>
          </a:p>
        </p:txBody>
      </p:sp>
      <p:pic>
        <p:nvPicPr>
          <p:cNvPr id="1032" name="Picture 8" descr="https://poshopim.ru/wa-data/public/shop/products/40/90/9040/images/37734/37734.750x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3840" y="1256756"/>
            <a:ext cx="3286125" cy="422910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8936" y="1174281"/>
            <a:ext cx="2179264" cy="4099861"/>
          </a:xfrm>
          <a:prstGeom prst="rect">
            <a:avLst/>
          </a:prstGeom>
        </p:spPr>
      </p:pic>
      <p:pic>
        <p:nvPicPr>
          <p:cNvPr id="1034" name="Picture 10" descr="http://www.magazin4x4.ru/components/com_jshopping/files/img_products/full_Sota_V_L_80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05033" y="1036096"/>
            <a:ext cx="4539916" cy="45399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2837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11321"/>
          </a:xfrm>
        </p:spPr>
        <p:txBody>
          <a:bodyPr>
            <a:normAutofit/>
          </a:bodyPr>
          <a:lstStyle/>
          <a:p>
            <a:pPr algn="ctr"/>
            <a:r>
              <a:rPr lang="ru-RU" sz="3600" dirty="0" smtClean="0">
                <a:latin typeface="Times New Roman" pitchFamily="18" charset="0"/>
                <a:cs typeface="Times New Roman" pitchFamily="18" charset="0"/>
              </a:rPr>
              <a:t>Виды цепей противоскольжения</a:t>
            </a:r>
            <a:endParaRPr lang="ru-RU" sz="3600" dirty="0">
              <a:latin typeface="Times New Roman" pitchFamily="18" charset="0"/>
              <a:cs typeface="Times New Roman" pitchFamily="18" charset="0"/>
            </a:endParaRPr>
          </a:p>
        </p:txBody>
      </p:sp>
      <p:sp>
        <p:nvSpPr>
          <p:cNvPr id="5" name="TextBox 4"/>
          <p:cNvSpPr txBox="1"/>
          <p:nvPr/>
        </p:nvSpPr>
        <p:spPr>
          <a:xfrm>
            <a:off x="3372033" y="5723919"/>
            <a:ext cx="6638805"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Цепи противоскольжения с ромбовидными элементами («ромб») </a:t>
            </a:r>
            <a:endParaRPr lang="ru-RU" dirty="0">
              <a:latin typeface="Times New Roman" panose="02020603050405020304" pitchFamily="18" charset="0"/>
              <a:cs typeface="Times New Roman" panose="02020603050405020304" pitchFamily="18" charset="0"/>
            </a:endParaRPr>
          </a:p>
        </p:txBody>
      </p:sp>
      <p:pic>
        <p:nvPicPr>
          <p:cNvPr id="2050" name="Picture 2" descr="https://d.allegroimg.com/original/01d2c1/8cbb668e428aab37fb35d6ca485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815" y="1310138"/>
            <a:ext cx="4180089" cy="418008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pict.belvedor.com/4/33/4336aa09130f676cc993b9716209004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7811" y="1418982"/>
            <a:ext cx="3962400" cy="3962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pbs.twimg.com/media/CwZ7qtBXAAABSWu.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25185" y="906927"/>
            <a:ext cx="3408022" cy="48169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147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11321"/>
          </a:xfrm>
        </p:spPr>
        <p:txBody>
          <a:bodyPr>
            <a:normAutofit/>
          </a:bodyPr>
          <a:lstStyle/>
          <a:p>
            <a:pPr algn="ctr"/>
            <a:r>
              <a:rPr lang="ru-RU" sz="3600" dirty="0" smtClean="0">
                <a:latin typeface="Times New Roman" pitchFamily="18" charset="0"/>
                <a:cs typeface="Times New Roman" pitchFamily="18" charset="0"/>
              </a:rPr>
              <a:t>Виды цепей противоскольжения</a:t>
            </a:r>
            <a:endParaRPr lang="ru-RU" sz="3600" dirty="0">
              <a:latin typeface="Times New Roman" pitchFamily="18" charset="0"/>
              <a:cs typeface="Times New Roman" pitchFamily="18" charset="0"/>
            </a:endParaRPr>
          </a:p>
        </p:txBody>
      </p:sp>
      <p:sp>
        <p:nvSpPr>
          <p:cNvPr id="5" name="TextBox 4"/>
          <p:cNvSpPr txBox="1"/>
          <p:nvPr/>
        </p:nvSpPr>
        <p:spPr>
          <a:xfrm>
            <a:off x="3927169" y="5832763"/>
            <a:ext cx="4337662"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Цепи противоскольжения с мелкой сеткой</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328285"/>
            <a:ext cx="3080084" cy="441318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87152" y="1358703"/>
            <a:ext cx="3043363" cy="419180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99383" y="1228762"/>
            <a:ext cx="3369024" cy="4451684"/>
          </a:xfrm>
          <a:prstGeom prst="rect">
            <a:avLst/>
          </a:prstGeom>
        </p:spPr>
      </p:pic>
    </p:spTree>
    <p:extLst>
      <p:ext uri="{BB962C8B-B14F-4D97-AF65-F5344CB8AC3E}">
        <p14:creationId xmlns:p14="http://schemas.microsoft.com/office/powerpoint/2010/main" xmlns="" val="392074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943122" cy="1325563"/>
          </a:xfrm>
        </p:spPr>
        <p:txBody>
          <a:bodyPr>
            <a:normAutofit/>
          </a:bodyPr>
          <a:lstStyle/>
          <a:p>
            <a:pPr algn="ctr"/>
            <a:r>
              <a:rPr lang="ru-RU" sz="3600" dirty="0" smtClean="0">
                <a:latin typeface="Times New Roman" panose="02020603050405020304" pitchFamily="18" charset="0"/>
                <a:cs typeface="Times New Roman" panose="02020603050405020304" pitchFamily="18" charset="0"/>
              </a:rPr>
              <a:t>Монтаж цепей противоскольжения на колеса автомобиля</a:t>
            </a: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825625"/>
            <a:ext cx="11010499" cy="4351338"/>
          </a:xfrm>
        </p:spPr>
        <p:txBody>
          <a:bodyPr/>
          <a:lstStyle/>
          <a:p>
            <a:pPr marL="0" indent="539750">
              <a:buNone/>
            </a:pPr>
            <a:r>
              <a:rPr lang="ru-RU" dirty="0">
                <a:latin typeface="Times New Roman" panose="02020603050405020304" pitchFamily="18" charset="0"/>
                <a:cs typeface="Times New Roman" panose="02020603050405020304" pitchFamily="18" charset="0"/>
              </a:rPr>
              <a:t>Монтаж цепей противоскольжения осуществляется на ведущие колеса одним из двух способов: с </a:t>
            </a:r>
            <a:r>
              <a:rPr lang="ru-RU" dirty="0" err="1">
                <a:latin typeface="Times New Roman" panose="02020603050405020304" pitchFamily="18" charset="0"/>
                <a:cs typeface="Times New Roman" panose="02020603050405020304" pitchFamily="18" charset="0"/>
              </a:rPr>
              <a:t>поддомкрачиванием</a:t>
            </a:r>
            <a:r>
              <a:rPr lang="ru-RU" dirty="0">
                <a:latin typeface="Times New Roman" panose="02020603050405020304" pitchFamily="18" charset="0"/>
                <a:cs typeface="Times New Roman" panose="02020603050405020304" pitchFamily="18" charset="0"/>
              </a:rPr>
              <a:t> автомобиля и без </a:t>
            </a:r>
            <a:r>
              <a:rPr lang="ru-RU" dirty="0" err="1" smtClean="0">
                <a:latin typeface="Times New Roman" panose="02020603050405020304" pitchFamily="18" charset="0"/>
                <a:cs typeface="Times New Roman" panose="02020603050405020304" pitchFamily="18" charset="0"/>
              </a:rPr>
              <a:t>поддомкрачивания</a:t>
            </a:r>
            <a:r>
              <a:rPr lang="ru-RU" dirty="0" smtClean="0">
                <a:latin typeface="Times New Roman" panose="02020603050405020304" pitchFamily="18" charset="0"/>
                <a:cs typeface="Times New Roman" panose="02020603050405020304" pitchFamily="18" charset="0"/>
              </a:rPr>
              <a:t>.</a:t>
            </a:r>
          </a:p>
          <a:p>
            <a:pPr marL="0" indent="539750">
              <a:buNone/>
            </a:pPr>
            <a:endParaRPr lang="ru-RU" dirty="0">
              <a:latin typeface="Times New Roman" panose="02020603050405020304" pitchFamily="18" charset="0"/>
              <a:cs typeface="Times New Roman" panose="02020603050405020304" pitchFamily="18" charset="0"/>
            </a:endParaRPr>
          </a:p>
        </p:txBody>
      </p:sp>
      <p:pic>
        <p:nvPicPr>
          <p:cNvPr id="4098" name="Picture 2" descr="Монтаж цепей противоскольжени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4827" y="3310907"/>
            <a:ext cx="4633744" cy="286605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Установка цепей противоскольжения"/>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64942" y="3300079"/>
            <a:ext cx="3821231" cy="2865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359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949" y="297748"/>
            <a:ext cx="10943122" cy="1126791"/>
          </a:xfrm>
        </p:spPr>
        <p:txBody>
          <a:bodyPr>
            <a:normAutofit/>
          </a:bodyPr>
          <a:lstStyle/>
          <a:p>
            <a:pPr algn="ctr"/>
            <a:r>
              <a:rPr lang="ru-RU" sz="3600" dirty="0" smtClean="0">
                <a:latin typeface="Times New Roman" panose="02020603050405020304" pitchFamily="18" charset="0"/>
                <a:cs typeface="Times New Roman" panose="02020603050405020304" pitchFamily="18" charset="0"/>
              </a:rPr>
              <a:t>Монтаж цепей противоскольжения на колеса автомобиля без </a:t>
            </a:r>
            <a:r>
              <a:rPr lang="ru-RU" sz="3600" dirty="0" err="1" smtClean="0">
                <a:latin typeface="Times New Roman" panose="02020603050405020304" pitchFamily="18" charset="0"/>
                <a:cs typeface="Times New Roman" panose="02020603050405020304" pitchFamily="18" charset="0"/>
              </a:rPr>
              <a:t>поддомкрачивания</a:t>
            </a:r>
            <a:endParaRPr lang="ru-RU" sz="3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10138" y="1496756"/>
            <a:ext cx="11097929" cy="5028556"/>
          </a:xfrm>
          <a:prstGeom prst="rect">
            <a:avLst/>
          </a:prstGeom>
        </p:spPr>
        <p:txBody>
          <a:bodyPr wrap="square">
            <a:spAutoFit/>
          </a:bodyPr>
          <a:lstStyle/>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1) Выровнять </a:t>
            </a:r>
            <a:r>
              <a:rPr lang="ru-RU" dirty="0">
                <a:solidFill>
                  <a:srgbClr val="000000"/>
                </a:solidFill>
                <a:latin typeface="Times New Roman" panose="02020603050405020304" pitchFamily="18" charset="0"/>
                <a:cs typeface="Times New Roman" panose="02020603050405020304" pitchFamily="18" charset="0"/>
              </a:rPr>
              <a:t>цепь против скольжения, тщательно проверить, что звенья цепи не перекручены;</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2) Расстелить </a:t>
            </a:r>
            <a:r>
              <a:rPr lang="ru-RU" dirty="0">
                <a:solidFill>
                  <a:srgbClr val="000000"/>
                </a:solidFill>
                <a:latin typeface="Times New Roman" panose="02020603050405020304" pitchFamily="18" charset="0"/>
                <a:cs typeface="Times New Roman" panose="02020603050405020304" pitchFamily="18" charset="0"/>
              </a:rPr>
              <a:t>цепи на дороге и наехать на них ведущими колесами;</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3) Зафиксировать </a:t>
            </a:r>
            <a:r>
              <a:rPr lang="ru-RU" dirty="0">
                <a:solidFill>
                  <a:srgbClr val="000000"/>
                </a:solidFill>
                <a:latin typeface="Times New Roman" panose="02020603050405020304" pitchFamily="18" charset="0"/>
                <a:cs typeface="Times New Roman" panose="02020603050405020304" pitchFamily="18" charset="0"/>
              </a:rPr>
              <a:t>автомобиль так, чтобы он не мог непроизвольно начать двигаться;</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4) Надеть </a:t>
            </a:r>
            <a:r>
              <a:rPr lang="ru-RU" dirty="0">
                <a:solidFill>
                  <a:srgbClr val="000000"/>
                </a:solidFill>
                <a:latin typeface="Times New Roman" panose="02020603050405020304" pitchFamily="18" charset="0"/>
                <a:cs typeface="Times New Roman" panose="02020603050405020304" pitchFamily="18" charset="0"/>
              </a:rPr>
              <a:t>цепи на колесо таким образом, чтобы запорное кольцо и запорный гак были расположены на наружной стороне колеса;</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5) Запорный </a:t>
            </a:r>
            <a:r>
              <a:rPr lang="ru-RU" dirty="0">
                <a:solidFill>
                  <a:srgbClr val="000000"/>
                </a:solidFill>
                <a:latin typeface="Times New Roman" panose="02020603050405020304" pitchFamily="18" charset="0"/>
                <a:cs typeface="Times New Roman" panose="02020603050405020304" pitchFamily="18" charset="0"/>
              </a:rPr>
              <a:t>крюк, </a:t>
            </a:r>
            <a:r>
              <a:rPr lang="ru-RU" dirty="0" smtClean="0">
                <a:solidFill>
                  <a:srgbClr val="000000"/>
                </a:solidFill>
                <a:latin typeface="Times New Roman" panose="02020603050405020304" pitchFamily="18" charset="0"/>
                <a:cs typeface="Times New Roman" panose="02020603050405020304" pitchFamily="18" charset="0"/>
              </a:rPr>
              <a:t>зацепить </a:t>
            </a:r>
            <a:r>
              <a:rPr lang="ru-RU" dirty="0">
                <a:solidFill>
                  <a:srgbClr val="000000"/>
                </a:solidFill>
                <a:latin typeface="Times New Roman" panose="02020603050405020304" pitchFamily="18" charset="0"/>
                <a:cs typeface="Times New Roman" panose="02020603050405020304" pitchFamily="18" charset="0"/>
              </a:rPr>
              <a:t>с внутренней стороны колеса за любое звено на хвостовой ветви;</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6) Расправить </a:t>
            </a:r>
            <a:r>
              <a:rPr lang="ru-RU" dirty="0">
                <a:solidFill>
                  <a:srgbClr val="000000"/>
                </a:solidFill>
                <a:latin typeface="Times New Roman" panose="02020603050405020304" pitchFamily="18" charset="0"/>
                <a:cs typeface="Times New Roman" panose="02020603050405020304" pitchFamily="18" charset="0"/>
              </a:rPr>
              <a:t>поперечные фрагменты так, чтобы они располагались равномерно по окружности шины;</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7) В </a:t>
            </a:r>
            <a:r>
              <a:rPr lang="ru-RU" dirty="0">
                <a:solidFill>
                  <a:srgbClr val="000000"/>
                </a:solidFill>
                <a:latin typeface="Times New Roman" panose="02020603050405020304" pitchFamily="18" charset="0"/>
                <a:cs typeface="Times New Roman" panose="02020603050405020304" pitchFamily="18" charset="0"/>
              </a:rPr>
              <a:t>одно из звеньев в конце хвостового фрагмента нужно продеть хвостовой гак;</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8) Повернуть </a:t>
            </a:r>
            <a:r>
              <a:rPr lang="ru-RU" dirty="0">
                <a:solidFill>
                  <a:srgbClr val="000000"/>
                </a:solidFill>
                <a:latin typeface="Times New Roman" panose="02020603050405020304" pitchFamily="18" charset="0"/>
                <a:cs typeface="Times New Roman" panose="02020603050405020304" pitchFamily="18" charset="0"/>
              </a:rPr>
              <a:t>запорный гак в направлении запорного кольца;</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9) Завести </a:t>
            </a:r>
            <a:r>
              <a:rPr lang="ru-RU" dirty="0">
                <a:solidFill>
                  <a:srgbClr val="000000"/>
                </a:solidFill>
                <a:latin typeface="Times New Roman" panose="02020603050405020304" pitchFamily="18" charset="0"/>
                <a:cs typeface="Times New Roman" panose="02020603050405020304" pitchFamily="18" charset="0"/>
              </a:rPr>
              <a:t>запорное кольцо в паз запорного гака;</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10)Если цепь </a:t>
            </a:r>
            <a:r>
              <a:rPr lang="ru-RU" dirty="0">
                <a:solidFill>
                  <a:srgbClr val="000000"/>
                </a:solidFill>
                <a:latin typeface="Times New Roman" panose="02020603050405020304" pitchFamily="18" charset="0"/>
                <a:cs typeface="Times New Roman" panose="02020603050405020304" pitchFamily="18" charset="0"/>
              </a:rPr>
              <a:t>надо еще натянуть, то запорный крюк нужно перецепить за следующие звенья хвостовой ветви;</a:t>
            </a:r>
          </a:p>
          <a:p>
            <a:pPr algn="just"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11) Убедиться, </a:t>
            </a:r>
            <a:r>
              <a:rPr lang="ru-RU" dirty="0">
                <a:solidFill>
                  <a:srgbClr val="000000"/>
                </a:solidFill>
                <a:latin typeface="Times New Roman" panose="02020603050405020304" pitchFamily="18" charset="0"/>
                <a:cs typeface="Times New Roman" panose="02020603050405020304" pitchFamily="18" charset="0"/>
              </a:rPr>
              <a:t>что продольные и поперечные фрагменты плотно охватывают колесо.</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259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943122" cy="1325563"/>
          </a:xfrm>
        </p:spPr>
        <p:txBody>
          <a:bodyPr>
            <a:normAutofit/>
          </a:bodyPr>
          <a:lstStyle/>
          <a:p>
            <a:pPr algn="ctr"/>
            <a:r>
              <a:rPr lang="ru-RU" sz="3600" dirty="0" smtClean="0">
                <a:latin typeface="Times New Roman" panose="02020603050405020304" pitchFamily="18" charset="0"/>
                <a:cs typeface="Times New Roman" panose="02020603050405020304" pitchFamily="18" charset="0"/>
              </a:rPr>
              <a:t>Монтаж цепей противоскольжения на колеса автомобиля с </a:t>
            </a:r>
            <a:r>
              <a:rPr lang="ru-RU" sz="3600" dirty="0" err="1" smtClean="0">
                <a:latin typeface="Times New Roman" panose="02020603050405020304" pitchFamily="18" charset="0"/>
                <a:cs typeface="Times New Roman" panose="02020603050405020304" pitchFamily="18" charset="0"/>
              </a:rPr>
              <a:t>поддомкрачиванием</a:t>
            </a:r>
            <a:endParaRPr lang="ru-RU" sz="3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8134" y="1690688"/>
            <a:ext cx="10071234" cy="1754326"/>
          </a:xfrm>
          <a:prstGeom prst="rect">
            <a:avLst/>
          </a:prstGeom>
        </p:spPr>
        <p:txBody>
          <a:bodyPr wrap="square">
            <a:spAutoFit/>
          </a:bodyPr>
          <a:lstStyle/>
          <a:p>
            <a:pPr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1) Зафиксировать </a:t>
            </a:r>
            <a:r>
              <a:rPr lang="ru-RU" dirty="0">
                <a:solidFill>
                  <a:srgbClr val="000000"/>
                </a:solidFill>
                <a:latin typeface="Times New Roman" panose="02020603050405020304" pitchFamily="18" charset="0"/>
                <a:cs typeface="Times New Roman" panose="02020603050405020304" pitchFamily="18" charset="0"/>
              </a:rPr>
              <a:t>транспортное средство ручным тормозом;</a:t>
            </a:r>
          </a:p>
          <a:p>
            <a:pPr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2) Установить </a:t>
            </a:r>
            <a:r>
              <a:rPr lang="ru-RU" dirty="0">
                <a:solidFill>
                  <a:srgbClr val="000000"/>
                </a:solidFill>
                <a:latin typeface="Times New Roman" panose="02020603050405020304" pitchFamily="18" charset="0"/>
                <a:cs typeface="Times New Roman" panose="02020603050405020304" pitchFamily="18" charset="0"/>
              </a:rPr>
              <a:t>под </a:t>
            </a:r>
            <a:r>
              <a:rPr lang="ru-RU" dirty="0" smtClean="0">
                <a:solidFill>
                  <a:srgbClr val="000000"/>
                </a:solidFill>
                <a:latin typeface="Times New Roman" panose="02020603050405020304" pitchFamily="18" charset="0"/>
                <a:cs typeface="Times New Roman" panose="02020603050405020304" pitchFamily="18" charset="0"/>
              </a:rPr>
              <a:t>соответствующие колеса автомобиля </a:t>
            </a:r>
            <a:r>
              <a:rPr lang="ru-RU" dirty="0">
                <a:solidFill>
                  <a:srgbClr val="000000"/>
                </a:solidFill>
                <a:latin typeface="Times New Roman" panose="02020603050405020304" pitchFamily="18" charset="0"/>
                <a:cs typeface="Times New Roman" panose="02020603050405020304" pitchFamily="18" charset="0"/>
              </a:rPr>
              <a:t>упоры;</a:t>
            </a:r>
          </a:p>
          <a:p>
            <a:pPr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3) Поднять </a:t>
            </a:r>
            <a:r>
              <a:rPr lang="ru-RU" dirty="0">
                <a:solidFill>
                  <a:srgbClr val="000000"/>
                </a:solidFill>
                <a:latin typeface="Times New Roman" panose="02020603050405020304" pitchFamily="18" charset="0"/>
                <a:cs typeface="Times New Roman" panose="02020603050405020304" pitchFamily="18" charset="0"/>
              </a:rPr>
              <a:t>домкратом колесо над дорогой на 2-3 сантиметра;</a:t>
            </a:r>
          </a:p>
          <a:p>
            <a:pPr fontAlgn="base">
              <a:lnSpc>
                <a:spcPct val="150000"/>
              </a:lnSpc>
            </a:pPr>
            <a:r>
              <a:rPr lang="ru-RU" dirty="0" smtClean="0">
                <a:solidFill>
                  <a:srgbClr val="000000"/>
                </a:solidFill>
                <a:latin typeface="Times New Roman" panose="02020603050405020304" pitchFamily="18" charset="0"/>
                <a:cs typeface="Times New Roman" panose="02020603050405020304" pitchFamily="18" charset="0"/>
              </a:rPr>
              <a:t>4) Надеть </a:t>
            </a:r>
            <a:r>
              <a:rPr lang="ru-RU" dirty="0">
                <a:solidFill>
                  <a:srgbClr val="000000"/>
                </a:solidFill>
                <a:latin typeface="Times New Roman" panose="02020603050405020304" pitchFamily="18" charset="0"/>
                <a:cs typeface="Times New Roman" panose="02020603050405020304" pitchFamily="18" charset="0"/>
              </a:rPr>
              <a:t>цепь на колесо, как это описано в предыдущем способе.</a:t>
            </a:r>
            <a:endParaRPr lang="ru-RU" b="0" i="0" dirty="0">
              <a:solidFill>
                <a:srgbClr val="000000"/>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70560" y="3676020"/>
            <a:ext cx="10966383" cy="1704569"/>
          </a:xfrm>
          <a:prstGeom prst="rect">
            <a:avLst/>
          </a:prstGeom>
        </p:spPr>
        <p:txBody>
          <a:bodyPr wrap="square">
            <a:spAutoFit/>
          </a:bodyPr>
          <a:lstStyle/>
          <a:p>
            <a:pPr indent="452438" algn="just">
              <a:lnSpc>
                <a:spcPct val="150000"/>
              </a:lnSpc>
            </a:pPr>
            <a:r>
              <a:rPr lang="ru-RU" dirty="0" smtClean="0">
                <a:latin typeface="Times New Roman" panose="02020603050405020304" pitchFamily="18" charset="0"/>
                <a:cs typeface="Times New Roman" panose="02020603050405020304" pitchFamily="18" charset="0"/>
              </a:rPr>
              <a:t>Перед преодолением участка бездорожья нужно </a:t>
            </a:r>
            <a:r>
              <a:rPr lang="ru-RU" dirty="0">
                <a:latin typeface="Times New Roman" panose="02020603050405020304" pitchFamily="18" charset="0"/>
                <a:cs typeface="Times New Roman" panose="02020603050405020304" pitchFamily="18" charset="0"/>
              </a:rPr>
              <a:t>проехать </a:t>
            </a:r>
            <a:r>
              <a:rPr lang="ru-RU" dirty="0" smtClean="0">
                <a:latin typeface="Times New Roman" panose="02020603050405020304" pitchFamily="18" charset="0"/>
                <a:cs typeface="Times New Roman" panose="02020603050405020304" pitchFamily="18" charset="0"/>
              </a:rPr>
              <a:t>30 - 50 </a:t>
            </a:r>
            <a:r>
              <a:rPr lang="ru-RU" dirty="0">
                <a:latin typeface="Times New Roman" panose="02020603050405020304" pitchFamily="18" charset="0"/>
                <a:cs typeface="Times New Roman" panose="02020603050405020304" pitchFamily="18" charset="0"/>
              </a:rPr>
              <a:t>метров и еще раз подтянуть цепи. Это позволить продлить срок службы шин. Следует отметить, что надевать цепи или пластиковые браслеты на все колеса нет необходимости, если только автомобиль не </a:t>
            </a:r>
            <a:r>
              <a:rPr lang="ru-RU" dirty="0" err="1">
                <a:latin typeface="Times New Roman" panose="02020603050405020304" pitchFamily="18" charset="0"/>
                <a:cs typeface="Times New Roman" panose="02020603050405020304" pitchFamily="18" charset="0"/>
              </a:rPr>
              <a:t>полноприводный</a:t>
            </a:r>
            <a:r>
              <a:rPr lang="ru-RU" dirty="0">
                <a:latin typeface="Times New Roman" panose="02020603050405020304" pitchFamily="18" charset="0"/>
                <a:cs typeface="Times New Roman" panose="02020603050405020304" pitchFamily="18" charset="0"/>
              </a:rPr>
              <a:t>. Для </a:t>
            </a:r>
            <a:r>
              <a:rPr lang="ru-RU" dirty="0" smtClean="0">
                <a:latin typeface="Times New Roman" panose="02020603050405020304" pitchFamily="18" charset="0"/>
                <a:cs typeface="Times New Roman" panose="02020603050405020304" pitchFamily="18" charset="0"/>
              </a:rPr>
              <a:t>обычного автомобиля </a:t>
            </a:r>
            <a:r>
              <a:rPr lang="ru-RU" dirty="0">
                <a:latin typeface="Times New Roman" panose="02020603050405020304" pitchFamily="18" charset="0"/>
                <a:cs typeface="Times New Roman" panose="02020603050405020304" pitchFamily="18" charset="0"/>
              </a:rPr>
              <a:t>достаточно, чтобы цепи были только на ведущих колесах.</a:t>
            </a:r>
          </a:p>
        </p:txBody>
      </p:sp>
    </p:spTree>
    <p:extLst>
      <p:ext uri="{BB962C8B-B14F-4D97-AF65-F5344CB8AC3E}">
        <p14:creationId xmlns:p14="http://schemas.microsoft.com/office/powerpoint/2010/main" xmlns="" val="163596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56899"/>
          </a:xfrm>
        </p:spPr>
        <p:txBody>
          <a:bodyPr/>
          <a:lstStyle/>
          <a:p>
            <a:pPr algn="ctr"/>
            <a:r>
              <a:rPr lang="ru-RU" dirty="0" smtClean="0">
                <a:latin typeface="Times New Roman" pitchFamily="18" charset="0"/>
                <a:cs typeface="Times New Roman" pitchFamily="18" charset="0"/>
              </a:rPr>
              <a:t>1. Автомобильные шины для бездорожья</a:t>
            </a:r>
            <a:endParaRPr lang="ru-RU" dirty="0">
              <a:latin typeface="Times New Roman" pitchFamily="18" charset="0"/>
              <a:cs typeface="Times New Roman" pitchFamily="18" charset="0"/>
            </a:endParaRPr>
          </a:p>
        </p:txBody>
      </p:sp>
      <p:sp>
        <p:nvSpPr>
          <p:cNvPr id="5" name="Прямоугольник 4"/>
          <p:cNvSpPr/>
          <p:nvPr/>
        </p:nvSpPr>
        <p:spPr>
          <a:xfrm>
            <a:off x="536153" y="1426539"/>
            <a:ext cx="10957508" cy="4524315"/>
          </a:xfrm>
          <a:prstGeom prst="rect">
            <a:avLst/>
          </a:prstGeom>
        </p:spPr>
        <p:txBody>
          <a:bodyPr wrap="square">
            <a:spAutoFit/>
          </a:bodyPr>
          <a:lstStyle/>
          <a:p>
            <a:pPr indent="450850" algn="just">
              <a:buNone/>
            </a:pPr>
            <a:r>
              <a:rPr lang="ru-RU" sz="3200" dirty="0" smtClean="0">
                <a:latin typeface="Times New Roman" pitchFamily="18" charset="0"/>
                <a:cs typeface="Times New Roman" pitchFamily="18" charset="0"/>
              </a:rPr>
              <a:t>Часто на практике для повышения проходимости автомобилей применяют шины специальной конструкции</a:t>
            </a:r>
          </a:p>
          <a:p>
            <a:pPr indent="450850" algn="just"/>
            <a:r>
              <a:rPr lang="ru-RU" sz="3200" dirty="0" smtClean="0">
                <a:latin typeface="Times New Roman" pitchFamily="18" charset="0"/>
                <a:cs typeface="Times New Roman" pitchFamily="18" charset="0"/>
              </a:rPr>
              <a:t>Изготовители условно делят резину для внедорожников на четыре класса, исходя из особенностей использования и маркируют их следующим образом: </a:t>
            </a:r>
          </a:p>
          <a:p>
            <a:pPr indent="450850" algn="just"/>
            <a:r>
              <a:rPr lang="ru-RU" sz="3200" dirty="0" smtClean="0">
                <a:latin typeface="Times New Roman" pitchFamily="18" charset="0"/>
                <a:cs typeface="Times New Roman" pitchFamily="18" charset="0"/>
              </a:rPr>
              <a:t>- HP (</a:t>
            </a:r>
            <a:r>
              <a:rPr lang="en-US" sz="3200" dirty="0" smtClean="0">
                <a:latin typeface="Times New Roman" pitchFamily="18" charset="0"/>
                <a:cs typeface="Times New Roman" pitchFamily="18" charset="0"/>
              </a:rPr>
              <a:t>High Performance</a:t>
            </a:r>
            <a:r>
              <a:rPr lang="ru-RU" sz="3200" dirty="0" smtClean="0">
                <a:latin typeface="Times New Roman" pitchFamily="18" charset="0"/>
                <a:cs typeface="Times New Roman" pitchFamily="18" charset="0"/>
              </a:rPr>
              <a:t>); </a:t>
            </a:r>
          </a:p>
          <a:p>
            <a:pPr indent="450850" algn="just"/>
            <a:r>
              <a:rPr lang="ru-RU" sz="3200" dirty="0" smtClean="0">
                <a:latin typeface="Times New Roman" pitchFamily="18" charset="0"/>
                <a:cs typeface="Times New Roman" pitchFamily="18" charset="0"/>
              </a:rPr>
              <a:t>- HT (</a:t>
            </a:r>
            <a:r>
              <a:rPr lang="en-US" sz="3200" dirty="0" smtClean="0">
                <a:latin typeface="Times New Roman" pitchFamily="18" charset="0"/>
                <a:ea typeface="Calibri" panose="020F0502020204030204" pitchFamily="34" charset="0"/>
                <a:cs typeface="Times New Roman" pitchFamily="18" charset="0"/>
              </a:rPr>
              <a:t>Half Terrain</a:t>
            </a:r>
            <a:r>
              <a:rPr lang="ru-RU" sz="3200" dirty="0" smtClean="0">
                <a:latin typeface="Times New Roman" pitchFamily="18" charset="0"/>
                <a:ea typeface="Calibri" panose="020F0502020204030204" pitchFamily="34" charset="0"/>
                <a:cs typeface="Times New Roman" pitchFamily="18" charset="0"/>
              </a:rPr>
              <a:t>)</a:t>
            </a:r>
            <a:r>
              <a:rPr lang="ru-RU" sz="3200" dirty="0" smtClean="0">
                <a:latin typeface="Times New Roman" pitchFamily="18" charset="0"/>
                <a:cs typeface="Times New Roman" pitchFamily="18" charset="0"/>
              </a:rPr>
              <a:t>; </a:t>
            </a:r>
          </a:p>
          <a:p>
            <a:pPr indent="450850" algn="just"/>
            <a:r>
              <a:rPr lang="ru-RU" sz="3200" dirty="0" smtClean="0">
                <a:latin typeface="Times New Roman" pitchFamily="18" charset="0"/>
                <a:cs typeface="Times New Roman" pitchFamily="18" charset="0"/>
              </a:rPr>
              <a:t>- AT (</a:t>
            </a:r>
            <a:r>
              <a:rPr lang="en-US" sz="3200" dirty="0" smtClean="0">
                <a:latin typeface="Times New Roman" pitchFamily="18" charset="0"/>
                <a:cs typeface="Times New Roman" pitchFamily="18" charset="0"/>
              </a:rPr>
              <a:t>All Terrain</a:t>
            </a:r>
            <a:r>
              <a:rPr lang="ru-RU" sz="3200" dirty="0" smtClean="0">
                <a:latin typeface="Times New Roman" pitchFamily="18" charset="0"/>
                <a:cs typeface="Times New Roman" pitchFamily="18" charset="0"/>
              </a:rPr>
              <a:t>);</a:t>
            </a:r>
          </a:p>
          <a:p>
            <a:pPr indent="450850" algn="just"/>
            <a:r>
              <a:rPr lang="ru-RU" sz="3200" dirty="0" smtClean="0">
                <a:latin typeface="Times New Roman" pitchFamily="18" charset="0"/>
                <a:cs typeface="Times New Roman" pitchFamily="18" charset="0"/>
              </a:rPr>
              <a:t>- MT (</a:t>
            </a:r>
            <a:r>
              <a:rPr lang="en-US" sz="3200" dirty="0" smtClean="0">
                <a:latin typeface="Times New Roman" pitchFamily="18" charset="0"/>
                <a:ea typeface="Calibri" panose="020F0502020204030204" pitchFamily="34" charset="0"/>
                <a:cs typeface="Times New Roman" pitchFamily="18" charset="0"/>
              </a:rPr>
              <a:t>Mud Terrain</a:t>
            </a:r>
            <a:r>
              <a:rPr lang="ru-RU" sz="3200" dirty="0" smtClean="0">
                <a:latin typeface="Times New Roman" pitchFamily="18" charset="0"/>
                <a:ea typeface="Calibri" panose="020F0502020204030204" pitchFamily="34" charset="0"/>
                <a:cs typeface="Times New Roman" pitchFamily="18" charset="0"/>
              </a:rPr>
              <a:t>)</a:t>
            </a:r>
            <a:r>
              <a:rPr lang="ru-RU" sz="3200" dirty="0" smtClean="0">
                <a:latin typeface="Times New Roman" pitchFamily="18" charset="0"/>
                <a:cs typeface="Times New Roman"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55153"/>
          </a:xfrm>
        </p:spPr>
        <p:txBody>
          <a:bodyPr>
            <a:normAutofit fontScale="90000"/>
          </a:bodyPr>
          <a:lstStyle/>
          <a:p>
            <a:pPr algn="ctr"/>
            <a:r>
              <a:rPr lang="ru-RU" dirty="0" smtClean="0">
                <a:latin typeface="Times New Roman" pitchFamily="18" charset="0"/>
                <a:cs typeface="Times New Roman" pitchFamily="18" charset="0"/>
              </a:rPr>
              <a:t>3. Браслеты </a:t>
            </a:r>
            <a:r>
              <a:rPr lang="ru-RU" dirty="0">
                <a:latin typeface="Times New Roman" pitchFamily="18" charset="0"/>
                <a:cs typeface="Times New Roman" pitchFamily="18" charset="0"/>
              </a:rPr>
              <a:t>противоскольжения</a:t>
            </a:r>
            <a:endParaRPr lang="ru-RU" dirty="0"/>
          </a:p>
        </p:txBody>
      </p:sp>
      <p:sp>
        <p:nvSpPr>
          <p:cNvPr id="3" name="Объект 2"/>
          <p:cNvSpPr>
            <a:spLocks noGrp="1"/>
          </p:cNvSpPr>
          <p:nvPr>
            <p:ph idx="1"/>
          </p:nvPr>
        </p:nvSpPr>
        <p:spPr>
          <a:xfrm>
            <a:off x="838200" y="1411738"/>
            <a:ext cx="10914246" cy="5200817"/>
          </a:xfrm>
        </p:spPr>
        <p:txBody>
          <a:bodyPr>
            <a:normAutofit fontScale="85000" lnSpcReduction="20000"/>
          </a:bodyPr>
          <a:lstStyle/>
          <a:p>
            <a:pPr marL="0" indent="452438" algn="just">
              <a:lnSpc>
                <a:spcPct val="110000"/>
              </a:lnSpc>
              <a:buNone/>
            </a:pPr>
            <a:r>
              <a:rPr lang="ru-RU" dirty="0">
                <a:latin typeface="Times New Roman" panose="02020603050405020304" pitchFamily="18" charset="0"/>
                <a:cs typeface="Times New Roman" panose="02020603050405020304" pitchFamily="18" charset="0"/>
              </a:rPr>
              <a:t>В качестве альтернативы цепям </a:t>
            </a:r>
            <a:r>
              <a:rPr lang="ru-RU" dirty="0" smtClean="0">
                <a:latin typeface="Times New Roman" panose="02020603050405020304" pitchFamily="18" charset="0"/>
                <a:cs typeface="Times New Roman" panose="02020603050405020304" pitchFamily="18" charset="0"/>
              </a:rPr>
              <a:t>противоскольжения также используются браслеты противоскольжения. Главное отличие от цепей противоскольжения – отсутствие продольных элементов.</a:t>
            </a:r>
          </a:p>
          <a:p>
            <a:pPr marL="0" indent="452438" algn="just">
              <a:lnSpc>
                <a:spcPct val="110000"/>
              </a:lnSpc>
              <a:spcBef>
                <a:spcPts val="0"/>
              </a:spcBef>
              <a:buNone/>
            </a:pPr>
            <a:r>
              <a:rPr lang="ru-RU" u="sng" dirty="0" smtClean="0">
                <a:latin typeface="Times New Roman" panose="02020603050405020304" pitchFamily="18" charset="0"/>
                <a:cs typeface="Times New Roman" panose="02020603050405020304" pitchFamily="18" charset="0"/>
              </a:rPr>
              <a:t>Преимущества</a:t>
            </a:r>
            <a:r>
              <a:rPr lang="ru-RU" dirty="0" smtClean="0">
                <a:latin typeface="Times New Roman" panose="02020603050405020304" pitchFamily="18" charset="0"/>
                <a:cs typeface="Times New Roman" panose="02020603050405020304" pitchFamily="18" charset="0"/>
              </a:rPr>
              <a:t> браслетов противоскольжения перед цепями:</a:t>
            </a:r>
          </a:p>
          <a:p>
            <a:pPr marL="452438" indent="269875" algn="just">
              <a:lnSpc>
                <a:spcPct val="110000"/>
              </a:lnSpc>
              <a:spcBef>
                <a:spcPts val="0"/>
              </a:spcBef>
              <a:buFontTx/>
              <a:buChar char="-"/>
            </a:pPr>
            <a:r>
              <a:rPr lang="ru-RU" dirty="0" smtClean="0">
                <a:latin typeface="Times New Roman" panose="02020603050405020304" pitchFamily="18" charset="0"/>
                <a:cs typeface="Times New Roman" panose="02020603050405020304" pitchFamily="18" charset="0"/>
              </a:rPr>
              <a:t>более легкий и быстрый монтаж на колесо;</a:t>
            </a:r>
          </a:p>
          <a:p>
            <a:pPr marL="452438" indent="269875" algn="just">
              <a:lnSpc>
                <a:spcPct val="110000"/>
              </a:lnSpc>
              <a:spcBef>
                <a:spcPts val="0"/>
              </a:spcBef>
              <a:buFontTx/>
              <a:buChar char="-"/>
            </a:pPr>
            <a:r>
              <a:rPr lang="ru-RU" dirty="0">
                <a:latin typeface="Times New Roman" panose="02020603050405020304" pitchFamily="18" charset="0"/>
                <a:cs typeface="Times New Roman" panose="02020603050405020304" pitchFamily="18" charset="0"/>
              </a:rPr>
              <a:t>универсальность конструкции (браслеты подходят для разных диаметров колес);</a:t>
            </a:r>
          </a:p>
          <a:p>
            <a:pPr marL="452438" indent="269875" algn="just">
              <a:lnSpc>
                <a:spcPct val="110000"/>
              </a:lnSpc>
              <a:spcBef>
                <a:spcPts val="0"/>
              </a:spcBef>
              <a:buFontTx/>
              <a:buChar char="-"/>
            </a:pPr>
            <a:r>
              <a:rPr lang="ru-RU" dirty="0" smtClean="0">
                <a:latin typeface="Times New Roman" panose="02020603050405020304" pitchFamily="18" charset="0"/>
                <a:cs typeface="Times New Roman" panose="02020603050405020304" pitchFamily="18" charset="0"/>
              </a:rPr>
              <a:t>меньший вес и занимаемый объем при хранении;</a:t>
            </a:r>
          </a:p>
          <a:p>
            <a:pPr marL="452438" indent="269875" algn="just">
              <a:lnSpc>
                <a:spcPct val="110000"/>
              </a:lnSpc>
              <a:spcBef>
                <a:spcPts val="0"/>
              </a:spcBef>
              <a:buFontTx/>
              <a:buChar char="-"/>
            </a:pPr>
            <a:r>
              <a:rPr lang="ru-RU" dirty="0" smtClean="0">
                <a:latin typeface="Times New Roman" panose="02020603050405020304" pitchFamily="18" charset="0"/>
                <a:cs typeface="Times New Roman" panose="02020603050405020304" pitchFamily="18" charset="0"/>
              </a:rPr>
              <a:t>возможность монтажа на  уже застрявшем автомобиле;</a:t>
            </a:r>
          </a:p>
          <a:p>
            <a:pPr marL="452438" indent="269875" algn="just">
              <a:lnSpc>
                <a:spcPct val="110000"/>
              </a:lnSpc>
              <a:spcBef>
                <a:spcPts val="0"/>
              </a:spcBef>
              <a:buFontTx/>
              <a:buChar char="-"/>
            </a:pPr>
            <a:r>
              <a:rPr lang="ru-RU" dirty="0" smtClean="0">
                <a:latin typeface="Times New Roman" panose="02020603050405020304" pitchFamily="18" charset="0"/>
                <a:cs typeface="Times New Roman" panose="02020603050405020304" pitchFamily="18" charset="0"/>
              </a:rPr>
              <a:t>меньшая стоимость.</a:t>
            </a:r>
          </a:p>
          <a:p>
            <a:pPr marL="0" indent="452438" algn="just">
              <a:lnSpc>
                <a:spcPct val="110000"/>
              </a:lnSpc>
              <a:spcBef>
                <a:spcPts val="0"/>
              </a:spcBef>
              <a:buNone/>
            </a:pPr>
            <a:r>
              <a:rPr lang="ru-RU" u="sng" dirty="0" smtClean="0">
                <a:latin typeface="Times New Roman" panose="02020603050405020304" pitchFamily="18" charset="0"/>
                <a:cs typeface="Times New Roman" panose="02020603050405020304" pitchFamily="18" charset="0"/>
              </a:rPr>
              <a:t>Недостатки</a:t>
            </a:r>
            <a:r>
              <a:rPr lang="ru-RU" dirty="0" smtClean="0">
                <a:latin typeface="Times New Roman" panose="02020603050405020304" pitchFamily="18" charset="0"/>
                <a:cs typeface="Times New Roman" panose="02020603050405020304" pitchFamily="18" charset="0"/>
              </a:rPr>
              <a:t> браслетов противоскольжения:</a:t>
            </a:r>
          </a:p>
          <a:p>
            <a:pPr marL="452438" indent="269875" algn="just">
              <a:lnSpc>
                <a:spcPct val="110000"/>
              </a:lnSpc>
              <a:spcBef>
                <a:spcPts val="0"/>
              </a:spcBef>
              <a:buFontTx/>
              <a:buChar char="-"/>
            </a:pPr>
            <a:r>
              <a:rPr lang="ru-RU" dirty="0" smtClean="0">
                <a:latin typeface="Times New Roman" panose="02020603050405020304" pitchFamily="18" charset="0"/>
                <a:cs typeface="Times New Roman" panose="02020603050405020304" pitchFamily="18" charset="0"/>
              </a:rPr>
              <a:t>возможность монтажа только на колеса, имеющие диски с отверстиями;</a:t>
            </a:r>
          </a:p>
          <a:p>
            <a:pPr marL="452438" indent="269875" algn="just">
              <a:lnSpc>
                <a:spcPct val="110000"/>
              </a:lnSpc>
              <a:spcBef>
                <a:spcPts val="0"/>
              </a:spcBef>
              <a:buFontTx/>
              <a:buChar char="-"/>
            </a:pPr>
            <a:r>
              <a:rPr lang="ru-RU" dirty="0" smtClean="0">
                <a:latin typeface="Times New Roman" panose="02020603050405020304" pitchFamily="18" charset="0"/>
                <a:cs typeface="Times New Roman" panose="02020603050405020304" pitchFamily="18" charset="0"/>
              </a:rPr>
              <a:t>отсутствие продольных элементов уменьшает поперечную устойчивость автомобиля.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5249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55153"/>
          </a:xfrm>
        </p:spPr>
        <p:txBody>
          <a:bodyPr>
            <a:normAutofit fontScale="90000"/>
          </a:bodyPr>
          <a:lstStyle/>
          <a:p>
            <a:pPr algn="ctr"/>
            <a:r>
              <a:rPr lang="ru-RU" dirty="0" smtClean="0">
                <a:latin typeface="Times New Roman" pitchFamily="18" charset="0"/>
                <a:cs typeface="Times New Roman" pitchFamily="18" charset="0"/>
              </a:rPr>
              <a:t>Браслеты </a:t>
            </a:r>
            <a:r>
              <a:rPr lang="ru-RU" dirty="0">
                <a:latin typeface="Times New Roman" pitchFamily="18" charset="0"/>
                <a:cs typeface="Times New Roman" pitchFamily="18" charset="0"/>
              </a:rPr>
              <a:t>противоскольжения</a:t>
            </a:r>
            <a:endParaRPr lang="ru-RU" dirty="0"/>
          </a:p>
        </p:txBody>
      </p:sp>
      <p:pic>
        <p:nvPicPr>
          <p:cNvPr id="6148" name="Picture 4" descr="https://i0.wp.com/carnovato.ru/wp-content/uploads/2018/06/%D0%91%D1%80%D0%B0%D1%81%D0%BB%D0%B5%D1%8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32589"/>
            <a:ext cx="3194017" cy="3194017"/>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s://ae01.alicdn.com/kf/Hfeee8d1d63b640328aa0c305af75e090M/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60014" y="1132589"/>
            <a:ext cx="3035986" cy="303598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39089" y="1155197"/>
            <a:ext cx="2460664" cy="2969394"/>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54031" y="1099293"/>
            <a:ext cx="2485708" cy="3025298"/>
          </a:xfrm>
          <a:prstGeom prst="rect">
            <a:avLst/>
          </a:prstGeom>
        </p:spPr>
      </p:pic>
      <p:pic>
        <p:nvPicPr>
          <p:cNvPr id="6152" name="Picture 8" descr="https://images.ru.prom.st/80158946_w640_h640_braslety-protivoskolzheniya-antibuk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1482" y="4438917"/>
            <a:ext cx="2829760" cy="2122321"/>
          </a:xfrm>
          <a:prstGeom prst="rect">
            <a:avLst/>
          </a:prstGeom>
          <a:noFill/>
          <a:extLst>
            <a:ext uri="{909E8E84-426E-40DD-AFC4-6F175D3DCCD1}">
              <a14:hiddenFill xmlns:a14="http://schemas.microsoft.com/office/drawing/2010/main" xmlns="">
                <a:solidFill>
                  <a:srgbClr val="FFFFFF"/>
                </a:solidFill>
              </a14:hiddenFill>
            </a:ext>
          </a:extLst>
        </p:spPr>
      </p:pic>
      <p:pic>
        <p:nvPicPr>
          <p:cNvPr id="6154" name="Picture 10" descr="https://images.ru.prom.st/390761188_w640_h640_tigr-6-sht.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41415" y="4326606"/>
            <a:ext cx="3455470" cy="2294647"/>
          </a:xfrm>
          <a:prstGeom prst="rect">
            <a:avLst/>
          </a:prstGeom>
          <a:noFill/>
          <a:extLst>
            <a:ext uri="{909E8E84-426E-40DD-AFC4-6F175D3DCCD1}">
              <a14:hiddenFill xmlns:a14="http://schemas.microsoft.com/office/drawing/2010/main" xmlns="">
                <a:solidFill>
                  <a:srgbClr val="FFFFFF"/>
                </a:solidFill>
              </a14:hiddenFill>
            </a:ext>
          </a:extLst>
        </p:spPr>
      </p:pic>
      <p:pic>
        <p:nvPicPr>
          <p:cNvPr id="6156" name="Picture 12" descr="https://06.img.avito.st/image/1/fzp1Tra_09MD4EHbBzsvAePt1dnLLdxBye3R1c3r0dPBqw"/>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47059" y="4384136"/>
            <a:ext cx="2941948" cy="22064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20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55153"/>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4. </a:t>
            </a:r>
            <a:r>
              <a:rPr lang="ru-RU" dirty="0" smtClean="0">
                <a:latin typeface="Times New Roman" panose="02020603050405020304" pitchFamily="18" charset="0"/>
                <a:cs typeface="Times New Roman" panose="02020603050405020304" pitchFamily="18" charset="0"/>
              </a:rPr>
              <a:t>Вездеходные гусеничные движители (ВГД)</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44638" y="1268634"/>
            <a:ext cx="10806896" cy="1477328"/>
          </a:xfrm>
          <a:prstGeom prst="rect">
            <a:avLst/>
          </a:prstGeom>
        </p:spPr>
        <p:txBody>
          <a:bodyPr wrap="square">
            <a:spAutoFit/>
          </a:bodyPr>
          <a:lstStyle/>
          <a:p>
            <a:pPr indent="450850" algn="just"/>
            <a:r>
              <a:rPr lang="ru-RU" dirty="0" smtClean="0">
                <a:latin typeface="Times New Roman" pitchFamily="18" charset="0"/>
                <a:cs typeface="Times New Roman" pitchFamily="18" charset="0"/>
              </a:rPr>
              <a:t>ВГД </a:t>
            </a:r>
            <a:r>
              <a:rPr lang="ru-RU" dirty="0" smtClean="0">
                <a:latin typeface="Times New Roman" pitchFamily="18" charset="0"/>
                <a:cs typeface="Times New Roman" pitchFamily="18" charset="0"/>
              </a:rPr>
              <a:t>– это гусеничные </a:t>
            </a:r>
            <a:r>
              <a:rPr lang="ru-RU" dirty="0" smtClean="0">
                <a:latin typeface="Times New Roman" pitchFamily="18" charset="0"/>
                <a:cs typeface="Times New Roman" pitchFamily="18" charset="0"/>
              </a:rPr>
              <a:t>блоки, </a:t>
            </a:r>
            <a:r>
              <a:rPr lang="ru-RU" dirty="0" smtClean="0">
                <a:latin typeface="Times New Roman" pitchFamily="18" charset="0"/>
                <a:cs typeface="Times New Roman" pitchFamily="18" charset="0"/>
              </a:rPr>
              <a:t>которыми заменяются автомобильные колеса. </a:t>
            </a:r>
            <a:r>
              <a:rPr lang="ru-RU" dirty="0" smtClean="0">
                <a:latin typeface="Times New Roman" pitchFamily="18" charset="0"/>
                <a:cs typeface="Times New Roman" pitchFamily="18" charset="0"/>
              </a:rPr>
              <a:t>Различные модели </a:t>
            </a:r>
            <a:r>
              <a:rPr lang="ru-RU" dirty="0" smtClean="0">
                <a:latin typeface="Times New Roman" pitchFamily="18" charset="0"/>
                <a:cs typeface="Times New Roman" pitchFamily="18" charset="0"/>
              </a:rPr>
              <a:t>ВГД </a:t>
            </a:r>
            <a:r>
              <a:rPr lang="ru-RU" dirty="0" smtClean="0">
                <a:latin typeface="Times New Roman" pitchFamily="18" charset="0"/>
                <a:cs typeface="Times New Roman" pitchFamily="18" charset="0"/>
              </a:rPr>
              <a:t>имеют </a:t>
            </a:r>
            <a:r>
              <a:rPr lang="ru-RU" dirty="0" smtClean="0">
                <a:latin typeface="Times New Roman" pitchFamily="18" charset="0"/>
                <a:cs typeface="Times New Roman" pitchFamily="18" charset="0"/>
              </a:rPr>
              <a:t>конструкционные отличия для совместимости с различными модификациями авто, относительно их массы, устройства подвески, формы и размера колесных арок, а так же некоторых других параметров и особенностей. </a:t>
            </a:r>
            <a:r>
              <a:rPr lang="ru-RU" dirty="0" smtClean="0">
                <a:latin typeface="Times New Roman" pitchFamily="18" charset="0"/>
                <a:cs typeface="Times New Roman" pitchFamily="18" charset="0"/>
              </a:rPr>
              <a:t>ВГД </a:t>
            </a:r>
            <a:r>
              <a:rPr lang="ru-RU" dirty="0" smtClean="0">
                <a:latin typeface="Times New Roman" pitchFamily="18" charset="0"/>
                <a:cs typeface="Times New Roman" pitchFamily="18" charset="0"/>
              </a:rPr>
              <a:t>можно использовать только на автомобилях с полным приводом и с функцией блокировки дифференциала переднего и заднего моста.</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159873" y="2905245"/>
            <a:ext cx="4326626" cy="33514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972536" y="2890087"/>
            <a:ext cx="5111931" cy="3315010"/>
          </a:xfrm>
          <a:prstGeom prst="rect">
            <a:avLst/>
          </a:prstGeom>
          <a:noFill/>
          <a:ln w="9525">
            <a:noFill/>
            <a:miter lim="800000"/>
            <a:headEnd/>
            <a:tailEnd/>
          </a:ln>
          <a:effectLst/>
        </p:spPr>
      </p:pic>
      <p:sp>
        <p:nvSpPr>
          <p:cNvPr id="9" name="Прямоугольник 8"/>
          <p:cNvSpPr/>
          <p:nvPr/>
        </p:nvSpPr>
        <p:spPr>
          <a:xfrm>
            <a:off x="1064871" y="2835797"/>
            <a:ext cx="4479402" cy="349555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905017" y="2837726"/>
            <a:ext cx="5287701" cy="349555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682905" y="925976"/>
          <a:ext cx="10857054" cy="5297784"/>
        </p:xfrm>
        <a:graphic>
          <a:graphicData uri="http://schemas.openxmlformats.org/drawingml/2006/table">
            <a:tbl>
              <a:tblPr/>
              <a:tblGrid>
                <a:gridCol w="2494772">
                  <a:extLst>
                    <a:ext uri="{9D8B030D-6E8A-4147-A177-3AD203B41FA5}">
                      <a16:colId xmlns:a16="http://schemas.microsoft.com/office/drawing/2014/main" xmlns="" val="20000"/>
                    </a:ext>
                  </a:extLst>
                </a:gridCol>
                <a:gridCol w="6776551">
                  <a:extLst>
                    <a:ext uri="{9D8B030D-6E8A-4147-A177-3AD203B41FA5}">
                      <a16:colId xmlns:a16="http://schemas.microsoft.com/office/drawing/2014/main" xmlns="" val="20001"/>
                    </a:ext>
                  </a:extLst>
                </a:gridCol>
                <a:gridCol w="1585731">
                  <a:extLst>
                    <a:ext uri="{9D8B030D-6E8A-4147-A177-3AD203B41FA5}">
                      <a16:colId xmlns:a16="http://schemas.microsoft.com/office/drawing/2014/main" xmlns="" val="20002"/>
                    </a:ext>
                  </a:extLst>
                </a:gridCol>
              </a:tblGrid>
              <a:tr h="161553">
                <a:tc>
                  <a:txBody>
                    <a:bodyPr/>
                    <a:lstStyle/>
                    <a:p>
                      <a:pPr algn="ctr">
                        <a:lnSpc>
                          <a:spcPct val="115000"/>
                        </a:lnSpc>
                        <a:spcAft>
                          <a:spcPts val="0"/>
                        </a:spcAft>
                      </a:pPr>
                      <a:r>
                        <a:rPr lang="ru-RU" sz="1400" dirty="0">
                          <a:latin typeface="Times New Roman"/>
                          <a:ea typeface="Calibri"/>
                          <a:cs typeface="Times New Roman"/>
                        </a:rPr>
                        <a:t>Обозначение</a:t>
                      </a:r>
                      <a:endParaRPr lang="ru-RU" sz="1400" dirty="0">
                        <a:latin typeface="Calibri"/>
                        <a:ea typeface="Calibri"/>
                        <a:cs typeface="Times New Roman"/>
                      </a:endParaRP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a:latin typeface="Times New Roman"/>
                          <a:ea typeface="Calibri"/>
                          <a:cs typeface="Times New Roman"/>
                        </a:rPr>
                        <a:t>Особенности</a:t>
                      </a:r>
                      <a:endParaRPr lang="ru-RU" sz="1400" dirty="0">
                        <a:latin typeface="Calibri"/>
                        <a:ea typeface="Calibri"/>
                        <a:cs typeface="Times New Roman"/>
                      </a:endParaRP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a:latin typeface="Times New Roman"/>
                          <a:ea typeface="Calibri"/>
                          <a:cs typeface="Times New Roman"/>
                        </a:rPr>
                        <a:t>Пример</a:t>
                      </a:r>
                      <a:endParaRPr lang="ru-RU" sz="1400">
                        <a:latin typeface="Calibri"/>
                        <a:ea typeface="Calibri"/>
                        <a:cs typeface="Times New Roman"/>
                      </a:endParaRP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18524">
                <a:tc>
                  <a:txBody>
                    <a:bodyPr/>
                    <a:lstStyle/>
                    <a:p>
                      <a:pPr algn="ctr">
                        <a:lnSpc>
                          <a:spcPct val="115000"/>
                        </a:lnSpc>
                        <a:spcAft>
                          <a:spcPts val="0"/>
                        </a:spcAft>
                      </a:pPr>
                      <a:r>
                        <a:rPr lang="en-US" sz="1400" dirty="0">
                          <a:solidFill>
                            <a:srgbClr val="222222"/>
                          </a:solidFill>
                          <a:latin typeface="Times New Roman"/>
                          <a:ea typeface="Calibri"/>
                          <a:cs typeface="Times New Roman"/>
                        </a:rPr>
                        <a:t>HP (High Performance)</a:t>
                      </a:r>
                      <a:r>
                        <a:rPr lang="ru-RU" sz="1400" dirty="0">
                          <a:latin typeface="Calibri"/>
                          <a:ea typeface="Calibri"/>
                          <a:cs typeface="Times New Roman"/>
                        </a:rPr>
                        <a:t> </a:t>
                      </a: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222222"/>
                          </a:solidFill>
                          <a:latin typeface="Times New Roman"/>
                          <a:ea typeface="Calibri"/>
                          <a:cs typeface="Times New Roman"/>
                        </a:rPr>
                        <a:t>Данная шины не совсем предназначенная для </a:t>
                      </a:r>
                      <a:r>
                        <a:rPr lang="ru-RU" sz="1400" dirty="0" err="1">
                          <a:solidFill>
                            <a:srgbClr val="222222"/>
                          </a:solidFill>
                          <a:latin typeface="Times New Roman"/>
                          <a:ea typeface="Calibri"/>
                          <a:cs typeface="Times New Roman"/>
                        </a:rPr>
                        <a:t>внедорожных</a:t>
                      </a:r>
                      <a:r>
                        <a:rPr lang="ru-RU" sz="1400" dirty="0">
                          <a:solidFill>
                            <a:srgbClr val="222222"/>
                          </a:solidFill>
                          <a:latin typeface="Times New Roman"/>
                          <a:ea typeface="Calibri"/>
                          <a:cs typeface="Times New Roman"/>
                        </a:rPr>
                        <a:t> колес. Такая же маркировка присутствует у многих легковых моделей. Особенностью резины с такой маркировкой является высокая производительность и способность развивать высокую скорость (минимальный индекс скорости, как правило H, т.е. 210 км/ч). Шины полностью рассчитаны на использование только на асфальтированном покрытии. </a:t>
                      </a:r>
                      <a:r>
                        <a:rPr lang="ru-RU" sz="1400" dirty="0" smtClean="0">
                          <a:solidFill>
                            <a:srgbClr val="222222"/>
                          </a:solidFill>
                          <a:latin typeface="Times New Roman"/>
                          <a:ea typeface="Calibri"/>
                          <a:cs typeface="Times New Roman"/>
                        </a:rPr>
                        <a:t>Устанавливаются </a:t>
                      </a:r>
                      <a:r>
                        <a:rPr lang="ru-RU" sz="1400" dirty="0">
                          <a:solidFill>
                            <a:srgbClr val="222222"/>
                          </a:solidFill>
                          <a:latin typeface="Times New Roman"/>
                          <a:ea typeface="Calibri"/>
                          <a:cs typeface="Times New Roman"/>
                        </a:rPr>
                        <a:t>на </a:t>
                      </a:r>
                      <a:r>
                        <a:rPr lang="ru-RU" sz="1400" dirty="0" err="1">
                          <a:solidFill>
                            <a:srgbClr val="222222"/>
                          </a:solidFill>
                          <a:latin typeface="Times New Roman"/>
                          <a:ea typeface="Calibri"/>
                          <a:cs typeface="Times New Roman"/>
                        </a:rPr>
                        <a:t>кроссоверы</a:t>
                      </a:r>
                      <a:r>
                        <a:rPr lang="ru-RU" sz="1400" dirty="0">
                          <a:solidFill>
                            <a:srgbClr val="222222"/>
                          </a:solidFill>
                          <a:latin typeface="Times New Roman"/>
                          <a:ea typeface="Calibri"/>
                          <a:cs typeface="Times New Roman"/>
                        </a:rPr>
                        <a:t> </a:t>
                      </a:r>
                      <a:r>
                        <a:rPr lang="ru-RU" sz="1400" dirty="0" err="1">
                          <a:solidFill>
                            <a:srgbClr val="222222"/>
                          </a:solidFill>
                          <a:latin typeface="Times New Roman"/>
                          <a:ea typeface="Calibri"/>
                          <a:cs typeface="Times New Roman"/>
                        </a:rPr>
                        <a:t>премиум-класса</a:t>
                      </a:r>
                      <a:r>
                        <a:rPr lang="ru-RU" sz="1400" dirty="0">
                          <a:solidFill>
                            <a:srgbClr val="222222"/>
                          </a:solidFill>
                          <a:latin typeface="Times New Roman"/>
                          <a:ea typeface="Calibri"/>
                          <a:cs typeface="Times New Roman"/>
                        </a:rPr>
                        <a:t>.</a:t>
                      </a:r>
                      <a:endParaRPr lang="ru-RU" sz="1400" dirty="0">
                        <a:latin typeface="Calibri"/>
                        <a:ea typeface="Calibri"/>
                        <a:cs typeface="Times New Roman"/>
                      </a:endParaRP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rgbClr val="222222"/>
                          </a:solidFill>
                          <a:latin typeface="Times New Roman"/>
                          <a:ea typeface="Calibri"/>
                          <a:cs typeface="Times New Roman"/>
                        </a:rPr>
                        <a:t>Bridgestone Dueler H/P Sport</a:t>
                      </a:r>
                      <a:r>
                        <a:rPr lang="ru-RU" sz="1400" dirty="0">
                          <a:latin typeface="Calibri"/>
                          <a:ea typeface="Calibri"/>
                          <a:cs typeface="Times New Roman"/>
                        </a:rPr>
                        <a:t> </a:t>
                      </a: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29969">
                <a:tc>
                  <a:txBody>
                    <a:bodyPr/>
                    <a:lstStyle/>
                    <a:p>
                      <a:pPr algn="ctr">
                        <a:lnSpc>
                          <a:spcPct val="115000"/>
                        </a:lnSpc>
                        <a:spcAft>
                          <a:spcPts val="0"/>
                        </a:spcAft>
                      </a:pPr>
                      <a:r>
                        <a:rPr lang="en-US" sz="1400" dirty="0">
                          <a:solidFill>
                            <a:srgbClr val="222222"/>
                          </a:solidFill>
                          <a:latin typeface="Times New Roman"/>
                          <a:ea typeface="Calibri"/>
                          <a:cs typeface="Times New Roman"/>
                        </a:rPr>
                        <a:t>HT(half terrain, highway terrain)</a:t>
                      </a:r>
                      <a:r>
                        <a:rPr lang="ru-RU" sz="1400" dirty="0">
                          <a:latin typeface="Calibri"/>
                          <a:ea typeface="Calibri"/>
                          <a:cs typeface="Times New Roman"/>
                        </a:rPr>
                        <a:t> </a:t>
                      </a: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222222"/>
                          </a:solidFill>
                          <a:latin typeface="Times New Roman"/>
                          <a:ea typeface="Calibri"/>
                          <a:cs typeface="Times New Roman"/>
                        </a:rPr>
                        <a:t>Данные автошины можно использовать на асфальтированных дорогах, дорогах плохого качества и на </a:t>
                      </a:r>
                      <a:r>
                        <a:rPr lang="ru-RU" sz="1400" dirty="0" smtClean="0">
                          <a:solidFill>
                            <a:srgbClr val="222222"/>
                          </a:solidFill>
                          <a:latin typeface="Times New Roman"/>
                          <a:ea typeface="Calibri"/>
                          <a:cs typeface="Times New Roman"/>
                        </a:rPr>
                        <a:t>грунтовых </a:t>
                      </a:r>
                      <a:r>
                        <a:rPr lang="ru-RU" sz="1400" dirty="0">
                          <a:solidFill>
                            <a:srgbClr val="222222"/>
                          </a:solidFill>
                          <a:latin typeface="Times New Roman"/>
                          <a:ea typeface="Calibri"/>
                          <a:cs typeface="Times New Roman"/>
                        </a:rPr>
                        <a:t>поверхностях. Для бездорожья не предназначены. По своей сути — шоссейный шины, что и видно из названия (</a:t>
                      </a:r>
                      <a:r>
                        <a:rPr lang="ru-RU" sz="1400" dirty="0" err="1">
                          <a:solidFill>
                            <a:srgbClr val="222222"/>
                          </a:solidFill>
                          <a:latin typeface="Times New Roman"/>
                          <a:ea typeface="Calibri"/>
                          <a:cs typeface="Times New Roman"/>
                        </a:rPr>
                        <a:t>highway</a:t>
                      </a:r>
                      <a:r>
                        <a:rPr lang="ru-RU" sz="1400" dirty="0">
                          <a:solidFill>
                            <a:srgbClr val="222222"/>
                          </a:solidFill>
                          <a:latin typeface="Times New Roman"/>
                          <a:ea typeface="Calibri"/>
                          <a:cs typeface="Times New Roman"/>
                        </a:rPr>
                        <a:t> — шоссе). Предельный скоростной индекс — S, т.е. 180 км/ч.</a:t>
                      </a:r>
                      <a:r>
                        <a:rPr lang="ru-RU" sz="1400" dirty="0">
                          <a:latin typeface="Calibri"/>
                          <a:ea typeface="Calibri"/>
                          <a:cs typeface="Times New Roman"/>
                        </a:rPr>
                        <a:t> </a:t>
                      </a: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22222"/>
                          </a:solidFill>
                          <a:latin typeface="Times New Roman"/>
                          <a:ea typeface="Calibri"/>
                          <a:cs typeface="Times New Roman"/>
                        </a:rPr>
                        <a:t>Bridgestone Dueler H/T 840</a:t>
                      </a:r>
                      <a:r>
                        <a:rPr lang="ru-RU" sz="1400">
                          <a:latin typeface="Calibri"/>
                          <a:ea typeface="Calibri"/>
                          <a:cs typeface="Times New Roman"/>
                        </a:rPr>
                        <a:t> </a:t>
                      </a: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77107">
                <a:tc>
                  <a:txBody>
                    <a:bodyPr/>
                    <a:lstStyle/>
                    <a:p>
                      <a:pPr algn="ctr">
                        <a:lnSpc>
                          <a:spcPct val="115000"/>
                        </a:lnSpc>
                        <a:spcAft>
                          <a:spcPts val="0"/>
                        </a:spcAft>
                      </a:pPr>
                      <a:r>
                        <a:rPr lang="en-US" sz="1400" dirty="0">
                          <a:solidFill>
                            <a:srgbClr val="222222"/>
                          </a:solidFill>
                          <a:latin typeface="Times New Roman"/>
                          <a:ea typeface="Calibri"/>
                          <a:cs typeface="Times New Roman"/>
                        </a:rPr>
                        <a:t>AT(all terrain)</a:t>
                      </a:r>
                      <a:r>
                        <a:rPr lang="ru-RU" sz="1400" dirty="0">
                          <a:latin typeface="Calibri"/>
                          <a:ea typeface="Calibri"/>
                          <a:cs typeface="Times New Roman"/>
                        </a:rPr>
                        <a:t> </a:t>
                      </a:r>
                      <a:endParaRPr lang="ru-RU" sz="1400" dirty="0" smtClean="0">
                        <a:latin typeface="Calibri"/>
                        <a:ea typeface="Calibri"/>
                        <a:cs typeface="Times New Roman"/>
                      </a:endParaRPr>
                    </a:p>
                    <a:p>
                      <a:pPr algn="ctr">
                        <a:lnSpc>
                          <a:spcPct val="115000"/>
                        </a:lnSpc>
                        <a:spcAft>
                          <a:spcPts val="0"/>
                        </a:spcAft>
                      </a:pPr>
                      <a:r>
                        <a:rPr lang="ru-RU" sz="1400" b="0" dirty="0" smtClean="0">
                          <a:latin typeface="Times New Roman" pitchFamily="18" charset="0"/>
                          <a:ea typeface="Calibri"/>
                          <a:cs typeface="Times New Roman" pitchFamily="18" charset="0"/>
                        </a:rPr>
                        <a:t>(</a:t>
                      </a:r>
                      <a:r>
                        <a:rPr lang="ru-RU" sz="1400" b="0" i="0" kern="1200" dirty="0" err="1" smtClean="0">
                          <a:solidFill>
                            <a:schemeClr val="tx1"/>
                          </a:solidFill>
                          <a:latin typeface="Times New Roman" pitchFamily="18" charset="0"/>
                          <a:ea typeface="+mn-ea"/>
                          <a:cs typeface="Times New Roman" pitchFamily="18" charset="0"/>
                        </a:rPr>
                        <a:t>шоссейно</a:t>
                      </a:r>
                      <a:r>
                        <a:rPr lang="ru-RU" sz="1400" b="0" i="0" kern="1200" dirty="0" smtClean="0">
                          <a:solidFill>
                            <a:schemeClr val="tx1"/>
                          </a:solidFill>
                          <a:latin typeface="Times New Roman" pitchFamily="18" charset="0"/>
                          <a:ea typeface="+mn-ea"/>
                          <a:cs typeface="Times New Roman" pitchFamily="18" charset="0"/>
                        </a:rPr>
                        <a:t>  -</a:t>
                      </a:r>
                      <a:r>
                        <a:rPr lang="ru-RU" sz="1400" b="0" i="0" kern="1200" dirty="0" err="1" smtClean="0">
                          <a:solidFill>
                            <a:schemeClr val="tx1"/>
                          </a:solidFill>
                          <a:latin typeface="Times New Roman" pitchFamily="18" charset="0"/>
                          <a:ea typeface="+mn-ea"/>
                          <a:cs typeface="Times New Roman" pitchFamily="18" charset="0"/>
                        </a:rPr>
                        <a:t>внедорожные</a:t>
                      </a:r>
                      <a:r>
                        <a:rPr lang="ru-RU" sz="1400" b="0" i="0" kern="1200" dirty="0" smtClean="0">
                          <a:solidFill>
                            <a:schemeClr val="tx1"/>
                          </a:solidFill>
                          <a:latin typeface="Times New Roman" pitchFamily="18" charset="0"/>
                          <a:ea typeface="+mn-ea"/>
                          <a:cs typeface="Times New Roman" pitchFamily="18" charset="0"/>
                        </a:rPr>
                        <a:t> шины)</a:t>
                      </a:r>
                      <a:endParaRPr lang="ru-RU" sz="1400" b="0" dirty="0">
                        <a:latin typeface="Times New Roman" pitchFamily="18" charset="0"/>
                        <a:ea typeface="Calibri"/>
                        <a:cs typeface="Times New Roman" pitchFamily="18" charset="0"/>
                      </a:endParaRP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222222"/>
                          </a:solidFill>
                          <a:latin typeface="Times New Roman"/>
                          <a:ea typeface="Calibri"/>
                          <a:cs typeface="Times New Roman"/>
                        </a:rPr>
                        <a:t>Это обозначение говорит </a:t>
                      </a:r>
                      <a:r>
                        <a:rPr lang="ru-RU" sz="1400" dirty="0" smtClean="0">
                          <a:solidFill>
                            <a:srgbClr val="222222"/>
                          </a:solidFill>
                          <a:latin typeface="Times New Roman"/>
                          <a:ea typeface="Calibri"/>
                          <a:cs typeface="Times New Roman"/>
                        </a:rPr>
                        <a:t>о </a:t>
                      </a:r>
                      <a:r>
                        <a:rPr lang="ru-RU" sz="1400" dirty="0">
                          <a:solidFill>
                            <a:srgbClr val="222222"/>
                          </a:solidFill>
                          <a:latin typeface="Times New Roman"/>
                          <a:ea typeface="Calibri"/>
                          <a:cs typeface="Times New Roman"/>
                        </a:rPr>
                        <a:t>том, что автошины можно использовать </a:t>
                      </a:r>
                      <a:r>
                        <a:rPr lang="ru-RU" sz="1400" dirty="0" smtClean="0">
                          <a:solidFill>
                            <a:srgbClr val="222222"/>
                          </a:solidFill>
                          <a:latin typeface="Times New Roman"/>
                          <a:ea typeface="Calibri"/>
                          <a:cs typeface="Times New Roman"/>
                        </a:rPr>
                        <a:t>как на асфальте и </a:t>
                      </a:r>
                      <a:r>
                        <a:rPr lang="ru-RU" sz="1400" dirty="0">
                          <a:solidFill>
                            <a:srgbClr val="222222"/>
                          </a:solidFill>
                          <a:latin typeface="Times New Roman"/>
                          <a:ea typeface="Calibri"/>
                          <a:cs typeface="Times New Roman"/>
                        </a:rPr>
                        <a:t>грунтовых </a:t>
                      </a:r>
                      <a:r>
                        <a:rPr lang="ru-RU" sz="1400" dirty="0" smtClean="0">
                          <a:solidFill>
                            <a:srgbClr val="222222"/>
                          </a:solidFill>
                          <a:latin typeface="Times New Roman"/>
                          <a:ea typeface="Calibri"/>
                          <a:cs typeface="Times New Roman"/>
                        </a:rPr>
                        <a:t>дорогах, так </a:t>
                      </a:r>
                      <a:r>
                        <a:rPr lang="ru-RU" sz="1400" dirty="0">
                          <a:solidFill>
                            <a:srgbClr val="222222"/>
                          </a:solidFill>
                          <a:latin typeface="Times New Roman"/>
                          <a:ea typeface="Calibri"/>
                          <a:cs typeface="Times New Roman"/>
                        </a:rPr>
                        <a:t>и в условиях легкого бездорожья. Как правило, изготовители советуют использовать их 50% на асфальте и 50% на грунте и бездорожье, но у разных моделей бывают разные рекомендации (60/40, 40/60 и т.д.).</a:t>
                      </a:r>
                      <a:r>
                        <a:rPr lang="ru-RU" sz="1400" dirty="0">
                          <a:latin typeface="Calibri"/>
                          <a:ea typeface="Calibri"/>
                          <a:cs typeface="Times New Roman"/>
                        </a:rPr>
                        <a:t> </a:t>
                      </a: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22222"/>
                          </a:solidFill>
                          <a:latin typeface="Times New Roman"/>
                          <a:ea typeface="Calibri"/>
                          <a:cs typeface="Times New Roman"/>
                        </a:rPr>
                        <a:t>Continental ContiCrossContact </a:t>
                      </a:r>
                      <a:endParaRPr lang="ru-RU" sz="1400">
                        <a:latin typeface="Calibri"/>
                        <a:ea typeface="Calibri"/>
                        <a:cs typeface="Times New Roman"/>
                      </a:endParaRP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77107">
                <a:tc>
                  <a:txBody>
                    <a:bodyPr/>
                    <a:lstStyle/>
                    <a:p>
                      <a:pPr algn="ctr">
                        <a:lnSpc>
                          <a:spcPct val="115000"/>
                        </a:lnSpc>
                        <a:spcAft>
                          <a:spcPts val="0"/>
                        </a:spcAft>
                      </a:pPr>
                      <a:r>
                        <a:rPr lang="en-US" sz="1400" dirty="0">
                          <a:solidFill>
                            <a:srgbClr val="222222"/>
                          </a:solidFill>
                          <a:latin typeface="Times New Roman"/>
                          <a:ea typeface="Calibri"/>
                          <a:cs typeface="Times New Roman"/>
                        </a:rPr>
                        <a:t>MT(mud terrain)</a:t>
                      </a:r>
                      <a:r>
                        <a:rPr lang="ru-RU" sz="1400" dirty="0">
                          <a:latin typeface="Calibri"/>
                          <a:ea typeface="Calibri"/>
                          <a:cs typeface="Times New Roman"/>
                        </a:rPr>
                        <a:t> </a:t>
                      </a:r>
                      <a:endParaRPr lang="ru-RU" sz="1400" dirty="0" smtClean="0">
                        <a:latin typeface="Calibri"/>
                        <a:ea typeface="Calibri"/>
                        <a:cs typeface="Times New Roman"/>
                      </a:endParaRPr>
                    </a:p>
                    <a:p>
                      <a:pPr algn="ctr">
                        <a:lnSpc>
                          <a:spcPct val="115000"/>
                        </a:lnSpc>
                        <a:spcAft>
                          <a:spcPts val="0"/>
                        </a:spcAft>
                      </a:pPr>
                      <a:r>
                        <a:rPr lang="ru-RU" sz="1400" b="0" dirty="0" smtClean="0">
                          <a:latin typeface="Times New Roman" pitchFamily="18" charset="0"/>
                          <a:ea typeface="Calibri"/>
                          <a:cs typeface="Times New Roman" pitchFamily="18" charset="0"/>
                        </a:rPr>
                        <a:t>(</a:t>
                      </a:r>
                      <a:r>
                        <a:rPr lang="ru-RU" sz="1400" b="0" i="0" kern="1200" dirty="0" smtClean="0">
                          <a:solidFill>
                            <a:schemeClr val="tx1"/>
                          </a:solidFill>
                          <a:latin typeface="Times New Roman" pitchFamily="18" charset="0"/>
                          <a:ea typeface="+mn-ea"/>
                          <a:cs typeface="Times New Roman" pitchFamily="18" charset="0"/>
                        </a:rPr>
                        <a:t>«грязевые» шины)</a:t>
                      </a:r>
                      <a:endParaRPr lang="ru-RU" sz="1400" b="0" dirty="0">
                        <a:latin typeface="Times New Roman" pitchFamily="18" charset="0"/>
                        <a:ea typeface="Calibri"/>
                        <a:cs typeface="Times New Roman" pitchFamily="18" charset="0"/>
                      </a:endParaRP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rgbClr val="222222"/>
                          </a:solidFill>
                          <a:latin typeface="Times New Roman"/>
                          <a:ea typeface="Calibri"/>
                          <a:cs typeface="Times New Roman"/>
                        </a:rPr>
                        <a:t>Шины с такой маркировкой, как правило, обладают крупным протекторным рисунком. Используются в основном для езды по бездорожью и по грунтовой дороге. На асфальте они очень шумные, плохо </a:t>
                      </a:r>
                      <a:r>
                        <a:rPr lang="ru-RU" sz="1400" dirty="0" smtClean="0">
                          <a:solidFill>
                            <a:srgbClr val="222222"/>
                          </a:solidFill>
                          <a:latin typeface="Times New Roman"/>
                          <a:ea typeface="Calibri"/>
                          <a:cs typeface="Times New Roman"/>
                        </a:rPr>
                        <a:t>тормозят,</a:t>
                      </a:r>
                      <a:r>
                        <a:rPr lang="ru-RU" sz="1400" baseline="0" dirty="0" smtClean="0">
                          <a:solidFill>
                            <a:srgbClr val="222222"/>
                          </a:solidFill>
                          <a:latin typeface="Times New Roman"/>
                          <a:ea typeface="Calibri"/>
                          <a:cs typeface="Times New Roman"/>
                        </a:rPr>
                        <a:t> быстро изнашиваются.</a:t>
                      </a:r>
                      <a:r>
                        <a:rPr lang="ru-RU" sz="1400" dirty="0" smtClean="0">
                          <a:solidFill>
                            <a:srgbClr val="222222"/>
                          </a:solidFill>
                          <a:latin typeface="Times New Roman"/>
                          <a:ea typeface="Calibri"/>
                          <a:cs typeface="Times New Roman"/>
                        </a:rPr>
                        <a:t> </a:t>
                      </a:r>
                      <a:r>
                        <a:rPr lang="ru-RU" sz="1400" dirty="0">
                          <a:solidFill>
                            <a:srgbClr val="222222"/>
                          </a:solidFill>
                          <a:latin typeface="Times New Roman"/>
                          <a:ea typeface="Calibri"/>
                          <a:cs typeface="Times New Roman"/>
                        </a:rPr>
                        <a:t>Обладают низкими скоростными индексами, максимальный - R, то есть рекомендуется ехать на скорости до 160 км/ч.</a:t>
                      </a:r>
                      <a:r>
                        <a:rPr lang="ru-RU" sz="1400" dirty="0">
                          <a:latin typeface="Calibri"/>
                          <a:ea typeface="Calibri"/>
                          <a:cs typeface="Times New Roman"/>
                        </a:rPr>
                        <a:t> </a:t>
                      </a: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rgbClr val="222222"/>
                          </a:solidFill>
                          <a:latin typeface="Times New Roman"/>
                          <a:ea typeface="Calibri"/>
                          <a:cs typeface="Times New Roman"/>
                        </a:rPr>
                        <a:t>BF Goodrich Mud</a:t>
                      </a:r>
                      <a:r>
                        <a:rPr lang="ru-RU" sz="1400" dirty="0">
                          <a:solidFill>
                            <a:srgbClr val="222222"/>
                          </a:solidFill>
                          <a:latin typeface="Times New Roman"/>
                          <a:ea typeface="Calibri"/>
                          <a:cs typeface="Times New Roman"/>
                        </a:rPr>
                        <a:t>-</a:t>
                      </a:r>
                      <a:r>
                        <a:rPr lang="en-US" sz="1400" dirty="0">
                          <a:solidFill>
                            <a:srgbClr val="222222"/>
                          </a:solidFill>
                          <a:latin typeface="Times New Roman"/>
                          <a:ea typeface="Calibri"/>
                          <a:cs typeface="Times New Roman"/>
                        </a:rPr>
                        <a:t>Terrain T</a:t>
                      </a:r>
                      <a:r>
                        <a:rPr lang="ru-RU" sz="1400" dirty="0">
                          <a:solidFill>
                            <a:srgbClr val="222222"/>
                          </a:solidFill>
                          <a:latin typeface="Times New Roman"/>
                          <a:ea typeface="Calibri"/>
                          <a:cs typeface="Times New Roman"/>
                        </a:rPr>
                        <a:t>/</a:t>
                      </a:r>
                      <a:r>
                        <a:rPr lang="en-US" sz="1400" dirty="0">
                          <a:solidFill>
                            <a:srgbClr val="222222"/>
                          </a:solidFill>
                          <a:latin typeface="Times New Roman"/>
                          <a:ea typeface="Calibri"/>
                          <a:cs typeface="Times New Roman"/>
                        </a:rPr>
                        <a:t>A</a:t>
                      </a:r>
                      <a:r>
                        <a:rPr lang="ru-RU" sz="1400" dirty="0">
                          <a:latin typeface="Calibri"/>
                          <a:ea typeface="Calibri"/>
                          <a:cs typeface="Times New Roman"/>
                        </a:rPr>
                        <a:t> </a:t>
                      </a:r>
                    </a:p>
                  </a:txBody>
                  <a:tcPr marL="43272" marR="432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Прямоугольник 4"/>
          <p:cNvSpPr/>
          <p:nvPr/>
        </p:nvSpPr>
        <p:spPr>
          <a:xfrm>
            <a:off x="665764" y="443260"/>
            <a:ext cx="7333995" cy="369332"/>
          </a:xfrm>
          <a:prstGeom prst="rect">
            <a:avLst/>
          </a:prstGeom>
        </p:spPr>
        <p:txBody>
          <a:bodyPr wrap="none">
            <a:spAutoFit/>
          </a:bodyPr>
          <a:lstStyle/>
          <a:p>
            <a:r>
              <a:rPr lang="ru-RU" b="1" dirty="0" smtClean="0">
                <a:latin typeface="Times New Roman" pitchFamily="18" charset="0"/>
                <a:cs typeface="Times New Roman" pitchFamily="18" charset="0"/>
              </a:rPr>
              <a:t>Таблица 1 – Виды шин для автомобилей повышенной проходимости</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86781"/>
          </a:xfrm>
        </p:spPr>
        <p:txBody>
          <a:bodyPr>
            <a:normAutofit/>
          </a:bodyPr>
          <a:lstStyle/>
          <a:p>
            <a:pPr algn="ctr"/>
            <a:r>
              <a:rPr lang="ru-RU" sz="3600" dirty="0" smtClean="0">
                <a:latin typeface="Times New Roman" panose="02020603050405020304" pitchFamily="18" charset="0"/>
                <a:cs typeface="Times New Roman" panose="02020603050405020304" pitchFamily="18" charset="0"/>
              </a:rPr>
              <a:t>Шины для автомобилей повышенной проходимости</a:t>
            </a:r>
            <a:endParaRPr lang="ru-RU" sz="3600" dirty="0">
              <a:latin typeface="Times New Roman" panose="02020603050405020304" pitchFamily="18" charset="0"/>
              <a:cs typeface="Times New Roman" panose="02020603050405020304" pitchFamily="18" charset="0"/>
            </a:endParaRPr>
          </a:p>
        </p:txBody>
      </p:sp>
      <p:pic>
        <p:nvPicPr>
          <p:cNvPr id="1026" name="Picture 2" descr="Картинки по запросу all terrain шины"/>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91949" y="1307757"/>
            <a:ext cx="3333750" cy="35337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430525" y="5083727"/>
            <a:ext cx="1982402"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All Terrain</a:t>
            </a:r>
            <a:endParaRPr lang="ru-RU" sz="3200" dirty="0">
              <a:latin typeface="Times New Roman" panose="02020603050405020304" pitchFamily="18" charset="0"/>
              <a:cs typeface="Times New Roman" panose="02020603050405020304" pitchFamily="18" charset="0"/>
            </a:endParaRPr>
          </a:p>
        </p:txBody>
      </p:sp>
      <p:pic>
        <p:nvPicPr>
          <p:cNvPr id="1028" name="Picture 4" descr="https://preshina.ru/upload/iblock/9ce/9ceefe27089b6665cb910da804593519.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9530" y="1307757"/>
            <a:ext cx="3757613" cy="375761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1414547" y="5065370"/>
            <a:ext cx="2187587" cy="584775"/>
          </a:xfrm>
          <a:prstGeom prst="rect">
            <a:avLst/>
          </a:prstGeom>
        </p:spPr>
        <p:txBody>
          <a:bodyPr wrap="none">
            <a:spAutoFit/>
          </a:bodyPr>
          <a:lstStyle/>
          <a:p>
            <a:r>
              <a:rPr lang="en-US" sz="3200" dirty="0" smtClean="0">
                <a:latin typeface="Times New Roman" panose="02020603050405020304" pitchFamily="18" charset="0"/>
                <a:ea typeface="Calibri" panose="020F0502020204030204" pitchFamily="34" charset="0"/>
                <a:cs typeface="Times New Roman" panose="02020603050405020304" pitchFamily="18" charset="0"/>
              </a:rPr>
              <a:t>Half </a:t>
            </a:r>
            <a:r>
              <a:rPr lang="en-US" sz="3200" dirty="0">
                <a:latin typeface="Times New Roman" panose="02020603050405020304" pitchFamily="18" charset="0"/>
                <a:ea typeface="Calibri" panose="020F0502020204030204" pitchFamily="34" charset="0"/>
                <a:cs typeface="Times New Roman" panose="02020603050405020304" pitchFamily="18" charset="0"/>
              </a:rPr>
              <a:t>Terrain</a:t>
            </a:r>
            <a:endParaRPr lang="ru-RU" sz="3200" dirty="0">
              <a:latin typeface="Times New Roman" panose="02020603050405020304" pitchFamily="18" charset="0"/>
              <a:cs typeface="Times New Roman" panose="02020603050405020304" pitchFamily="18" charset="0"/>
            </a:endParaRPr>
          </a:p>
        </p:txBody>
      </p:sp>
      <p:pic>
        <p:nvPicPr>
          <p:cNvPr id="1030" name="Picture 6" descr="https://expertology.ru/upload/medialibrary/7e1/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92628" y="1307757"/>
            <a:ext cx="3607486" cy="35337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8769984" y="5065370"/>
            <a:ext cx="2583816" cy="584775"/>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Mud Terrain</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1979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3476" y="3750197"/>
            <a:ext cx="10515600" cy="590310"/>
          </a:xfrm>
        </p:spPr>
        <p:txBody>
          <a:bodyPr>
            <a:normAutofit/>
          </a:bodyPr>
          <a:lstStyle/>
          <a:p>
            <a:pPr algn="ctr"/>
            <a:r>
              <a:rPr lang="ru-RU" sz="3600" dirty="0" smtClean="0">
                <a:latin typeface="Times New Roman" pitchFamily="18" charset="0"/>
                <a:cs typeface="Times New Roman" pitchFamily="18" charset="0"/>
              </a:rPr>
              <a:t>Виды шин </a:t>
            </a:r>
            <a:r>
              <a:rPr lang="en-US" sz="3600" dirty="0" smtClean="0">
                <a:solidFill>
                  <a:srgbClr val="222222"/>
                </a:solidFill>
                <a:latin typeface="Times New Roman" pitchFamily="18" charset="0"/>
                <a:ea typeface="Calibri"/>
                <a:cs typeface="Times New Roman" pitchFamily="18" charset="0"/>
              </a:rPr>
              <a:t>MT(mud terrain)</a:t>
            </a:r>
            <a:endParaRPr lang="ru-RU" sz="3600" dirty="0">
              <a:latin typeface="Times New Roman" pitchFamily="18" charset="0"/>
              <a:cs typeface="Times New Roman" pitchFamily="18" charset="0"/>
            </a:endParaRPr>
          </a:p>
        </p:txBody>
      </p:sp>
      <p:sp>
        <p:nvSpPr>
          <p:cNvPr id="4" name="Прямоугольник 3"/>
          <p:cNvSpPr/>
          <p:nvPr/>
        </p:nvSpPr>
        <p:spPr>
          <a:xfrm>
            <a:off x="686763" y="4634488"/>
            <a:ext cx="11015241" cy="1631216"/>
          </a:xfrm>
          <a:prstGeom prst="rect">
            <a:avLst/>
          </a:prstGeom>
        </p:spPr>
        <p:txBody>
          <a:bodyPr wrap="square">
            <a:spAutoFit/>
          </a:bodyPr>
          <a:lstStyle/>
          <a:p>
            <a:pPr indent="450850"/>
            <a:r>
              <a:rPr lang="ru-RU" sz="2000" dirty="0" smtClean="0">
                <a:latin typeface="Times New Roman" pitchFamily="18" charset="0"/>
                <a:cs typeface="Times New Roman" pitchFamily="18" charset="0"/>
              </a:rPr>
              <a:t>В зависимости от жёсткости, химического состава, рисунка протектора, различные шины, объединённые общей маркировкой МТ, делятся на типы:</a:t>
            </a:r>
          </a:p>
          <a:p>
            <a:pPr indent="450850"/>
            <a:r>
              <a:rPr lang="ru-RU" sz="2000" dirty="0" smtClean="0">
                <a:latin typeface="Times New Roman" pitchFamily="18" charset="0"/>
                <a:cs typeface="Times New Roman" pitchFamily="18" charset="0"/>
              </a:rPr>
              <a:t>а) рыхлого грунта (песок) (широкие блоки, узкие канавки протектора);</a:t>
            </a:r>
          </a:p>
          <a:p>
            <a:pPr indent="450850"/>
            <a:r>
              <a:rPr lang="ru-RU" sz="2000" dirty="0" smtClean="0">
                <a:latin typeface="Times New Roman" pitchFamily="18" charset="0"/>
                <a:cs typeface="Times New Roman" pitchFamily="18" charset="0"/>
              </a:rPr>
              <a:t>б) шины МТ для глины, грязи (высокий профиль, усиленные зацепные части);</a:t>
            </a:r>
          </a:p>
          <a:p>
            <a:pPr indent="450850"/>
            <a:r>
              <a:rPr lang="ru-RU" sz="2000" dirty="0" smtClean="0">
                <a:latin typeface="Times New Roman" pitchFamily="18" charset="0"/>
                <a:cs typeface="Times New Roman" pitchFamily="18" charset="0"/>
              </a:rPr>
              <a:t>в) шины МТ для каменистой местности (повышенная прочность  каркаса и протектора).</a:t>
            </a:r>
            <a:endParaRPr lang="ru-RU" sz="2000" dirty="0">
              <a:latin typeface="Times New Roman" pitchFamily="18" charset="0"/>
              <a:cs typeface="Times New Roman" pitchFamily="18" charset="0"/>
            </a:endParaRPr>
          </a:p>
        </p:txBody>
      </p:sp>
      <p:sp>
        <p:nvSpPr>
          <p:cNvPr id="5" name="Прямоугольник 4"/>
          <p:cNvSpPr/>
          <p:nvPr/>
        </p:nvSpPr>
        <p:spPr>
          <a:xfrm>
            <a:off x="1616335" y="396963"/>
            <a:ext cx="9307291" cy="646331"/>
          </a:xfrm>
          <a:prstGeom prst="rect">
            <a:avLst/>
          </a:prstGeom>
        </p:spPr>
        <p:txBody>
          <a:bodyPr wrap="none">
            <a:spAutoFit/>
          </a:bodyPr>
          <a:lstStyle/>
          <a:p>
            <a:r>
              <a:rPr lang="ru-RU" sz="3600" dirty="0" smtClean="0">
                <a:latin typeface="Times New Roman" pitchFamily="18" charset="0"/>
                <a:cs typeface="Times New Roman" pitchFamily="18" charset="0"/>
              </a:rPr>
              <a:t>Особенности протектора шин </a:t>
            </a:r>
            <a:r>
              <a:rPr lang="en-US" sz="3600" dirty="0" smtClean="0">
                <a:solidFill>
                  <a:srgbClr val="222222"/>
                </a:solidFill>
                <a:latin typeface="Times New Roman" pitchFamily="18" charset="0"/>
                <a:ea typeface="Calibri"/>
                <a:cs typeface="Times New Roman" pitchFamily="18" charset="0"/>
              </a:rPr>
              <a:t>MT(mud terrain)</a:t>
            </a:r>
            <a:endParaRPr lang="en-US" sz="3600" dirty="0">
              <a:latin typeface="Times New Roman" pitchFamily="18" charset="0"/>
              <a:cs typeface="Times New Roman" pitchFamily="18" charset="0"/>
            </a:endParaRPr>
          </a:p>
        </p:txBody>
      </p:sp>
      <p:sp>
        <p:nvSpPr>
          <p:cNvPr id="7" name="Прямоугольник 6"/>
          <p:cNvSpPr/>
          <p:nvPr/>
        </p:nvSpPr>
        <p:spPr>
          <a:xfrm>
            <a:off x="698338" y="1162478"/>
            <a:ext cx="10853195" cy="2800767"/>
          </a:xfrm>
          <a:prstGeom prst="rect">
            <a:avLst/>
          </a:prstGeom>
        </p:spPr>
        <p:txBody>
          <a:bodyPr wrap="square">
            <a:spAutoFit/>
          </a:bodyPr>
          <a:lstStyle/>
          <a:p>
            <a:pPr indent="531813" algn="just"/>
            <a:r>
              <a:rPr lang="ru-RU" sz="2000" dirty="0" smtClean="0">
                <a:latin typeface="Times New Roman" pitchFamily="18" charset="0"/>
                <a:cs typeface="Times New Roman" pitchFamily="18" charset="0"/>
              </a:rPr>
              <a:t>Основной особенностью протектора являются широкие и глубокие канавки. Сделано это для быстрой и самостоятельной очистки шины от грязи. Также такие канавки способны отводить большое количество воды из пятна контакта, значительно улучшая сцепление. Блоки протектора массивные, могут иметь фигурные края. Все это способствует хорошему зацеплению со скользкой дорогой. Часто имеют развитые плечевые блоки. Плечевые блоки могут выступать за боковины шин. Благодаря плечевым блокам удается значительно улучшить проходимость на неустойчивых грунтах, таких как песок, грязь.</a:t>
            </a:r>
          </a:p>
          <a:p>
            <a:pPr indent="450850"/>
            <a:endParaRPr lang="ru-RU" dirty="0" smtClean="0">
              <a:latin typeface="Times New Roman" pitchFamily="18" charset="0"/>
              <a:cs typeface="Times New Roman" pitchFamily="18" charset="0"/>
            </a:endParaRPr>
          </a:p>
          <a:p>
            <a:pPr indent="450850"/>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98657"/>
          </a:xfrm>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Экстремальные шины для бездорожья </a:t>
            </a:r>
            <a:br>
              <a:rPr lang="ru-RU" dirty="0" smtClean="0">
                <a:latin typeface="Times New Roman" panose="02020603050405020304" pitchFamily="18" charset="0"/>
                <a:cs typeface="Times New Roman" panose="02020603050405020304" pitchFamily="18" charset="0"/>
              </a:rPr>
            </a:br>
            <a:r>
              <a:rPr lang="en-US" dirty="0" smtClean="0">
                <a:solidFill>
                  <a:srgbClr val="222222"/>
                </a:solidFill>
                <a:latin typeface="Times New Roman" panose="02020603050405020304" pitchFamily="18" charset="0"/>
                <a:ea typeface="Calibri"/>
                <a:cs typeface="Times New Roman" panose="02020603050405020304" pitchFamily="18" charset="0"/>
              </a:rPr>
              <a:t>MT(mud terrain)</a:t>
            </a:r>
            <a:endParaRPr lang="ru-RU" dirty="0">
              <a:latin typeface="Times New Roman" panose="02020603050405020304" pitchFamily="18" charset="0"/>
              <a:cs typeface="Times New Roman" panose="02020603050405020304" pitchFamily="18" charset="0"/>
            </a:endParaRPr>
          </a:p>
        </p:txBody>
      </p:sp>
      <p:pic>
        <p:nvPicPr>
          <p:cNvPr id="2050" name="Picture 2" descr="Картинки по запросу INSATURBO SPECIAL TRAC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823" y="1449820"/>
            <a:ext cx="3200400" cy="42672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39377" y="1449820"/>
            <a:ext cx="4744932" cy="4267200"/>
          </a:xfrm>
          <a:prstGeom prst="rect">
            <a:avLst/>
          </a:prstGeom>
        </p:spPr>
      </p:pic>
      <p:pic>
        <p:nvPicPr>
          <p:cNvPr id="2054" name="Picture 6" descr="https://www.land-cruiser.ru/applications/core/interface/imageproxy/imageproxy.php?img=http://www.lermagomme.it/site/images/stories/virtuemart/product/10661830_1630228860537383_6711973239029594169_o6.jpg&amp;key=34e7879bc08b8e3e8a805553c78a91c8f8187510ce37dbf429fb2705eec8bdd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82374" y="1449820"/>
            <a:ext cx="3184477" cy="426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10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6229"/>
            <a:ext cx="10515600" cy="815493"/>
          </a:xfrm>
        </p:spPr>
        <p:txBody>
          <a:bodyPr/>
          <a:lstStyle/>
          <a:p>
            <a:pPr algn="ctr"/>
            <a:r>
              <a:rPr lang="ru-RU" dirty="0" smtClean="0">
                <a:latin typeface="Times New Roman" pitchFamily="18" charset="0"/>
                <a:cs typeface="Times New Roman" pitchFamily="18" charset="0"/>
              </a:rPr>
              <a:t>2. Цепи противоскольжения</a:t>
            </a:r>
            <a:endParaRPr lang="ru-RU" dirty="0"/>
          </a:p>
        </p:txBody>
      </p:sp>
      <p:sp>
        <p:nvSpPr>
          <p:cNvPr id="3" name="Содержимое 2"/>
          <p:cNvSpPr>
            <a:spLocks noGrp="1"/>
          </p:cNvSpPr>
          <p:nvPr>
            <p:ph idx="1"/>
          </p:nvPr>
        </p:nvSpPr>
        <p:spPr>
          <a:xfrm>
            <a:off x="718676" y="4307357"/>
            <a:ext cx="11226275" cy="2208946"/>
          </a:xfrm>
        </p:spPr>
        <p:txBody>
          <a:bodyPr>
            <a:normAutofit/>
          </a:bodyPr>
          <a:lstStyle/>
          <a:p>
            <a:pPr marL="0" indent="450850" algn="just">
              <a:lnSpc>
                <a:spcPct val="120000"/>
              </a:lnSpc>
              <a:spcBef>
                <a:spcPts val="0"/>
              </a:spcBef>
              <a:buNone/>
            </a:pPr>
            <a:r>
              <a:rPr lang="ru-RU" sz="1800" dirty="0" smtClean="0">
                <a:latin typeface="Times New Roman" pitchFamily="18" charset="0"/>
                <a:cs typeface="Times New Roman" pitchFamily="18" charset="0"/>
              </a:rPr>
              <a:t>Цепи противоскольжения предназначены для повышения коэффициента сцепления автомобильных колес с дорогой в условиях бездорожья.</a:t>
            </a:r>
          </a:p>
          <a:p>
            <a:pPr marL="0" indent="450850" algn="just">
              <a:lnSpc>
                <a:spcPct val="120000"/>
              </a:lnSpc>
              <a:spcBef>
                <a:spcPts val="0"/>
              </a:spcBef>
              <a:buNone/>
            </a:pPr>
            <a:r>
              <a:rPr lang="ru-RU" sz="1800" dirty="0" smtClean="0">
                <a:latin typeface="Times New Roman" pitchFamily="18" charset="0"/>
                <a:cs typeface="Times New Roman" pitchFamily="18" charset="0"/>
              </a:rPr>
              <a:t>Цепь противоскольжения представляет собой конструкцию, надевающуюся на колеса транспортного средства с целью улучшения его проходимости. Цепь принимает на себя функцию дополнительного протектора и внешне представляет собой сеть из цепных колец. Цепи противоскольжения можно применять только по мере необходимости.</a:t>
            </a:r>
          </a:p>
        </p:txBody>
      </p:sp>
      <p:pic>
        <p:nvPicPr>
          <p:cNvPr id="9218" name="Picture 2" descr="https://nn-cepi.ru/assets/images/arts/cepi-v-gora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1459" y="1327682"/>
            <a:ext cx="4040572" cy="2693715"/>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s://inwellauto.ru/images/News/18.12/cep-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9997" y="1305852"/>
            <a:ext cx="4071329" cy="271554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6229"/>
            <a:ext cx="10515600" cy="815493"/>
          </a:xfrm>
        </p:spPr>
        <p:txBody>
          <a:bodyPr/>
          <a:lstStyle/>
          <a:p>
            <a:pPr algn="ctr"/>
            <a:r>
              <a:rPr lang="ru-RU" dirty="0" smtClean="0">
                <a:latin typeface="Times New Roman" pitchFamily="18" charset="0"/>
                <a:cs typeface="Times New Roman" pitchFamily="18" charset="0"/>
              </a:rPr>
              <a:t>Цепи противоскольжения</a:t>
            </a:r>
            <a:endParaRPr lang="ru-RU" dirty="0"/>
          </a:p>
        </p:txBody>
      </p:sp>
      <p:sp>
        <p:nvSpPr>
          <p:cNvPr id="4" name="Прямоугольник 3"/>
          <p:cNvSpPr/>
          <p:nvPr/>
        </p:nvSpPr>
        <p:spPr>
          <a:xfrm>
            <a:off x="349718" y="1145194"/>
            <a:ext cx="11492563" cy="5089470"/>
          </a:xfrm>
          <a:prstGeom prst="rect">
            <a:avLst/>
          </a:prstGeom>
        </p:spPr>
        <p:txBody>
          <a:bodyPr wrap="square">
            <a:spAutoFit/>
          </a:bodyPr>
          <a:lstStyle/>
          <a:p>
            <a:pPr indent="450850" algn="just">
              <a:lnSpc>
                <a:spcPct val="120000"/>
              </a:lnSpc>
            </a:pPr>
            <a:r>
              <a:rPr lang="ru-RU" sz="1600" u="sng" dirty="0">
                <a:latin typeface="Times New Roman" pitchFamily="18" charset="0"/>
                <a:cs typeface="Times New Roman" pitchFamily="18" charset="0"/>
              </a:rPr>
              <a:t>Цепи противоскольжения применяют для:</a:t>
            </a:r>
          </a:p>
          <a:p>
            <a:pPr indent="450850" algn="just">
              <a:lnSpc>
                <a:spcPct val="120000"/>
              </a:lnSpc>
            </a:pPr>
            <a:r>
              <a:rPr lang="ru-RU" sz="1600" dirty="0">
                <a:latin typeface="Times New Roman" pitchFamily="18" charset="0"/>
                <a:cs typeface="Times New Roman" pitchFamily="18" charset="0"/>
              </a:rPr>
              <a:t>- преодоления заснеженных участков;</a:t>
            </a:r>
          </a:p>
          <a:p>
            <a:pPr indent="450850" algn="just">
              <a:lnSpc>
                <a:spcPct val="120000"/>
              </a:lnSpc>
            </a:pPr>
            <a:r>
              <a:rPr lang="ru-RU" sz="1600" dirty="0">
                <a:latin typeface="Times New Roman" pitchFamily="18" charset="0"/>
                <a:cs typeface="Times New Roman" pitchFamily="18" charset="0"/>
              </a:rPr>
              <a:t>- при езде по обледенелому покрытию, в том числе для преодоления подъемов и спусков;</a:t>
            </a:r>
          </a:p>
          <a:p>
            <a:pPr indent="450850" algn="just">
              <a:lnSpc>
                <a:spcPct val="120000"/>
              </a:lnSpc>
            </a:pPr>
            <a:r>
              <a:rPr lang="ru-RU" sz="1600" dirty="0">
                <a:latin typeface="Times New Roman" pitchFamily="18" charset="0"/>
                <a:cs typeface="Times New Roman" pitchFamily="18" charset="0"/>
              </a:rPr>
              <a:t>- повышения проходимости при езде по скользким участкам в летний период (болотистой местности, раскисшей грязевой дороги и т. д.).</a:t>
            </a:r>
          </a:p>
          <a:p>
            <a:pPr indent="450850" algn="just">
              <a:lnSpc>
                <a:spcPct val="120000"/>
              </a:lnSpc>
            </a:pPr>
            <a:r>
              <a:rPr lang="ru-RU" sz="1600" dirty="0">
                <a:latin typeface="Times New Roman" pitchFamily="18" charset="0"/>
                <a:cs typeface="Times New Roman" pitchFamily="18" charset="0"/>
              </a:rPr>
              <a:t>Использовать цепи противоскольжения при езде на твердом покрытии нецелесообразно, а езда по асфальту запрещена, так как цепи разрушают асфальтовое дорожное покрытие.</a:t>
            </a:r>
          </a:p>
          <a:p>
            <a:pPr indent="450850" algn="just">
              <a:lnSpc>
                <a:spcPct val="120000"/>
              </a:lnSpc>
            </a:pPr>
            <a:r>
              <a:rPr lang="ru-RU" sz="1600" u="sng" dirty="0">
                <a:latin typeface="Times New Roman" pitchFamily="18" charset="0"/>
                <a:cs typeface="Times New Roman" pitchFamily="18" charset="0"/>
              </a:rPr>
              <a:t>Недостатками цепей противоскольжения являются: </a:t>
            </a:r>
          </a:p>
          <a:p>
            <a:pPr indent="450850" algn="just">
              <a:lnSpc>
                <a:spcPct val="120000"/>
              </a:lnSpc>
            </a:pPr>
            <a:r>
              <a:rPr lang="ru-RU" sz="1600" dirty="0">
                <a:latin typeface="Times New Roman" pitchFamily="18" charset="0"/>
                <a:cs typeface="Times New Roman" pitchFamily="18" charset="0"/>
              </a:rPr>
              <a:t>-использование цепей противоскольжения повышает нагрузку на элементы трансмиссии, подвеску и рулевого управления;</a:t>
            </a:r>
          </a:p>
          <a:p>
            <a:pPr indent="450850" algn="just">
              <a:lnSpc>
                <a:spcPct val="120000"/>
              </a:lnSpc>
            </a:pPr>
            <a:r>
              <a:rPr lang="ru-RU" sz="1600" dirty="0">
                <a:latin typeface="Times New Roman" pitchFamily="18" charset="0"/>
                <a:cs typeface="Times New Roman" pitchFamily="18" charset="0"/>
              </a:rPr>
              <a:t>- повышается интенсивность износа автомобильных шин (в случае применения металлических цепей);</a:t>
            </a:r>
          </a:p>
          <a:p>
            <a:pPr indent="450850" algn="just">
              <a:lnSpc>
                <a:spcPct val="120000"/>
              </a:lnSpc>
            </a:pPr>
            <a:r>
              <a:rPr lang="ru-RU" sz="1600" dirty="0">
                <a:latin typeface="Times New Roman" pitchFamily="18" charset="0"/>
                <a:cs typeface="Times New Roman" pitchFamily="18" charset="0"/>
              </a:rPr>
              <a:t>- увеличивается  расход топлива;</a:t>
            </a:r>
          </a:p>
          <a:p>
            <a:pPr indent="452438" algn="just">
              <a:lnSpc>
                <a:spcPct val="120000"/>
              </a:lnSpc>
            </a:pPr>
            <a:r>
              <a:rPr lang="ru-RU" sz="1600" dirty="0">
                <a:latin typeface="Times New Roman" pitchFamily="18" charset="0"/>
                <a:cs typeface="Times New Roman" pitchFamily="18" charset="0"/>
              </a:rPr>
              <a:t>- ограничивается максимальная скорость движения;</a:t>
            </a:r>
          </a:p>
          <a:p>
            <a:pPr indent="452438" algn="just">
              <a:lnSpc>
                <a:spcPct val="120000"/>
              </a:lnSpc>
            </a:pPr>
            <a:r>
              <a:rPr lang="ru-RU" sz="1600" dirty="0">
                <a:latin typeface="Times New Roman" pitchFamily="18" charset="0"/>
                <a:cs typeface="Times New Roman" pitchFamily="18" charset="0"/>
              </a:rPr>
              <a:t>- повышенные требования к надежности (в случае разрыва цепь может сильно повредить автомобиль и стать причиной аварии). </a:t>
            </a:r>
          </a:p>
          <a:p>
            <a:pPr indent="452438" algn="just">
              <a:lnSpc>
                <a:spcPct val="120000"/>
              </a:lnSpc>
            </a:pPr>
            <a:r>
              <a:rPr lang="ru-RU" sz="1600" dirty="0">
                <a:latin typeface="Times New Roman" pitchFamily="18" charset="0"/>
                <a:cs typeface="Times New Roman" pitchFamily="18" charset="0"/>
              </a:rPr>
              <a:t>(При работе автомобилей в тяжелых дорожных условиях в каменных карьерах, где движение сопряжено с повреждением шин осколками камней, применяют тягово-защитные цепи, мелкая сетка которых не дает возможности повреждения протектора и обеспечивает хорошее зацепление колес автомобилей с поверхностью дороги.)</a:t>
            </a:r>
          </a:p>
        </p:txBody>
      </p:sp>
    </p:spTree>
    <p:extLst>
      <p:ext uri="{BB962C8B-B14F-4D97-AF65-F5344CB8AC3E}">
        <p14:creationId xmlns:p14="http://schemas.microsoft.com/office/powerpoint/2010/main" xmlns="" val="3617514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03918"/>
          </a:xfrm>
        </p:spPr>
        <p:txBody>
          <a:bodyPr/>
          <a:lstStyle/>
          <a:p>
            <a:pPr algn="ctr"/>
            <a:r>
              <a:rPr lang="ru-RU" dirty="0" smtClean="0">
                <a:latin typeface="Times New Roman" panose="02020603050405020304" pitchFamily="18" charset="0"/>
                <a:cs typeface="Times New Roman" panose="02020603050405020304" pitchFamily="18" charset="0"/>
              </a:rPr>
              <a:t>Виды цепей противоскольжения</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24719" y="1335307"/>
            <a:ext cx="10992091" cy="2031325"/>
          </a:xfrm>
          <a:prstGeom prst="rect">
            <a:avLst/>
          </a:prstGeom>
        </p:spPr>
        <p:txBody>
          <a:bodyPr wrap="square">
            <a:spAutoFit/>
          </a:bodyPr>
          <a:lstStyle/>
          <a:p>
            <a:pPr indent="450850" algn="just"/>
            <a:r>
              <a:rPr lang="ru-RU" dirty="0" smtClean="0">
                <a:latin typeface="Times New Roman" pitchFamily="18" charset="0"/>
                <a:cs typeface="Times New Roman" pitchFamily="18" charset="0"/>
              </a:rPr>
              <a:t>Условно цепи можно разделить на «мягкие» и «жесткие».</a:t>
            </a:r>
          </a:p>
          <a:p>
            <a:pPr indent="450850" algn="just"/>
            <a:r>
              <a:rPr lang="ru-RU" dirty="0" smtClean="0">
                <a:latin typeface="Times New Roman" pitchFamily="18" charset="0"/>
                <a:cs typeface="Times New Roman" pitchFamily="18" charset="0"/>
              </a:rPr>
              <a:t>«Жесткие» цепи противоскольжения изготавливают из прочной стали, оцинкованной или окрашенной высокопрочными эмалями, а также из титана. </a:t>
            </a:r>
          </a:p>
          <a:p>
            <a:pPr indent="450850" algn="just"/>
            <a:r>
              <a:rPr lang="ru-RU" dirty="0" smtClean="0">
                <a:latin typeface="Times New Roman" pitchFamily="18" charset="0"/>
                <a:cs typeface="Times New Roman" pitchFamily="18" charset="0"/>
              </a:rPr>
              <a:t>«Мягкие» цепи противоскольжения</a:t>
            </a:r>
            <a:r>
              <a:rPr lang="ru-RU" dirty="0" smtClean="0"/>
              <a:t> </a:t>
            </a:r>
            <a:r>
              <a:rPr lang="ru-RU" dirty="0" smtClean="0">
                <a:latin typeface="Times New Roman" pitchFamily="18" charset="0"/>
                <a:cs typeface="Times New Roman" pitchFamily="18" charset="0"/>
              </a:rPr>
              <a:t>изготавливают из пластика, армированной резины или полиуретана. Они имеют </a:t>
            </a:r>
            <a:r>
              <a:rPr lang="ru-RU" dirty="0" err="1" smtClean="0">
                <a:latin typeface="Times New Roman" pitchFamily="18" charset="0"/>
                <a:cs typeface="Times New Roman" pitchFamily="18" charset="0"/>
              </a:rPr>
              <a:t>шипованные</a:t>
            </a:r>
            <a:r>
              <a:rPr lang="ru-RU" dirty="0" smtClean="0">
                <a:latin typeface="Times New Roman" pitchFamily="18" charset="0"/>
                <a:cs typeface="Times New Roman" pitchFamily="18" charset="0"/>
              </a:rPr>
              <a:t> накладки – </a:t>
            </a:r>
            <a:r>
              <a:rPr lang="ru-RU" dirty="0" err="1" smtClean="0">
                <a:latin typeface="Times New Roman" pitchFamily="18" charset="0"/>
                <a:cs typeface="Times New Roman" pitchFamily="18" charset="0"/>
              </a:rPr>
              <a:t>грунтозацепы</a:t>
            </a:r>
            <a:r>
              <a:rPr lang="ru-RU" dirty="0" smtClean="0">
                <a:latin typeface="Times New Roman" pitchFamily="18" charset="0"/>
                <a:cs typeface="Times New Roman" pitchFamily="18" charset="0"/>
              </a:rPr>
              <a:t>, резиновый жгут и боковую фиксацию.</a:t>
            </a:r>
            <a:r>
              <a:rPr lang="ru-RU" dirty="0" smtClean="0"/>
              <a:t> «</a:t>
            </a:r>
            <a:r>
              <a:rPr lang="ru-RU" dirty="0" smtClean="0">
                <a:latin typeface="Times New Roman" pitchFamily="18" charset="0"/>
                <a:cs typeface="Times New Roman" pitchFamily="18" charset="0"/>
              </a:rPr>
              <a:t>Мягкие» цепи оказывают меньшее негативное влияние на протектор шин и позволяют двигаться с большей скоростью по сравнению с «жесткими» цепями.</a:t>
            </a:r>
          </a:p>
        </p:txBody>
      </p:sp>
      <p:pic>
        <p:nvPicPr>
          <p:cNvPr id="5" name="Picture 2" descr="https://images.ru.prom.st/575499942_w640_h640_tsepi-protivoskolzheniya-na.jpg"/>
          <p:cNvPicPr>
            <a:picLocks noChangeAspect="1" noChangeArrowheads="1"/>
          </p:cNvPicPr>
          <p:nvPr/>
        </p:nvPicPr>
        <p:blipFill>
          <a:blip r:embed="rId3" cstate="print"/>
          <a:srcRect/>
          <a:stretch>
            <a:fillRect/>
          </a:stretch>
        </p:blipFill>
        <p:spPr bwMode="auto">
          <a:xfrm>
            <a:off x="701381" y="3784923"/>
            <a:ext cx="1863535" cy="2326511"/>
          </a:xfrm>
          <a:prstGeom prst="rect">
            <a:avLst/>
          </a:prstGeom>
          <a:noFill/>
        </p:spPr>
      </p:pic>
      <p:sp>
        <p:nvSpPr>
          <p:cNvPr id="6" name="TextBox 5"/>
          <p:cNvSpPr txBox="1"/>
          <p:nvPr/>
        </p:nvSpPr>
        <p:spPr>
          <a:xfrm>
            <a:off x="2199190" y="6215607"/>
            <a:ext cx="3588162" cy="369332"/>
          </a:xfrm>
          <a:prstGeom prst="rect">
            <a:avLst/>
          </a:prstGeom>
          <a:noFill/>
        </p:spPr>
        <p:txBody>
          <a:bodyPr wrap="none" rtlCol="0">
            <a:spAutoFit/>
          </a:bodyPr>
          <a:lstStyle/>
          <a:p>
            <a:r>
              <a:rPr lang="ru-RU" dirty="0" smtClean="0">
                <a:latin typeface="Times New Roman" pitchFamily="18" charset="0"/>
                <a:cs typeface="Times New Roman" pitchFamily="18" charset="0"/>
              </a:rPr>
              <a:t>Жесткие цепи противоскольжения</a:t>
            </a:r>
            <a:endParaRPr lang="ru-RU" dirty="0">
              <a:latin typeface="Times New Roman" pitchFamily="18" charset="0"/>
              <a:cs typeface="Times New Roman" pitchFamily="18" charset="0"/>
            </a:endParaRPr>
          </a:p>
        </p:txBody>
      </p:sp>
      <p:pic>
        <p:nvPicPr>
          <p:cNvPr id="14340" name="Picture 4" descr="https://i.ebayimg.com/00/s/MTMwMFgxMDY0/z/YGQAAOSwcLxYI3dR/$_57.JPG?set_id=8800005007"/>
          <p:cNvPicPr>
            <a:picLocks noChangeAspect="1" noChangeArrowheads="1"/>
          </p:cNvPicPr>
          <p:nvPr/>
        </p:nvPicPr>
        <p:blipFill>
          <a:blip r:embed="rId4" cstate="print"/>
          <a:srcRect/>
          <a:stretch>
            <a:fillRect/>
          </a:stretch>
        </p:blipFill>
        <p:spPr bwMode="auto">
          <a:xfrm>
            <a:off x="2851748" y="3802286"/>
            <a:ext cx="1871001" cy="2285997"/>
          </a:xfrm>
          <a:prstGeom prst="rect">
            <a:avLst/>
          </a:prstGeom>
          <a:noFill/>
        </p:spPr>
      </p:pic>
      <p:pic>
        <p:nvPicPr>
          <p:cNvPr id="14341" name="Picture 5"/>
          <p:cNvPicPr>
            <a:picLocks noChangeAspect="1" noChangeArrowheads="1"/>
          </p:cNvPicPr>
          <p:nvPr/>
        </p:nvPicPr>
        <p:blipFill>
          <a:blip r:embed="rId5" cstate="print"/>
          <a:srcRect/>
          <a:stretch>
            <a:fillRect/>
          </a:stretch>
        </p:blipFill>
        <p:spPr bwMode="auto">
          <a:xfrm>
            <a:off x="4840371" y="3692325"/>
            <a:ext cx="2041882" cy="2129742"/>
          </a:xfrm>
          <a:prstGeom prst="rect">
            <a:avLst/>
          </a:prstGeom>
          <a:noFill/>
          <a:ln w="9525">
            <a:noFill/>
            <a:miter lim="800000"/>
            <a:headEnd/>
            <a:tailEnd/>
          </a:ln>
          <a:effectLst/>
        </p:spPr>
      </p:pic>
      <p:sp>
        <p:nvSpPr>
          <p:cNvPr id="9" name="Прямоугольник 8"/>
          <p:cNvSpPr/>
          <p:nvPr/>
        </p:nvSpPr>
        <p:spPr>
          <a:xfrm>
            <a:off x="555585" y="3541852"/>
            <a:ext cx="6539695" cy="310201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384648" y="3543781"/>
            <a:ext cx="4236335" cy="310201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346" name="Picture 10"/>
          <p:cNvPicPr>
            <a:picLocks noChangeAspect="1" noChangeArrowheads="1"/>
          </p:cNvPicPr>
          <p:nvPr/>
        </p:nvPicPr>
        <p:blipFill>
          <a:blip r:embed="rId6" cstate="print"/>
          <a:srcRect/>
          <a:stretch>
            <a:fillRect/>
          </a:stretch>
        </p:blipFill>
        <p:spPr bwMode="auto">
          <a:xfrm>
            <a:off x="7505934" y="3738622"/>
            <a:ext cx="1927434" cy="2467116"/>
          </a:xfrm>
          <a:prstGeom prst="rect">
            <a:avLst/>
          </a:prstGeom>
          <a:noFill/>
          <a:ln w="9525">
            <a:noFill/>
            <a:miter lim="800000"/>
            <a:headEnd/>
            <a:tailEnd/>
          </a:ln>
          <a:effectLst/>
        </p:spPr>
      </p:pic>
      <p:sp>
        <p:nvSpPr>
          <p:cNvPr id="14" name="TextBox 13"/>
          <p:cNvSpPr txBox="1"/>
          <p:nvPr/>
        </p:nvSpPr>
        <p:spPr>
          <a:xfrm>
            <a:off x="7662441" y="6205962"/>
            <a:ext cx="3717411"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Мягкие цепи противоскольжения</a:t>
            </a:r>
            <a:endParaRPr lang="ru-RU" dirty="0">
              <a:latin typeface="Times New Roman" pitchFamily="18" charset="0"/>
              <a:cs typeface="Times New Roman" pitchFamily="18" charset="0"/>
            </a:endParaRPr>
          </a:p>
        </p:txBody>
      </p:sp>
      <p:pic>
        <p:nvPicPr>
          <p:cNvPr id="14347" name="Picture 11"/>
          <p:cNvPicPr>
            <a:picLocks noChangeAspect="1" noChangeArrowheads="1"/>
          </p:cNvPicPr>
          <p:nvPr/>
        </p:nvPicPr>
        <p:blipFill>
          <a:blip r:embed="rId7" cstate="print"/>
          <a:srcRect/>
          <a:stretch>
            <a:fillRect/>
          </a:stretch>
        </p:blipFill>
        <p:spPr bwMode="auto">
          <a:xfrm>
            <a:off x="9624378" y="3727048"/>
            <a:ext cx="1953689" cy="241117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1439</Words>
  <Application>Microsoft Office PowerPoint</Application>
  <PresentationFormat>Произвольный</PresentationFormat>
  <Paragraphs>116</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Дополнительное оборудование для повышения проходимости автомобиля</vt:lpstr>
      <vt:lpstr>1. Автомобильные шины для бездорожья</vt:lpstr>
      <vt:lpstr>Слайд 3</vt:lpstr>
      <vt:lpstr>Шины для автомобилей повышенной проходимости</vt:lpstr>
      <vt:lpstr>Виды шин MT(mud terrain)</vt:lpstr>
      <vt:lpstr>Экстремальные шины для бездорожья  MT(mud terrain)</vt:lpstr>
      <vt:lpstr>2. Цепи противоскольжения</vt:lpstr>
      <vt:lpstr>Цепи противоскольжения</vt:lpstr>
      <vt:lpstr>Виды цепей противоскольжения</vt:lpstr>
      <vt:lpstr>Устройство цепей противоскольжения</vt:lpstr>
      <vt:lpstr>Виды цепей противоскольжения</vt:lpstr>
      <vt:lpstr>Виды цепей противоскольжения</vt:lpstr>
      <vt:lpstr>Виды цепей противоскольжения</vt:lpstr>
      <vt:lpstr>Виды цепей противоскольжения</vt:lpstr>
      <vt:lpstr>Виды цепей противоскольжения</vt:lpstr>
      <vt:lpstr>Виды цепей противоскольжения</vt:lpstr>
      <vt:lpstr>Монтаж цепей противоскольжения на колеса автомобиля</vt:lpstr>
      <vt:lpstr>Монтаж цепей противоскольжения на колеса автомобиля без поддомкрачивания</vt:lpstr>
      <vt:lpstr>Монтаж цепей противоскольжения на колеса автомобиля с поддомкрачиванием</vt:lpstr>
      <vt:lpstr>3. Браслеты противоскольжения</vt:lpstr>
      <vt:lpstr>Браслеты противоскольжения</vt:lpstr>
      <vt:lpstr>4. Вездеходные гусеничные движители (ВГД)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Дополнительное оборудование для повышения проходимости автомобиля</dc:title>
  <dc:creator>Пользователь</dc:creator>
  <cp:lastModifiedBy>zhuravsky_bv</cp:lastModifiedBy>
  <cp:revision>90</cp:revision>
  <dcterms:created xsi:type="dcterms:W3CDTF">2018-03-06T17:46:48Z</dcterms:created>
  <dcterms:modified xsi:type="dcterms:W3CDTF">2021-03-02T08:07:09Z</dcterms:modified>
</cp:coreProperties>
</file>