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0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91" r:id="rId19"/>
    <p:sldId id="273" r:id="rId20"/>
    <p:sldId id="292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93" r:id="rId31"/>
    <p:sldId id="294" r:id="rId32"/>
    <p:sldId id="295" r:id="rId33"/>
    <p:sldId id="296" r:id="rId34"/>
    <p:sldId id="297" r:id="rId35"/>
    <p:sldId id="283" r:id="rId36"/>
    <p:sldId id="284" r:id="rId37"/>
    <p:sldId id="298" r:id="rId38"/>
    <p:sldId id="285" r:id="rId3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CC00"/>
    <a:srgbClr val="FF0000"/>
    <a:srgbClr val="FFFF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F9C52-FB45-4210-BB31-0B56CBB0B84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F8544-2B9D-45C0-9BC9-44749FD577B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36D446-AA41-44B0-A04D-99C4FD991AE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CB0D3-C5CE-40AC-BE61-435664408A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C44FF-922D-4BCA-9999-DA7B2291CD7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6AEB0-C266-4E9E-BCDF-8A5DB6D8BC5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DDDF8-D6E2-47B2-A61A-AC6B084CC94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261AF-F4A3-4F4C-B44E-B50B4497C04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F7B0B-422E-4410-B2A1-5B2352D1F63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3B063-FFE3-4E08-BEE2-C40C74399E6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CF6353-51EF-425A-BEE3-D50ACB2E245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517B2-3871-48F6-957D-EBD17C0B2F7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51A9CB-E43E-426F-BAB7-84E170A4AD3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1643050"/>
            <a:ext cx="5546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Тема 22.  Экономический рост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Экономический рост.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800" b="1" smtClean="0"/>
              <a:t>В экономической статистике для изучения динамики экономического роста используется коэффициент роста: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mtClean="0"/>
              <a:t>         </a:t>
            </a:r>
            <a:endParaRPr lang="ru-RU" altLang="ru-RU" sz="36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800" b="1" smtClean="0"/>
              <a:t>Кр = </a:t>
            </a:r>
            <a:r>
              <a:rPr lang="en-US" altLang="ru-RU" sz="2800" b="1" smtClean="0"/>
              <a:t>Y1 : Y0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800" b="1" smtClean="0"/>
              <a:t>Кр – коэффициент роста.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ru-RU" sz="2800" b="1" smtClean="0"/>
              <a:t>Y1</a:t>
            </a:r>
            <a:r>
              <a:rPr lang="ru-RU" altLang="ru-RU" sz="2800" b="1" smtClean="0"/>
              <a:t>,</a:t>
            </a:r>
            <a:r>
              <a:rPr lang="en-US" altLang="ru-RU" sz="2800" b="1" smtClean="0"/>
              <a:t>Y</a:t>
            </a:r>
            <a:r>
              <a:rPr lang="ru-RU" altLang="ru-RU" sz="2800" b="1" smtClean="0"/>
              <a:t>0 – показатели базисного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800" b="1" smtClean="0"/>
              <a:t>и текущего года.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altLang="ru-RU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99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68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68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68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68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Экономический рост.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800" b="1" smtClean="0"/>
              <a:t>Темп роста: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800" b="1" smtClean="0"/>
              <a:t>Тр=Кр х  100%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800" b="1" smtClean="0"/>
              <a:t>Тр – тепм роста.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800" b="1" smtClean="0"/>
              <a:t>Кр –коэффициент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800" b="1" smtClean="0"/>
              <a:t>роста.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800" b="1" smtClean="0"/>
              <a:t>Темп прироста: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800" b="1" smtClean="0"/>
              <a:t>Тпр=Тр – 100%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800" b="1" smtClean="0"/>
              <a:t>Тпр – темп прироста.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800" b="1" smtClean="0"/>
              <a:t>Тр – темп роста. </a:t>
            </a:r>
          </a:p>
        </p:txBody>
      </p:sp>
      <p:pic>
        <p:nvPicPr>
          <p:cNvPr id="15364" name="Picture 4" descr="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773238"/>
            <a:ext cx="4038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88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44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40"/>
                            </p:stCondLst>
                            <p:childTnLst>
                              <p:par>
                                <p:cTn id="3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320"/>
                            </p:stCondLst>
                            <p:childTnLst>
                              <p:par>
                                <p:cTn id="4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880"/>
                            </p:stCondLst>
                            <p:childTnLst>
                              <p:par>
                                <p:cTn id="4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360"/>
                            </p:stCondLst>
                            <p:childTnLst>
                              <p:par>
                                <p:cTn id="5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80"/>
                            </p:stCondLst>
                            <p:childTnLst>
                              <p:par>
                                <p:cTn id="5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4000" smtClean="0"/>
              <a:t>Экономический рост. Его измерители.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1916113"/>
            <a:ext cx="4953000" cy="45370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400" b="1" smtClean="0"/>
              <a:t>Экономический рост может измеряться в физическом и стоимостном выражении.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2400" b="1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400" b="1" smtClean="0"/>
              <a:t>1-ый способ более надежен, т.к. позволяет исключить воздействие инфляции.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2400" b="1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400" b="1" smtClean="0"/>
              <a:t>2-ой способ употребляется чаще, но не всегда можно очистить его от инфляции, поэтому возникают стат. расхождения.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2400" b="1" smtClean="0"/>
          </a:p>
        </p:txBody>
      </p:sp>
      <p:pic>
        <p:nvPicPr>
          <p:cNvPr id="17413" name="Picture 5" descr="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5445125"/>
            <a:ext cx="172720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484313"/>
            <a:ext cx="24384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64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28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smtClean="0"/>
              <a:t>Факторы экономического роста.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800" smtClean="0"/>
              <a:t>Американский экономист Э. Денисон  разработал классификацию  факторов экономического роста, включающую в себя 23 фактора , из которых :</a:t>
            </a:r>
          </a:p>
          <a:p>
            <a:pPr eaLnBrk="1" hangingPunct="1">
              <a:defRPr/>
            </a:pPr>
            <a:r>
              <a:rPr lang="ru-RU" altLang="ru-RU" sz="2800" smtClean="0"/>
              <a:t>4 –относятся к труду;</a:t>
            </a:r>
          </a:p>
          <a:p>
            <a:pPr eaLnBrk="1" hangingPunct="1">
              <a:defRPr/>
            </a:pPr>
            <a:r>
              <a:rPr lang="ru-RU" altLang="ru-RU" sz="2800" smtClean="0"/>
              <a:t>4- капиталу;</a:t>
            </a:r>
          </a:p>
          <a:p>
            <a:pPr eaLnBrk="1" hangingPunct="1">
              <a:defRPr/>
            </a:pPr>
            <a:r>
              <a:rPr lang="ru-RU" altLang="ru-RU" sz="2800" smtClean="0"/>
              <a:t>1- земля;</a:t>
            </a:r>
          </a:p>
          <a:p>
            <a:pPr eaLnBrk="1" hangingPunct="1">
              <a:defRPr/>
            </a:pPr>
            <a:r>
              <a:rPr lang="ru-RU" altLang="ru-RU" sz="2800" smtClean="0"/>
              <a:t>14- характеризуют вклад научно-технического прогресса.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" dur="250" autoRev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smtClean="0"/>
              <a:t>Факторы экономического роста.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067175" y="1600200"/>
            <a:ext cx="4619625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smtClean="0"/>
              <a:t>Экономический рост в современных условиях  определяется не столько количеством затраченных факторов производства, сколько повышением их качества и прежде всего качества рабочей силы 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557338"/>
            <a:ext cx="224790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4005263"/>
            <a:ext cx="2030412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smtClean="0"/>
              <a:t>Экономический рост. Его факторы.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400" b="1" smtClean="0"/>
              <a:t>Экономический рост так же зависит от: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400" b="1" smtClean="0"/>
              <a:t>количества и качества природных ресурсов, трудовых ресурсов, объема ОПФ,  экономической политики государ-ства, международного разделения труда, экономической ин-теграции и т.д.</a:t>
            </a:r>
          </a:p>
        </p:txBody>
      </p:sp>
      <p:pic>
        <p:nvPicPr>
          <p:cNvPr id="20486" name="Picture 6" descr="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060575"/>
            <a:ext cx="4332288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250825" y="5013325"/>
            <a:ext cx="4321175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50825" y="5157788"/>
            <a:ext cx="4249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FF0000"/>
                </a:solidFill>
              </a:rPr>
              <a:t>Экономический рост государства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8" grpId="0" animBg="1"/>
      <p:bldP spid="204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555875" y="333375"/>
            <a:ext cx="4032250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sz="2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Факторы экономического</a:t>
            </a:r>
          </a:p>
          <a:p>
            <a:pPr algn="ctr" eaLnBrk="1" hangingPunct="1">
              <a:defRPr/>
            </a:pPr>
            <a:r>
              <a:rPr lang="ru-RU" altLang="ru-RU" sz="2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роста</a:t>
            </a:r>
            <a:r>
              <a:rPr lang="ru-RU" altLang="ru-RU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68313" y="2060575"/>
            <a:ext cx="2016125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Факторы</a:t>
            </a:r>
          </a:p>
          <a:p>
            <a:pPr algn="ctr" eaLnBrk="1" hangingPunct="1">
              <a:defRPr/>
            </a:pPr>
            <a:r>
              <a:rPr lang="ru-RU" altLang="ru-RU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предложения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563938" y="2060575"/>
            <a:ext cx="2016125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sz="2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Факторы</a:t>
            </a:r>
          </a:p>
          <a:p>
            <a:pPr algn="ctr" eaLnBrk="1" hangingPunct="1">
              <a:defRPr/>
            </a:pPr>
            <a:r>
              <a:rPr lang="ru-RU" altLang="ru-RU" sz="2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спроса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6588125" y="2133600"/>
            <a:ext cx="2016125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Факторы </a:t>
            </a:r>
          </a:p>
          <a:p>
            <a:pPr algn="ctr" eaLnBrk="1" hangingPunct="1">
              <a:defRPr/>
            </a:pPr>
            <a:r>
              <a:rPr lang="ru-RU" altLang="ru-RU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распределения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395288" y="5805488"/>
            <a:ext cx="2016125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>
                <a:solidFill>
                  <a:srgbClr val="FFFF66"/>
                </a:solidFill>
              </a:rPr>
              <a:t>Ресурсы капитала,</a:t>
            </a:r>
          </a:p>
          <a:p>
            <a:pPr algn="ctr" eaLnBrk="1" hangingPunct="1"/>
            <a:r>
              <a:rPr lang="ru-RU" altLang="ru-RU">
                <a:solidFill>
                  <a:srgbClr val="FFFF66"/>
                </a:solidFill>
              </a:rPr>
              <a:t>технологий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395288" y="4581525"/>
            <a:ext cx="2016125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>
                <a:solidFill>
                  <a:srgbClr val="FFFF66"/>
                </a:solidFill>
              </a:rPr>
              <a:t>Трудовые ресурсы:</a:t>
            </a:r>
          </a:p>
          <a:p>
            <a:pPr algn="ctr" eaLnBrk="1" hangingPunct="1"/>
            <a:r>
              <a:rPr lang="ru-RU" altLang="ru-RU">
                <a:solidFill>
                  <a:srgbClr val="FFFF66"/>
                </a:solidFill>
              </a:rPr>
              <a:t>Количество и</a:t>
            </a:r>
          </a:p>
          <a:p>
            <a:pPr algn="ctr" eaLnBrk="1" hangingPunct="1"/>
            <a:r>
              <a:rPr lang="ru-RU" altLang="ru-RU">
                <a:solidFill>
                  <a:srgbClr val="FFFF66"/>
                </a:solidFill>
              </a:rPr>
              <a:t>качество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395288" y="3357563"/>
            <a:ext cx="2016125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>
                <a:solidFill>
                  <a:srgbClr val="FFFF66"/>
                </a:solidFill>
              </a:rPr>
              <a:t>Природные</a:t>
            </a:r>
          </a:p>
          <a:p>
            <a:pPr algn="ctr" eaLnBrk="1" hangingPunct="1"/>
            <a:r>
              <a:rPr lang="ru-RU" altLang="ru-RU">
                <a:solidFill>
                  <a:srgbClr val="FFFF66"/>
                </a:solidFill>
              </a:rPr>
              <a:t>ресурсы: количест-</a:t>
            </a:r>
          </a:p>
          <a:p>
            <a:pPr algn="ctr" eaLnBrk="1" hangingPunct="1"/>
            <a:r>
              <a:rPr lang="ru-RU" altLang="ru-RU">
                <a:solidFill>
                  <a:srgbClr val="FFFF66"/>
                </a:solidFill>
              </a:rPr>
              <a:t>во и качество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3492500" y="3716338"/>
            <a:ext cx="2303463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b="1">
                <a:solidFill>
                  <a:srgbClr val="FFFF66"/>
                </a:solidFill>
              </a:rPr>
              <a:t>Достаточный </a:t>
            </a:r>
          </a:p>
          <a:p>
            <a:pPr algn="ctr" eaLnBrk="1" hangingPunct="1"/>
            <a:r>
              <a:rPr lang="ru-RU" altLang="ru-RU" b="1">
                <a:solidFill>
                  <a:srgbClr val="FFFF66"/>
                </a:solidFill>
              </a:rPr>
              <a:t>уровень</a:t>
            </a:r>
          </a:p>
          <a:p>
            <a:pPr algn="ctr" eaLnBrk="1" hangingPunct="1"/>
            <a:r>
              <a:rPr lang="ru-RU" altLang="ru-RU" b="1">
                <a:solidFill>
                  <a:srgbClr val="FFFF66"/>
                </a:solidFill>
              </a:rPr>
              <a:t>совокупности</a:t>
            </a:r>
          </a:p>
          <a:p>
            <a:pPr algn="ctr" eaLnBrk="1" hangingPunct="1"/>
            <a:r>
              <a:rPr lang="ru-RU" altLang="ru-RU" b="1">
                <a:solidFill>
                  <a:srgbClr val="FFFF66"/>
                </a:solidFill>
              </a:rPr>
              <a:t>ресурсов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6588125" y="3789363"/>
            <a:ext cx="2232025" cy="1150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b="1">
                <a:solidFill>
                  <a:srgbClr val="FFFF66"/>
                </a:solidFill>
              </a:rPr>
              <a:t>Эффективность </a:t>
            </a:r>
          </a:p>
          <a:p>
            <a:pPr algn="ctr" eaLnBrk="1" hangingPunct="1"/>
            <a:r>
              <a:rPr lang="ru-RU" altLang="ru-RU" b="1">
                <a:solidFill>
                  <a:srgbClr val="FFFF66"/>
                </a:solidFill>
              </a:rPr>
              <a:t>распределения</a:t>
            </a:r>
          </a:p>
          <a:p>
            <a:pPr algn="ctr" eaLnBrk="1" hangingPunct="1"/>
            <a:r>
              <a:rPr lang="ru-RU" altLang="ru-RU" b="1">
                <a:solidFill>
                  <a:srgbClr val="FFFF66"/>
                </a:solidFill>
              </a:rPr>
              <a:t>всех видов</a:t>
            </a:r>
          </a:p>
          <a:p>
            <a:pPr algn="ctr" eaLnBrk="1" hangingPunct="1"/>
            <a:r>
              <a:rPr lang="ru-RU" altLang="ru-RU" b="1">
                <a:solidFill>
                  <a:srgbClr val="FFFF66"/>
                </a:solidFill>
              </a:rPr>
              <a:t>ресурсов</a:t>
            </a: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>
            <a:off x="2484438" y="1557338"/>
            <a:ext cx="11509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4716463" y="15573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6156325" y="1557338"/>
            <a:ext cx="10795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4643438" y="29972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7667625" y="30686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8" name="Line 19"/>
          <p:cNvSpPr>
            <a:spLocks noChangeShapeType="1"/>
          </p:cNvSpPr>
          <p:nvPr/>
        </p:nvSpPr>
        <p:spPr bwMode="auto">
          <a:xfrm flipH="1">
            <a:off x="179388" y="24923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179388" y="24923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250825" y="3789363"/>
            <a:ext cx="730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250825" y="49418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250825" y="60213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10" grpId="0" animBg="1"/>
      <p:bldP spid="21511" grpId="0" animBg="1"/>
      <p:bldP spid="21512" grpId="0" animBg="1"/>
      <p:bldP spid="21513" grpId="0" animBg="1"/>
      <p:bldP spid="21514" grpId="0" animBg="1"/>
      <p:bldP spid="21515" grpId="0" animBg="1"/>
      <p:bldP spid="21516" grpId="0" animBg="1"/>
      <p:bldP spid="21517" grpId="0" animBg="1"/>
      <p:bldP spid="21518" grpId="0" animBg="1"/>
      <p:bldP spid="21519" grpId="0" animBg="1"/>
      <p:bldP spid="21520" grpId="0" animBg="1"/>
      <p:bldP spid="21521" grpId="0" animBg="1"/>
      <p:bldP spid="21522" grpId="0" animBg="1"/>
      <p:bldP spid="21524" grpId="0" animBg="1"/>
      <p:bldP spid="21525" grpId="0" animBg="1"/>
      <p:bldP spid="21526" grpId="0" animBg="1"/>
      <p:bldP spid="215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Типы экономического роста.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39750" y="1916113"/>
            <a:ext cx="2016125" cy="4083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2800" b="1">
                <a:solidFill>
                  <a:srgbClr val="FFCC00"/>
                </a:solidFill>
              </a:rPr>
              <a:t>Типы</a:t>
            </a:r>
          </a:p>
          <a:p>
            <a:pPr algn="ctr" eaLnBrk="1" hangingPunct="1"/>
            <a:r>
              <a:rPr lang="ru-RU" altLang="ru-RU" sz="2800" b="1">
                <a:solidFill>
                  <a:srgbClr val="FFCC00"/>
                </a:solidFill>
              </a:rPr>
              <a:t>эконо-</a:t>
            </a:r>
          </a:p>
          <a:p>
            <a:pPr algn="ctr" eaLnBrk="1" hangingPunct="1"/>
            <a:r>
              <a:rPr lang="ru-RU" altLang="ru-RU" sz="2800" b="1">
                <a:solidFill>
                  <a:srgbClr val="FFCC00"/>
                </a:solidFill>
              </a:rPr>
              <a:t>мического</a:t>
            </a:r>
          </a:p>
          <a:p>
            <a:pPr algn="ctr" eaLnBrk="1" hangingPunct="1"/>
            <a:r>
              <a:rPr lang="ru-RU" altLang="ru-RU" sz="2800" b="1">
                <a:solidFill>
                  <a:srgbClr val="FFCC00"/>
                </a:solidFill>
              </a:rPr>
              <a:t>роста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771775" y="2205038"/>
            <a:ext cx="237648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2400" b="1">
                <a:solidFill>
                  <a:srgbClr val="FFFF00"/>
                </a:solidFill>
              </a:rPr>
              <a:t>интенсивный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771775" y="5084763"/>
            <a:ext cx="237648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2400" b="1">
                <a:solidFill>
                  <a:srgbClr val="FFFF00"/>
                </a:solidFill>
              </a:rPr>
              <a:t>экстенсивный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5364163" y="1484313"/>
            <a:ext cx="3455987" cy="2520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2000" b="1">
                <a:solidFill>
                  <a:srgbClr val="FFFF00"/>
                </a:solidFill>
              </a:rPr>
              <a:t>Повышение</a:t>
            </a:r>
          </a:p>
          <a:p>
            <a:pPr algn="ctr" eaLnBrk="1" hangingPunct="1"/>
            <a:r>
              <a:rPr lang="ru-RU" altLang="ru-RU" sz="2000" b="1">
                <a:solidFill>
                  <a:srgbClr val="FFFF00"/>
                </a:solidFill>
              </a:rPr>
              <a:t>производственного</a:t>
            </a:r>
          </a:p>
          <a:p>
            <a:pPr algn="ctr" eaLnBrk="1" hangingPunct="1"/>
            <a:r>
              <a:rPr lang="ru-RU" altLang="ru-RU" sz="2000" b="1">
                <a:solidFill>
                  <a:srgbClr val="FFFF00"/>
                </a:solidFill>
              </a:rPr>
              <a:t> потенциала за счёт </a:t>
            </a:r>
          </a:p>
          <a:p>
            <a:pPr algn="ctr" eaLnBrk="1" hangingPunct="1"/>
            <a:r>
              <a:rPr lang="ru-RU" altLang="ru-RU" sz="2000" b="1">
                <a:solidFill>
                  <a:srgbClr val="FFFF00"/>
                </a:solidFill>
              </a:rPr>
              <a:t>увеличения</a:t>
            </a:r>
          </a:p>
          <a:p>
            <a:pPr algn="ctr" eaLnBrk="1" hangingPunct="1"/>
            <a:r>
              <a:rPr lang="ru-RU" altLang="ru-RU" sz="2000" b="1">
                <a:solidFill>
                  <a:srgbClr val="FFFF00"/>
                </a:solidFill>
              </a:rPr>
              <a:t>качества используемых</a:t>
            </a:r>
          </a:p>
          <a:p>
            <a:pPr algn="ctr" eaLnBrk="1" hangingPunct="1"/>
            <a:r>
              <a:rPr lang="ru-RU" altLang="ru-RU" sz="2000" b="1">
                <a:solidFill>
                  <a:srgbClr val="FFFF00"/>
                </a:solidFill>
              </a:rPr>
              <a:t>факторов производства,</a:t>
            </a:r>
          </a:p>
          <a:p>
            <a:pPr algn="ctr" eaLnBrk="1" hangingPunct="1"/>
            <a:r>
              <a:rPr lang="ru-RU" altLang="ru-RU" sz="2000" b="1">
                <a:solidFill>
                  <a:srgbClr val="FFFF00"/>
                </a:solidFill>
              </a:rPr>
              <a:t>НТП, организации</a:t>
            </a:r>
          </a:p>
          <a:p>
            <a:pPr algn="ctr" eaLnBrk="1" hangingPunct="1"/>
            <a:r>
              <a:rPr lang="ru-RU" altLang="ru-RU" sz="2000" b="1">
                <a:solidFill>
                  <a:srgbClr val="FFFF00"/>
                </a:solidFill>
              </a:rPr>
              <a:t>производства.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5435600" y="4581525"/>
            <a:ext cx="3529013" cy="2087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2000" b="1">
                <a:solidFill>
                  <a:srgbClr val="FFFF00"/>
                </a:solidFill>
              </a:rPr>
              <a:t>Повышение</a:t>
            </a:r>
          </a:p>
          <a:p>
            <a:pPr algn="ctr" eaLnBrk="1" hangingPunct="1"/>
            <a:r>
              <a:rPr lang="ru-RU" altLang="ru-RU" sz="2000" b="1">
                <a:solidFill>
                  <a:srgbClr val="FFFF00"/>
                </a:solidFill>
              </a:rPr>
              <a:t>производственного</a:t>
            </a:r>
          </a:p>
          <a:p>
            <a:pPr algn="ctr" eaLnBrk="1" hangingPunct="1"/>
            <a:r>
              <a:rPr lang="ru-RU" altLang="ru-RU" sz="2000" b="1">
                <a:solidFill>
                  <a:srgbClr val="FFFF00"/>
                </a:solidFill>
              </a:rPr>
              <a:t>потенциала за счёт</a:t>
            </a:r>
          </a:p>
          <a:p>
            <a:pPr algn="ctr" eaLnBrk="1" hangingPunct="1"/>
            <a:r>
              <a:rPr lang="ru-RU" altLang="ru-RU" sz="2000" b="1">
                <a:solidFill>
                  <a:srgbClr val="FFFF00"/>
                </a:solidFill>
              </a:rPr>
              <a:t>увеличения количества</a:t>
            </a:r>
          </a:p>
          <a:p>
            <a:pPr algn="ctr" eaLnBrk="1" hangingPunct="1"/>
            <a:r>
              <a:rPr lang="ru-RU" altLang="ru-RU" sz="2000" b="1">
                <a:solidFill>
                  <a:srgbClr val="FFFF00"/>
                </a:solidFill>
              </a:rPr>
              <a:t> используемых факторов</a:t>
            </a:r>
          </a:p>
          <a:p>
            <a:pPr algn="ctr" eaLnBrk="1" hangingPunct="1"/>
            <a:r>
              <a:rPr lang="ru-RU" altLang="ru-RU" sz="2000" b="1">
                <a:solidFill>
                  <a:srgbClr val="FFFF00"/>
                </a:solidFill>
              </a:rPr>
              <a:t>производства.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2" grpId="0" animBg="1"/>
      <p:bldP spid="22533" grpId="0" animBg="1"/>
      <p:bldP spid="22534" grpId="0" animBg="1"/>
      <p:bldP spid="22535" grpId="0" animBg="1"/>
      <p:bldP spid="225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smtClean="0">
                <a:solidFill>
                  <a:schemeClr val="tx1"/>
                </a:solidFill>
              </a:rPr>
              <a:t>Типы экономического роста</a:t>
            </a:r>
            <a:r>
              <a:rPr lang="ru-RU" altLang="ru-RU" smtClean="0"/>
              <a:t> 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1412875"/>
            <a:ext cx="4427538" cy="4789488"/>
          </a:xfrm>
          <a:prstGeom prst="rect">
            <a:avLst/>
          </a:prstGeom>
          <a:noFill/>
          <a:ln w="28575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i="1" u="sng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Экстенсивный</a:t>
            </a:r>
          </a:p>
          <a:p>
            <a:pPr algn="just" eaLnBrk="1" hangingPunct="1">
              <a:lnSpc>
                <a:spcPct val="90000"/>
              </a:lnSpc>
              <a:buClr>
                <a:srgbClr val="80008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обусловлен </a:t>
            </a:r>
            <a:r>
              <a:rPr lang="ru-RU" altLang="ru-RU" sz="2000" b="1" i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увеличением количества ресурсов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простым добавлением факторов</a:t>
            </a:r>
            <a:r>
              <a:rPr lang="ru-RU" altLang="ru-RU" sz="2000">
                <a:latin typeface="Times New Roman" pitchFamily="18" charset="0"/>
              </a:rPr>
              <a:t> производства;</a:t>
            </a:r>
          </a:p>
          <a:p>
            <a:pPr algn="just" eaLnBrk="1" hangingPunct="1">
              <a:lnSpc>
                <a:spcPct val="90000"/>
              </a:lnSpc>
              <a:buClr>
                <a:srgbClr val="80008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altLang="ru-RU" sz="2000" b="1" i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факторы роста</a:t>
            </a:r>
            <a:r>
              <a:rPr lang="ru-RU" altLang="ru-RU" sz="2000">
                <a:latin typeface="Times New Roman" pitchFamily="18" charset="0"/>
              </a:rPr>
              <a:t>: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исполь</a:t>
            </a:r>
            <a:r>
              <a:rPr lang="ru-RU" altLang="ru-RU" sz="2000">
                <a:latin typeface="Times New Roman" pitchFamily="18" charset="0"/>
              </a:rPr>
              <a:t>-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зование большего количества рабочей силы</a:t>
            </a:r>
            <a:r>
              <a:rPr lang="ru-RU" altLang="ru-RU" sz="2000">
                <a:latin typeface="Times New Roman" pitchFamily="18" charset="0"/>
              </a:rPr>
              <a:t>,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>
                <a:latin typeface="Times New Roman" pitchFamily="18" charset="0"/>
              </a:rPr>
              <a:t>оборудования, земель;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строительство новых предприятий; открытие новых месторождений</a:t>
            </a:r>
            <a:r>
              <a:rPr lang="ru-RU" altLang="ru-RU" sz="2000">
                <a:latin typeface="Times New Roman" pitchFamily="18" charset="0"/>
              </a:rPr>
              <a:t>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полезных</a:t>
            </a:r>
            <a:r>
              <a:rPr lang="ru-RU" altLang="ru-RU" sz="2000">
                <a:latin typeface="Times New Roman" pitchFamily="18" charset="0"/>
              </a:rPr>
              <a:t> иско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паемых;</a:t>
            </a:r>
            <a:r>
              <a:rPr lang="ru-RU" altLang="ru-RU" sz="2000">
                <a:latin typeface="Times New Roman" pitchFamily="18" charset="0"/>
              </a:rPr>
              <a:t>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внешняя торговля</a:t>
            </a:r>
            <a:r>
              <a:rPr lang="ru-RU" altLang="ru-RU" sz="2000">
                <a:latin typeface="Times New Roman" pitchFamily="18" charset="0"/>
              </a:rPr>
              <a:t>);</a:t>
            </a:r>
          </a:p>
          <a:p>
            <a:pPr algn="just" eaLnBrk="1" hangingPunct="1">
              <a:lnSpc>
                <a:spcPct val="90000"/>
              </a:lnSpc>
              <a:buClr>
                <a:srgbClr val="80008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altLang="ru-RU" sz="2000" b="1" i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квалификация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рабочих и </a:t>
            </a:r>
            <a:r>
              <a:rPr lang="ru-RU" altLang="ru-RU" sz="2000" b="1" i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производительность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их труда, качество оборудования и технология </a:t>
            </a:r>
            <a:r>
              <a:rPr lang="ru-RU" altLang="ru-RU" sz="2000" b="1" i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не меня</a:t>
            </a:r>
            <a:r>
              <a:rPr lang="ru-RU" altLang="ru-RU" sz="2000" b="1" i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ю</a:t>
            </a:r>
            <a:r>
              <a:rPr lang="ru-RU" altLang="ru-RU" sz="2000" b="1" i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тся</a:t>
            </a:r>
            <a:r>
              <a:rPr lang="ru-RU" altLang="ru-RU" sz="2000" b="1" i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;</a:t>
            </a:r>
          </a:p>
          <a:p>
            <a:pPr algn="just" eaLnBrk="1" hangingPunct="1">
              <a:lnSpc>
                <a:spcPct val="90000"/>
              </a:lnSpc>
              <a:buClr>
                <a:srgbClr val="80008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altLang="ru-RU" sz="2000" b="1" i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отдача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продукции и дохода на единицу труда и капитала </a:t>
            </a:r>
            <a:r>
              <a:rPr lang="ru-RU" altLang="ru-RU" sz="2000" b="1" i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остается прежней</a:t>
            </a:r>
            <a:r>
              <a:rPr lang="ru-RU" altLang="ru-RU" sz="2000" b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527550" y="1484313"/>
            <a:ext cx="4616450" cy="474345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5000"/>
              </a:lnSpc>
              <a:defRPr/>
            </a:pPr>
            <a:r>
              <a:rPr lang="ru-RU" altLang="ru-RU" sz="2000" b="1" i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Интенсивный</a:t>
            </a:r>
          </a:p>
          <a:p>
            <a:pPr algn="just" eaLnBrk="1" hangingPunct="1">
              <a:lnSpc>
                <a:spcPct val="95000"/>
              </a:lnSpc>
              <a:buClr>
                <a:srgbClr val="CC00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связан</a:t>
            </a:r>
            <a:r>
              <a:rPr lang="ru-RU" altLang="ru-RU" sz="2000">
                <a:latin typeface="Times New Roman" pitchFamily="18" charset="0"/>
              </a:rPr>
              <a:t>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20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совершенствованием качества ресурсов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, исполь</a:t>
            </a:r>
            <a:r>
              <a:rPr lang="ru-RU" altLang="ru-RU" sz="2000">
                <a:latin typeface="Times New Roman" pitchFamily="18" charset="0"/>
              </a:rPr>
              <a:t>-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зованием достижений научно-технического прогресса</a:t>
            </a:r>
            <a:r>
              <a:rPr lang="ru-RU" altLang="ru-RU" sz="2000">
                <a:latin typeface="Times New Roman" pitchFamily="18" charset="0"/>
              </a:rPr>
              <a:t>; </a:t>
            </a:r>
          </a:p>
          <a:p>
            <a:pPr algn="just" eaLnBrk="1" hangingPunct="1">
              <a:lnSpc>
                <a:spcPct val="95000"/>
              </a:lnSpc>
              <a:buClr>
                <a:srgbClr val="CC00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altLang="ru-RU" sz="20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</a:t>
            </a:r>
            <a:r>
              <a:rPr lang="ru-RU" altLang="ru-RU" sz="20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актор</a:t>
            </a:r>
            <a:r>
              <a:rPr lang="ru-RU" altLang="ru-RU" sz="20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ы роста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2000">
                <a:latin typeface="Times New Roman" pitchFamily="18" charset="0"/>
              </a:rPr>
              <a:t>повышение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квалификации рабочей силы; использование более совершен</a:t>
            </a:r>
            <a:r>
              <a:rPr lang="ru-RU" altLang="ru-RU" sz="2000">
                <a:latin typeface="Times New Roman" pitchFamily="18" charset="0"/>
              </a:rPr>
              <a:t>-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ного оборудования</a:t>
            </a:r>
            <a:r>
              <a:rPr lang="ru-RU" altLang="ru-RU" sz="2000">
                <a:latin typeface="Times New Roman" pitchFamily="18" charset="0"/>
              </a:rPr>
              <a:t> и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передовых технологий; научной организа</a:t>
            </a:r>
            <a:r>
              <a:rPr lang="ru-RU" altLang="ru-RU" sz="2000">
                <a:latin typeface="Times New Roman" pitchFamily="18" charset="0"/>
              </a:rPr>
              <a:t>-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ции труда; наиболее эффектив</a:t>
            </a:r>
            <a:r>
              <a:rPr lang="ru-RU" altLang="ru-RU" sz="2000">
                <a:latin typeface="Times New Roman" pitchFamily="18" charset="0"/>
              </a:rPr>
              <a:t>-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ных методов регулирования экономики</a:t>
            </a:r>
            <a:r>
              <a:rPr lang="ru-RU" altLang="ru-RU" sz="2000">
                <a:latin typeface="Times New Roman" pitchFamily="18" charset="0"/>
              </a:rPr>
              <a:t>;</a:t>
            </a:r>
          </a:p>
          <a:p>
            <a:pPr algn="just" eaLnBrk="1" hangingPunct="1">
              <a:lnSpc>
                <a:spcPct val="95000"/>
              </a:lnSpc>
              <a:buClr>
                <a:srgbClr val="CC00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altLang="ru-RU" sz="2000">
                <a:latin typeface="Times New Roman" pitchFamily="18" charset="0"/>
              </a:rPr>
              <a:t>наиболее важную роль играют </a:t>
            </a:r>
            <a:r>
              <a:rPr lang="ru-RU" altLang="ru-RU" sz="20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технические и </a:t>
            </a:r>
            <a:r>
              <a:rPr lang="ru-RU" altLang="ru-RU" sz="20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</a:t>
            </a:r>
            <a:r>
              <a:rPr lang="ru-RU" altLang="ru-RU" sz="20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ческие нововве</a:t>
            </a:r>
            <a:r>
              <a:rPr lang="ru-RU" altLang="ru-RU" sz="20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sz="20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ения;</a:t>
            </a:r>
          </a:p>
          <a:p>
            <a:pPr algn="just" eaLnBrk="1" hangingPunct="1">
              <a:lnSpc>
                <a:spcPct val="95000"/>
              </a:lnSpc>
              <a:buClr>
                <a:srgbClr val="CC00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altLang="ru-RU" sz="2000">
                <a:latin typeface="Times New Roman" pitchFamily="18" charset="0"/>
              </a:rPr>
              <a:t>рост </a:t>
            </a:r>
            <a:r>
              <a:rPr lang="ru-RU" altLang="ru-RU" sz="20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производительности</a:t>
            </a:r>
            <a:r>
              <a:rPr lang="ru-RU" altLang="ru-RU" sz="2000">
                <a:latin typeface="Times New Roman" pitchFamily="18" charset="0"/>
              </a:rPr>
              <a:t> факторов.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 animBg="1" autoUpdateAnimBg="0"/>
      <p:bldP spid="41988" grpId="0" build="p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4000" smtClean="0"/>
              <a:t>Государственное регулирование экономического роста.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smtClean="0"/>
              <a:t>Имеется три основных направления воздействия государства на экономический рост: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000" smtClean="0"/>
              <a:t>1.Стимулирование НТП и развитие научных исследований;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000" smtClean="0"/>
              <a:t>2.Увеличение расходов на образование, подготовку и переподготовку квалифицированных кадров в государственном масштабе;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000" smtClean="0"/>
              <a:t>3.Глубокая перестройка налоговой системы.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20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000" b="1" smtClean="0"/>
              <a:t>Главной целью государственной политики стали высокие темпы роста производства, решение социальных проблем : занятости, безработицы, бедности, повышения уровня доходов, развитие транспортной и коммуникационной инфраструктуры, финансирование научных и конструкторских разработок.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16" presetID="20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autoRev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21" presetID="27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250" autoRev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900"/>
                            </p:stCondLst>
                            <p:childTnLst>
                              <p:par>
                                <p:cTn id="27" presetID="20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autoRev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autoRev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8600"/>
                            </p:stCondLst>
                            <p:childTnLst>
                              <p:par>
                                <p:cTn id="3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6600"/>
                            </p:stCondLst>
                            <p:childTnLst>
                              <p:par>
                                <p:cTn id="3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2300"/>
                            </p:stCondLst>
                            <p:childTnLst>
                              <p:par>
                                <p:cTn id="4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3900"/>
                            </p:stCondLst>
                            <p:childTnLst>
                              <p:par>
                                <p:cTn id="5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8600"/>
                            </p:stCondLst>
                            <p:childTnLst>
                              <p:par>
                                <p:cTn id="5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4" grpId="1"/>
      <p:bldP spid="23554" grpId="2"/>
      <p:bldP spid="23554" grpId="3"/>
      <p:bldP spid="23554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smtClean="0"/>
              <a:t>Понятие экономического роста.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1600200"/>
            <a:ext cx="41148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smtClean="0"/>
              <a:t>Экономический  рост  представляет собой долговременное, увеличение объёма потенциального валового внутреннего продукта как в абсолютных показателях, так и в расчёте в среднем на каждого жителя страны.</a:t>
            </a:r>
          </a:p>
        </p:txBody>
      </p:sp>
      <p:pic>
        <p:nvPicPr>
          <p:cNvPr id="7174" name="Picture 6" descr="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133600"/>
            <a:ext cx="37338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1476375" y="4724400"/>
            <a:ext cx="276225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удвоим ВВП!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altLang="ru-RU" sz="2800" b="1" smtClean="0">
                <a:solidFill>
                  <a:schemeClr val="tx1"/>
                </a:solidFill>
              </a:rPr>
              <a:t>Экономический рост и экономическая политика правительства</a:t>
            </a:r>
            <a:br>
              <a:rPr lang="ru-RU" altLang="ru-RU" sz="2800" b="1" smtClean="0">
                <a:solidFill>
                  <a:schemeClr val="tx1"/>
                </a:solidFill>
              </a:rPr>
            </a:br>
            <a:r>
              <a:rPr lang="ru-RU" altLang="ru-RU" sz="3200" b="1" smtClean="0">
                <a:solidFill>
                  <a:schemeClr val="accent2"/>
                </a:solidFill>
              </a:rPr>
              <a:t> </a:t>
            </a:r>
            <a:r>
              <a:rPr lang="ru-RU" altLang="ru-RU" smtClean="0"/>
              <a:t> 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763000" cy="4114800"/>
          </a:xfrm>
        </p:spPr>
        <p:txBody>
          <a:bodyPr>
            <a:normAutofit fontScale="85000" lnSpcReduction="20000"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400" smtClean="0"/>
              <a:t>С</a:t>
            </a:r>
            <a:r>
              <a:rPr lang="ru-RU" altLang="ru-RU" sz="2400" smtClean="0">
                <a:cs typeface="Times New Roman" pitchFamily="18" charset="0"/>
              </a:rPr>
              <a:t> помощью  экономической политики государство может влиять на величину физического и человеческого капитала.</a:t>
            </a:r>
            <a:r>
              <a:rPr lang="ru-RU" altLang="ru-RU" sz="2400" smtClean="0"/>
              <a:t> </a:t>
            </a:r>
            <a:r>
              <a:rPr lang="ru-RU" altLang="ru-RU" sz="2400" smtClean="0">
                <a:cs typeface="Times New Roman" pitchFamily="18" charset="0"/>
              </a:rPr>
              <a:t>Если растет запас капитала в экономике, то увеличивается экономический потенциал страны, </a:t>
            </a:r>
            <a:r>
              <a:rPr lang="ru-RU" altLang="ru-RU" sz="2400" smtClean="0"/>
              <a:t>растет производительность, растет благосостояние, повышается уровень и качество жизни</a:t>
            </a:r>
            <a:r>
              <a:rPr lang="ru-RU" altLang="ru-RU" sz="2400" smtClean="0">
                <a:cs typeface="Times New Roman" pitchFamily="18" charset="0"/>
              </a:rPr>
              <a:t>. </a:t>
            </a:r>
            <a:endParaRPr lang="ru-RU" altLang="ru-RU" sz="240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400" smtClean="0"/>
              <a:t>Е</a:t>
            </a:r>
            <a:r>
              <a:rPr lang="ru-RU" altLang="ru-RU" sz="2400" smtClean="0">
                <a:cs typeface="Times New Roman" pitchFamily="18" charset="0"/>
              </a:rPr>
              <a:t>сли правительство хочет </a:t>
            </a:r>
            <a:r>
              <a:rPr lang="ru-RU" altLang="ru-RU" sz="2400" smtClean="0"/>
              <a:t>обеспечить долгосрочный экономический рост</a:t>
            </a:r>
            <a:r>
              <a:rPr lang="ru-RU" altLang="ru-RU" sz="2400" smtClean="0">
                <a:cs typeface="Times New Roman" pitchFamily="18" charset="0"/>
              </a:rPr>
              <a:t>, оно должно:</a:t>
            </a:r>
            <a:endParaRPr lang="ru-RU" altLang="ru-RU" sz="240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2400" smtClean="0"/>
              <a:t> </a:t>
            </a:r>
            <a:r>
              <a:rPr lang="ru-RU" altLang="ru-RU" sz="2400" i="1" smtClean="0"/>
              <a:t>с</a:t>
            </a:r>
            <a:r>
              <a:rPr lang="ru-RU" altLang="ru-RU" sz="2400" i="1" smtClean="0">
                <a:cs typeface="Times New Roman" pitchFamily="18" charset="0"/>
              </a:rPr>
              <a:t>тимулировать </a:t>
            </a:r>
            <a:r>
              <a:rPr lang="ru-RU" altLang="ru-RU" sz="2400" b="1" i="1" smtClean="0">
                <a:solidFill>
                  <a:srgbClr val="FF0000"/>
                </a:solidFill>
                <a:cs typeface="Times New Roman" pitchFamily="18" charset="0"/>
              </a:rPr>
              <a:t>внутренние инвестиции</a:t>
            </a:r>
            <a:r>
              <a:rPr lang="ru-RU" altLang="ru-RU" sz="2400" b="1" i="1" smtClean="0">
                <a:solidFill>
                  <a:srgbClr val="FF0000"/>
                </a:solidFill>
              </a:rPr>
              <a:t> и сбережения</a:t>
            </a:r>
            <a:r>
              <a:rPr lang="ru-RU" altLang="ru-RU" sz="2400" b="1" i="1" smtClean="0">
                <a:solidFill>
                  <a:schemeClr val="accent2"/>
                </a:solidFill>
              </a:rPr>
              <a:t>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2400" i="1" smtClean="0"/>
              <a:t> с</a:t>
            </a:r>
            <a:r>
              <a:rPr lang="ru-RU" altLang="ru-RU" sz="2400" i="1" smtClean="0">
                <a:cs typeface="Times New Roman" pitchFamily="18" charset="0"/>
              </a:rPr>
              <a:t>тимулировать </a:t>
            </a:r>
            <a:r>
              <a:rPr lang="ru-RU" altLang="ru-RU" sz="2400" b="1" i="1" smtClean="0">
                <a:solidFill>
                  <a:srgbClr val="FF0000"/>
                </a:solidFill>
                <a:cs typeface="Times New Roman" pitchFamily="18" charset="0"/>
              </a:rPr>
              <a:t>инвестиции из-за границы</a:t>
            </a:r>
            <a:endParaRPr lang="ru-RU" altLang="ru-RU" sz="2400" b="1" smtClean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2400" smtClean="0"/>
              <a:t> </a:t>
            </a:r>
            <a:r>
              <a:rPr lang="ru-RU" altLang="ru-RU" sz="2400" i="1" smtClean="0"/>
              <a:t>с</a:t>
            </a:r>
            <a:r>
              <a:rPr lang="ru-RU" altLang="ru-RU" sz="2400" i="1" smtClean="0">
                <a:cs typeface="Times New Roman" pitchFamily="18" charset="0"/>
              </a:rPr>
              <a:t>тимулировать</a:t>
            </a:r>
            <a:r>
              <a:rPr lang="ru-RU" altLang="ru-RU" sz="2400" b="1" i="1" smtClean="0">
                <a:cs typeface="Times New Roman" pitchFamily="18" charset="0"/>
              </a:rPr>
              <a:t> </a:t>
            </a:r>
            <a:r>
              <a:rPr lang="ru-RU" altLang="ru-RU" sz="2400" b="1" i="1" smtClean="0">
                <a:solidFill>
                  <a:srgbClr val="FF0000"/>
                </a:solidFill>
                <a:cs typeface="Times New Roman" pitchFamily="18" charset="0"/>
              </a:rPr>
              <a:t>образование</a:t>
            </a:r>
            <a:endParaRPr lang="ru-RU" altLang="ru-RU" sz="2400" b="1" smtClean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2400" smtClean="0">
                <a:cs typeface="Times New Roman" pitchFamily="18" charset="0"/>
              </a:rPr>
              <a:t> </a:t>
            </a:r>
            <a:r>
              <a:rPr lang="ru-RU" altLang="ru-RU" sz="2400" i="1" smtClean="0"/>
              <a:t>с</a:t>
            </a:r>
            <a:r>
              <a:rPr lang="ru-RU" altLang="ru-RU" sz="2400" i="1" smtClean="0">
                <a:cs typeface="Times New Roman" pitchFamily="18" charset="0"/>
              </a:rPr>
              <a:t>тимулировать </a:t>
            </a:r>
            <a:r>
              <a:rPr lang="ru-RU" altLang="ru-RU" sz="2400" b="1" i="1" smtClean="0">
                <a:solidFill>
                  <a:srgbClr val="FF0000"/>
                </a:solidFill>
              </a:rPr>
              <a:t>научные и</a:t>
            </a:r>
            <a:r>
              <a:rPr lang="ru-RU" altLang="ru-RU" sz="2400" b="1" i="1" smtClean="0">
                <a:solidFill>
                  <a:srgbClr val="FF0000"/>
                </a:solidFill>
                <a:cs typeface="Times New Roman" pitchFamily="18" charset="0"/>
              </a:rPr>
              <a:t>сследования и разработки</a:t>
            </a:r>
            <a:endParaRPr lang="ru-RU" altLang="ru-RU" sz="2400" b="1" i="1" smtClean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2400" i="1" smtClean="0"/>
              <a:t> з</a:t>
            </a:r>
            <a:r>
              <a:rPr lang="ru-RU" altLang="ru-RU" sz="2400" i="1" smtClean="0">
                <a:cs typeface="Times New Roman" pitchFamily="18" charset="0"/>
              </a:rPr>
              <a:t>ащищать </a:t>
            </a:r>
            <a:r>
              <a:rPr lang="ru-RU" altLang="ru-RU" sz="2400" b="1" i="1" smtClean="0">
                <a:solidFill>
                  <a:srgbClr val="FF0000"/>
                </a:solidFill>
                <a:cs typeface="Times New Roman" pitchFamily="18" charset="0"/>
              </a:rPr>
              <a:t>права собственности</a:t>
            </a:r>
            <a:endParaRPr lang="ru-RU" altLang="ru-RU" sz="2400" b="1" i="1" smtClean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2400" i="1" smtClean="0">
                <a:cs typeface="Times New Roman" pitchFamily="18" charset="0"/>
              </a:rPr>
              <a:t> </a:t>
            </a:r>
            <a:r>
              <a:rPr lang="ru-RU" altLang="ru-RU" sz="2400" i="1" smtClean="0"/>
              <a:t>о</a:t>
            </a:r>
            <a:r>
              <a:rPr lang="ru-RU" altLang="ru-RU" sz="2400" i="1" smtClean="0">
                <a:cs typeface="Times New Roman" pitchFamily="18" charset="0"/>
              </a:rPr>
              <a:t>беспечивать </a:t>
            </a:r>
            <a:r>
              <a:rPr lang="ru-RU" altLang="ru-RU" sz="2400" b="1" i="1" smtClean="0">
                <a:solidFill>
                  <a:srgbClr val="FF0000"/>
                </a:solidFill>
                <a:cs typeface="Times New Roman" pitchFamily="18" charset="0"/>
              </a:rPr>
              <a:t>политическую стабильность</a:t>
            </a:r>
            <a:endParaRPr lang="ru-RU" altLang="ru-RU" sz="2400" b="1" i="1" smtClean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2400" smtClean="0"/>
              <a:t> </a:t>
            </a:r>
            <a:r>
              <a:rPr lang="ru-RU" altLang="ru-RU" sz="2400" i="1" smtClean="0"/>
              <a:t>с</a:t>
            </a:r>
            <a:r>
              <a:rPr lang="ru-RU" altLang="ru-RU" sz="2400" i="1" smtClean="0">
                <a:cs typeface="Times New Roman" pitchFamily="18" charset="0"/>
              </a:rPr>
              <a:t>тимулировать </a:t>
            </a:r>
            <a:r>
              <a:rPr lang="ru-RU" altLang="ru-RU" sz="2400" b="1" i="1" smtClean="0">
                <a:solidFill>
                  <a:srgbClr val="FF0000"/>
                </a:solidFill>
                <a:cs typeface="Times New Roman" pitchFamily="18" charset="0"/>
              </a:rPr>
              <a:t>свободную торговлю</a:t>
            </a:r>
            <a:endParaRPr lang="ru-RU" altLang="ru-RU" sz="2400" b="1" i="1" smtClean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altLang="ru-RU" sz="2400" i="1" smtClean="0"/>
              <a:t>контролировать</a:t>
            </a:r>
            <a:r>
              <a:rPr lang="ru-RU" altLang="ru-RU" sz="2400" b="1" i="1" smtClean="0">
                <a:solidFill>
                  <a:schemeClr val="accent2"/>
                </a:solidFill>
              </a:rPr>
              <a:t> </a:t>
            </a:r>
            <a:r>
              <a:rPr lang="ru-RU" altLang="ru-RU" sz="2400" b="1" i="1" smtClean="0">
                <a:solidFill>
                  <a:srgbClr val="FF0000"/>
                </a:solidFill>
              </a:rPr>
              <a:t>темпы роста населения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2400" b="1" i="1" smtClean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90000"/>
              </a:lnSpc>
              <a:defRPr/>
            </a:pPr>
            <a:endParaRPr lang="ru-RU" altLang="ru-RU" sz="18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1800" smtClean="0">
              <a:solidFill>
                <a:srgbClr val="FF0000"/>
              </a:solidFill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457200" y="914400"/>
            <a:ext cx="8077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147050" cy="6030912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5400" i="1" smtClean="0"/>
              <a:t>Циклические колебания экономического роста.</a:t>
            </a:r>
            <a:br>
              <a:rPr lang="ru-RU" altLang="ru-RU" sz="5400" i="1" smtClean="0"/>
            </a:br>
            <a:r>
              <a:rPr lang="ru-RU" altLang="ru-RU" sz="5400" i="1" smtClean="0"/>
              <a:t/>
            </a:r>
            <a:br>
              <a:rPr lang="ru-RU" altLang="ru-RU" sz="5400" i="1" smtClean="0"/>
            </a:br>
            <a:r>
              <a:rPr lang="ru-RU" altLang="ru-RU" sz="4800" i="1" smtClean="0"/>
              <a:t>Теория  экономических циклов.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autoRev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4000" smtClean="0"/>
              <a:t>Цикличность колебания экономического роста.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400" smtClean="0"/>
              <a:t>Условием устойчивости и стабильного экономического развития является равновесие, сбалансированность между общественным производством и потреблением, совокупным спросом и предложением. </a:t>
            </a:r>
          </a:p>
          <a:p>
            <a:pPr eaLnBrk="1" hangingPunct="1">
              <a:defRPr/>
            </a:pPr>
            <a:r>
              <a:rPr lang="ru-RU" altLang="ru-RU" sz="2800" smtClean="0"/>
              <a:t>Однако в рыночной экономике состояние равновесности периодически нарушается. Наблюдается определённая </a:t>
            </a:r>
            <a:r>
              <a:rPr lang="ru-RU" altLang="ru-RU" sz="2800" i="1" smtClean="0"/>
              <a:t>цикличность</a:t>
            </a:r>
            <a:r>
              <a:rPr lang="ru-RU" altLang="ru-RU" sz="2800" smtClean="0"/>
              <a:t>, периоды подъёма экономики сменяются периодами спада и застоя.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Экономический цикл.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000" b="1" i="1" u="sng" smtClean="0"/>
              <a:t>Цикличность</a:t>
            </a:r>
            <a:r>
              <a:rPr lang="ru-RU" altLang="ru-RU" sz="2000" smtClean="0"/>
              <a:t> можно определить как движение национальной экономики от одного макроэкономического равновесия к другому.</a:t>
            </a:r>
          </a:p>
          <a:p>
            <a:pPr eaLnBrk="1" hangingPunct="1">
              <a:defRPr/>
            </a:pPr>
            <a:r>
              <a:rPr lang="ru-RU" altLang="ru-RU" sz="2000" smtClean="0"/>
              <a:t>Экономическая теория выделяет ряд циклов экономического развития ( роста).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000" b="1" i="1" u="sng" smtClean="0"/>
              <a:t>СПРАВКА</a:t>
            </a:r>
            <a:r>
              <a:rPr lang="ru-RU" altLang="ru-RU" sz="2000" u="sng" smtClean="0"/>
              <a:t> :</a:t>
            </a:r>
            <a:r>
              <a:rPr lang="ru-RU" altLang="ru-RU" sz="2000" smtClean="0"/>
              <a:t> </a:t>
            </a:r>
            <a:r>
              <a:rPr lang="ru-RU" altLang="ru-RU" sz="2000" i="1" smtClean="0"/>
              <a:t>Экономический цикл( деловой цикл</a:t>
            </a:r>
            <a:r>
              <a:rPr lang="ru-RU" altLang="ru-RU" sz="2000" smtClean="0"/>
              <a:t>)-  это волнообразные колебания уровня хозяйственной активности в течении нескольких лет.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altLang="ru-RU" sz="20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000" b="1" i="1" smtClean="0"/>
              <a:t>Цикл </a:t>
            </a:r>
            <a:r>
              <a:rPr lang="ru-RU" altLang="ru-RU" sz="2000" smtClean="0"/>
              <a:t>( с греческого – круг)- поэтому экономический цикл –это период времени между двумя одинаковыми состояниями экономической конъюнктуры, которая представляет собой динамику макроэкономических показателей.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alt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3150"/>
                            </p:stCondLst>
                            <p:childTnLst>
                              <p:par>
                                <p:cTn id="1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65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16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smtClean="0"/>
              <a:t>Циклы экономического развития 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800" smtClean="0"/>
              <a:t>   </a:t>
            </a:r>
            <a:r>
              <a:rPr lang="ru-RU" altLang="ru-RU" sz="3600" b="1" smtClean="0"/>
              <a:t>*</a:t>
            </a:r>
            <a:r>
              <a:rPr lang="ru-RU" altLang="ru-RU" sz="2800" i="1" smtClean="0"/>
              <a:t>Длинноволновые циклы ( циклы Кондратьева)–</a:t>
            </a:r>
            <a:r>
              <a:rPr lang="ru-RU" altLang="ru-RU" sz="2800" smtClean="0"/>
              <a:t> выражающие долговременные колебания экономической активности с периодом около 50 лет ( они связаны  со сменой технологических эпох т.е переход к новым научно-техническим принципам производства, коренная переквалификация кадров, перестройка всей производственной базы, инфраструктуры и т.д.)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Циклы экономического роста.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400" smtClean="0"/>
              <a:t>Нормальные, или так называемые промышленные циклы, с периодом от 8 до 12 лет.</a:t>
            </a:r>
          </a:p>
          <a:p>
            <a:pPr eaLnBrk="1" hangingPunct="1">
              <a:defRPr/>
            </a:pPr>
            <a:r>
              <a:rPr lang="ru-RU" altLang="ru-RU" sz="2400" smtClean="0"/>
              <a:t>Малые(  циклы Китчина- амер.экономист) – продолжительностью 3 – 4 года. Этот срок, который необходим для массового обновления основных фондов.</a:t>
            </a:r>
          </a:p>
          <a:p>
            <a:pPr eaLnBrk="1" hangingPunct="1">
              <a:defRPr/>
            </a:pPr>
            <a:r>
              <a:rPr lang="ru-RU" altLang="ru-RU" sz="2400" smtClean="0"/>
              <a:t>Текущие колебания ( циклы) –например , сезонные подъёмы и спады деловой активности; хозяйственные сбои, связанные с задержкой поставок сырья или освоением производственных мощностей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2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4000" smtClean="0"/>
              <a:t>Промышленный экономический цикл.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400" smtClean="0"/>
              <a:t>В классическом варианте промышленный экономический цикл складывается из четырёх фаз: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400" smtClean="0"/>
              <a:t>1фаза:Конечной и  исходной фазой при развитии цикла выступает   </a:t>
            </a:r>
            <a:r>
              <a:rPr lang="ru-RU" altLang="ru-RU" sz="2400" b="1" i="1" u="sng" smtClean="0"/>
              <a:t>ПЕРЕПРОИЗВОДСТВО,</a:t>
            </a:r>
            <a:r>
              <a:rPr lang="ru-RU" altLang="ru-RU" sz="2400" smtClean="0"/>
              <a:t> выражающее сильное нарушение сбалансированности процесса, перенакопление капитала во всех его формах            ( денежной, производительной, товарной) по сравнению с ёмкостью рынка.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400" b="1" i="1" u="sng" smtClean="0"/>
              <a:t>Следствие</a:t>
            </a:r>
            <a:r>
              <a:rPr lang="ru-RU" altLang="ru-RU" sz="2400" smtClean="0"/>
              <a:t> – это падение темпов роста, сокращение выпуска продукции, снижение заработной платы, снижение цен.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8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850"/>
                            </p:stCondLst>
                            <p:childTnLst>
                              <p:par>
                                <p:cTn id="2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4000" smtClean="0"/>
              <a:t>Промышленный экономический цикл.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mtClean="0"/>
              <a:t>2 фаза </a:t>
            </a:r>
            <a:r>
              <a:rPr lang="ru-RU" altLang="ru-RU" b="1" i="1" u="sng" smtClean="0"/>
              <a:t> ДЕПРЕССИЯ </a:t>
            </a:r>
            <a:r>
              <a:rPr lang="ru-RU" altLang="ru-RU" smtClean="0"/>
              <a:t>– спад производства прекращается , приостанавливается падение цен. Уровень безработицы достаточно высокий. На этой фазе создаются предпосылки для определенного накопления капитала и способствует оживлению производства.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4000" smtClean="0"/>
              <a:t>Промышленный экономический цикл.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57338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800" smtClean="0"/>
              <a:t>3 фаза -  </a:t>
            </a:r>
            <a:r>
              <a:rPr lang="ru-RU" altLang="ru-RU" sz="2800" b="1" i="1" u="sng" smtClean="0"/>
              <a:t>ОЖИВЛЕНИЕ -</a:t>
            </a:r>
            <a:r>
              <a:rPr lang="ru-RU" altLang="ru-RU" sz="2800" smtClean="0"/>
              <a:t>  безработица сокращается, растёт покупательскиё спрос, наблюдается повышение цен, нормы прибыли, возрастает спрос на капитал, а следовательно, и увеличивается ставка ссудного процента.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800" smtClean="0"/>
              <a:t>Оживление постепенно охватывает по спирали новые производства 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800" smtClean="0"/>
              <a:t> 4 фаза - Начинается фаза  </a:t>
            </a:r>
            <a:r>
              <a:rPr lang="ru-RU" altLang="ru-RU" sz="2800" b="1" i="1" u="sng" smtClean="0"/>
              <a:t>ПОДЪЁМ.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2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4000" smtClean="0"/>
              <a:t>Промышленный экономический цикл.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800" smtClean="0"/>
              <a:t>           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800" smtClean="0"/>
              <a:t>                                       </a:t>
            </a:r>
            <a:r>
              <a:rPr lang="ru-RU" altLang="ru-RU" sz="1800" smtClean="0"/>
              <a:t>пик</a:t>
            </a:r>
            <a:r>
              <a:rPr lang="ru-RU" altLang="ru-RU" sz="2800" smtClean="0"/>
              <a:t>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altLang="ru-RU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800" smtClean="0"/>
              <a:t>                </a:t>
            </a:r>
            <a:r>
              <a:rPr lang="ru-RU" altLang="ru-RU" sz="1800" smtClean="0"/>
              <a:t>пик</a:t>
            </a:r>
            <a:endParaRPr lang="ru-RU" altLang="ru-RU" sz="2800" smtClean="0"/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 flipV="1">
            <a:off x="1187450" y="2060575"/>
            <a:ext cx="71438" cy="3673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 flipV="1">
            <a:off x="1187450" y="5661025"/>
            <a:ext cx="410527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2775" name="Ink 7"/>
          <p:cNvPicPr>
            <a:picLocks noRot="1" noChangeAspect="1" noEditPoints="1" noChangeArrowheads="1" noChangeShapeType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0438" y="4205288"/>
            <a:ext cx="157162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Ink 8"/>
          <p:cNvPicPr>
            <a:picLocks noRot="1" noChangeAspect="1" noEditPoints="1" noChangeArrowheads="1" noChangeShapeType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0438" y="4583113"/>
            <a:ext cx="157162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Ink 9"/>
          <p:cNvPicPr>
            <a:picLocks noRot="1" noChangeAspect="1" noEditPoints="1" noChangeArrowheads="1" noChangeShapeType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6150" y="4800600"/>
            <a:ext cx="157163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Ink 10"/>
          <p:cNvPicPr>
            <a:picLocks noRot="1" noChangeAspect="1" noEditPoints="1" noChangeArrowheads="1" noChangeShapeType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8213" y="5102225"/>
            <a:ext cx="157162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Ink 11"/>
          <p:cNvPicPr>
            <a:picLocks noRot="1" noChangeAspect="1" noEditPoints="1" noChangeArrowheads="1" noChangeShapeType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8213" y="5322888"/>
            <a:ext cx="157162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Ink 12"/>
          <p:cNvPicPr>
            <a:picLocks noRot="1" noChangeAspect="1" noEditPoints="1" noChangeArrowheads="1" noChangeShapeType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5988" y="5611813"/>
            <a:ext cx="1571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Ink 13"/>
          <p:cNvPicPr>
            <a:picLocks noRot="1" noChangeAspect="1" noEditPoints="1" noChangeArrowheads="1" noChangeShapeType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036888"/>
            <a:ext cx="157163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Ink 14"/>
          <p:cNvPicPr>
            <a:picLocks noRot="1" noChangeAspect="1" noEditPoints="1" noChangeArrowheads="1" noChangeShapeType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279775"/>
            <a:ext cx="157163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3" name="Ink 15"/>
          <p:cNvPicPr>
            <a:picLocks noRot="1" noChangeAspect="1" noEditPoints="1" noChangeArrowheads="1" noChangeShapeType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9275" y="3522663"/>
            <a:ext cx="157163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Ink 16"/>
          <p:cNvPicPr>
            <a:picLocks noRot="1" noChangeAspect="1" noEditPoints="1" noChangeArrowheads="1" noChangeShapeType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3563" y="3773488"/>
            <a:ext cx="157162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5" name="Ink 17"/>
          <p:cNvPicPr>
            <a:picLocks noRot="1" noChangeAspect="1" noEditPoints="1" noChangeArrowheads="1" noChangeShapeType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6263" y="4014788"/>
            <a:ext cx="157162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6" name="Ink 18"/>
          <p:cNvPicPr>
            <a:picLocks noRot="1" noChangeAspect="1" noEditPoints="1" noChangeArrowheads="1" noChangeShapeType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4200" y="4257675"/>
            <a:ext cx="157163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7" name="Ink 19"/>
          <p:cNvPicPr>
            <a:picLocks noRot="1" noChangeAspect="1" noEditPoints="1" noChangeArrowheads="1" noChangeShapeType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6263" y="4429125"/>
            <a:ext cx="157162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8" name="Ink 20"/>
          <p:cNvPicPr>
            <a:picLocks noRot="1" noChangeAspect="1" noEditPoints="1" noChangeArrowheads="1" noChangeShapeType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6263" y="4637088"/>
            <a:ext cx="157162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9" name="Ink 21"/>
          <p:cNvPicPr>
            <a:picLocks noRot="1" noChangeAspect="1" noEditPoints="1" noChangeArrowheads="1" noChangeShapeType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6425" y="4837113"/>
            <a:ext cx="157163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0" name="Ink 22"/>
          <p:cNvPicPr>
            <a:picLocks noRot="1" noChangeAspect="1" noEditPoints="1" noChangeArrowheads="1" noChangeShapeType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5080000"/>
            <a:ext cx="157163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1" name="Ink 23"/>
          <p:cNvPicPr>
            <a:picLocks noRot="1" noChangeAspect="1" noEditPoints="1" noChangeArrowheads="1" noChangeShapeType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5230813"/>
            <a:ext cx="157163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2" name="Ink 24"/>
          <p:cNvPicPr>
            <a:picLocks noRot="1" noChangeAspect="1" noEditPoints="1" noChangeArrowheads="1" noChangeShapeType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5365750"/>
            <a:ext cx="157163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3" name="Ink 25"/>
          <p:cNvPicPr>
            <a:picLocks noRot="1" noChangeAspect="1" noEditPoints="1" noChangeArrowheads="1" noChangeShapeType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7063" y="5568950"/>
            <a:ext cx="1571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4" name="Ink 26"/>
          <p:cNvPicPr>
            <a:picLocks noRot="1" noChangeAspect="1" noEditPoints="1" noChangeArrowheads="1" noChangeShapeType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93825" y="3059113"/>
            <a:ext cx="3805238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0" name="Text Box 27"/>
          <p:cNvSpPr txBox="1">
            <a:spLocks noChangeArrowheads="1"/>
          </p:cNvSpPr>
          <p:nvPr/>
        </p:nvSpPr>
        <p:spPr bwMode="auto">
          <a:xfrm>
            <a:off x="2700338" y="5084763"/>
            <a:ext cx="1366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/>
              <a:t>депрессия</a:t>
            </a:r>
          </a:p>
        </p:txBody>
      </p:sp>
      <p:sp>
        <p:nvSpPr>
          <p:cNvPr id="31771" name="Text Box 28"/>
          <p:cNvSpPr txBox="1">
            <a:spLocks noChangeArrowheads="1"/>
          </p:cNvSpPr>
          <p:nvPr/>
        </p:nvSpPr>
        <p:spPr bwMode="auto">
          <a:xfrm>
            <a:off x="4427538" y="3716338"/>
            <a:ext cx="1944687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/>
              <a:t>Линия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/>
              <a:t>реального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/>
              <a:t>экономического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/>
              <a:t>роста</a:t>
            </a:r>
          </a:p>
        </p:txBody>
      </p:sp>
      <p:sp>
        <p:nvSpPr>
          <p:cNvPr id="31772" name="Text Box 29"/>
          <p:cNvSpPr txBox="1">
            <a:spLocks noChangeArrowheads="1"/>
          </p:cNvSpPr>
          <p:nvPr/>
        </p:nvSpPr>
        <p:spPr bwMode="auto">
          <a:xfrm>
            <a:off x="2339975" y="6021388"/>
            <a:ext cx="2519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/>
              <a:t>Экономический цикл</a:t>
            </a:r>
          </a:p>
        </p:txBody>
      </p:sp>
      <p:sp>
        <p:nvSpPr>
          <p:cNvPr id="31773" name="Line 30"/>
          <p:cNvSpPr>
            <a:spLocks noChangeShapeType="1"/>
          </p:cNvSpPr>
          <p:nvPr/>
        </p:nvSpPr>
        <p:spPr bwMode="auto">
          <a:xfrm>
            <a:off x="3779838" y="594995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74" name="Line 31"/>
          <p:cNvSpPr>
            <a:spLocks noChangeShapeType="1"/>
          </p:cNvSpPr>
          <p:nvPr/>
        </p:nvSpPr>
        <p:spPr bwMode="auto">
          <a:xfrm flipH="1">
            <a:off x="2339975" y="5949950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75" name="Text Box 32"/>
          <p:cNvSpPr txBox="1">
            <a:spLocks noChangeArrowheads="1"/>
          </p:cNvSpPr>
          <p:nvPr/>
        </p:nvSpPr>
        <p:spPr bwMode="auto">
          <a:xfrm>
            <a:off x="2771775" y="3284538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Оживление,</a:t>
            </a:r>
          </a:p>
          <a:p>
            <a:pPr eaLnBrk="1" hangingPunct="1"/>
            <a:r>
              <a:rPr lang="ru-RU" altLang="ru-RU"/>
              <a:t>подъём</a:t>
            </a:r>
          </a:p>
        </p:txBody>
      </p:sp>
      <p:sp>
        <p:nvSpPr>
          <p:cNvPr id="31776" name="Line 33"/>
          <p:cNvSpPr>
            <a:spLocks noChangeShapeType="1"/>
          </p:cNvSpPr>
          <p:nvPr/>
        </p:nvSpPr>
        <p:spPr bwMode="auto">
          <a:xfrm>
            <a:off x="3708400" y="3644900"/>
            <a:ext cx="2159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77" name="Text Box 34"/>
          <p:cNvSpPr txBox="1">
            <a:spLocks noChangeArrowheads="1"/>
          </p:cNvSpPr>
          <p:nvPr/>
        </p:nvSpPr>
        <p:spPr bwMode="auto">
          <a:xfrm>
            <a:off x="1979613" y="4221163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/>
              <a:t>спад</a:t>
            </a:r>
          </a:p>
        </p:txBody>
      </p:sp>
      <p:sp>
        <p:nvSpPr>
          <p:cNvPr id="31778" name="Line 37"/>
          <p:cNvSpPr>
            <a:spLocks noChangeShapeType="1"/>
          </p:cNvSpPr>
          <p:nvPr/>
        </p:nvSpPr>
        <p:spPr bwMode="auto">
          <a:xfrm>
            <a:off x="2555875" y="4508500"/>
            <a:ext cx="1444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79" name="Text Box 38"/>
          <p:cNvSpPr txBox="1">
            <a:spLocks noChangeArrowheads="1"/>
          </p:cNvSpPr>
          <p:nvPr/>
        </p:nvSpPr>
        <p:spPr bwMode="auto">
          <a:xfrm>
            <a:off x="5435600" y="5734050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/>
              <a:t>Время</a:t>
            </a:r>
          </a:p>
        </p:txBody>
      </p:sp>
      <p:sp>
        <p:nvSpPr>
          <p:cNvPr id="31780" name="Text Box 39"/>
          <p:cNvSpPr txBox="1">
            <a:spLocks noChangeArrowheads="1"/>
          </p:cNvSpPr>
          <p:nvPr/>
        </p:nvSpPr>
        <p:spPr bwMode="auto">
          <a:xfrm>
            <a:off x="-180975" y="1916113"/>
            <a:ext cx="1692275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/>
              <a:t>Уровень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/>
              <a:t>Эконо-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/>
              <a:t>мической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/>
              <a:t>активности</a:t>
            </a:r>
          </a:p>
        </p:txBody>
      </p:sp>
      <p:sp>
        <p:nvSpPr>
          <p:cNvPr id="31781" name="Text Box 40"/>
          <p:cNvSpPr txBox="1">
            <a:spLocks noChangeArrowheads="1"/>
          </p:cNvSpPr>
          <p:nvPr/>
        </p:nvSpPr>
        <p:spPr bwMode="auto">
          <a:xfrm>
            <a:off x="6516688" y="2349500"/>
            <a:ext cx="215900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/>
              <a:t>Фаза экономического спада, находящаяся между самой высокой и самой низкой точками цикла, называется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b="1" i="1" u="sng"/>
              <a:t>РЕЦЕССИЕЙ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smtClean="0"/>
              <a:t>Понятие экономического роста.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635375" y="1600200"/>
            <a:ext cx="5051425" cy="4530725"/>
          </a:xfrm>
        </p:spPr>
        <p:txBody>
          <a:bodyPr>
            <a:normAutofit lnSpcReduction="10000"/>
          </a:bodyPr>
          <a:lstStyle/>
          <a:p>
            <a:pPr algn="ctr" eaLnBrk="1" hangingPunct="1">
              <a:defRPr/>
            </a:pPr>
            <a:r>
              <a:rPr lang="ru-RU" altLang="ru-RU" sz="2800" smtClean="0"/>
              <a:t>Экономический рост расширяет возможности повышения общего благосостояния населения. На его основе открываются новые горизонты осуществления социальных программ, ликвидация бедности, развития науки и образования, решения экологических проблем.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altLang="ru-RU" sz="2800" smtClean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28775"/>
            <a:ext cx="3278187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smtClean="0">
                <a:solidFill>
                  <a:schemeClr val="tx1"/>
                </a:solidFill>
              </a:rPr>
              <a:t>Экономический  цикл</a:t>
            </a: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1524000" y="2743200"/>
            <a:ext cx="0" cy="3352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1524000" y="6096000"/>
            <a:ext cx="472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609600" y="1920875"/>
            <a:ext cx="182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latin typeface="Times New Roman" pitchFamily="18" charset="0"/>
              </a:rPr>
              <a:t>Реальный ВВП</a:t>
            </a: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 flipV="1">
            <a:off x="1676400" y="2743200"/>
            <a:ext cx="4648200" cy="2057400"/>
          </a:xfrm>
          <a:prstGeom prst="line">
            <a:avLst/>
          </a:prstGeom>
          <a:noFill/>
          <a:ln w="38100">
            <a:solidFill>
              <a:srgbClr val="CC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39" name="Freeform 7"/>
          <p:cNvSpPr>
            <a:spLocks/>
          </p:cNvSpPr>
          <p:nvPr/>
        </p:nvSpPr>
        <p:spPr bwMode="auto">
          <a:xfrm>
            <a:off x="1828800" y="2514600"/>
            <a:ext cx="4191000" cy="2438400"/>
          </a:xfrm>
          <a:custGeom>
            <a:avLst/>
            <a:gdLst>
              <a:gd name="T0" fmla="*/ 0 w 1696"/>
              <a:gd name="T1" fmla="*/ 1910080 h 960"/>
              <a:gd name="T2" fmla="*/ 237226 w 1696"/>
              <a:gd name="T3" fmla="*/ 812800 h 960"/>
              <a:gd name="T4" fmla="*/ 830292 w 1696"/>
              <a:gd name="T5" fmla="*/ 934720 h 960"/>
              <a:gd name="T6" fmla="*/ 1541972 w 1696"/>
              <a:gd name="T7" fmla="*/ 2032000 h 960"/>
              <a:gd name="T8" fmla="*/ 2016425 w 1696"/>
              <a:gd name="T9" fmla="*/ 2397760 h 960"/>
              <a:gd name="T10" fmla="*/ 2253651 w 1696"/>
              <a:gd name="T11" fmla="*/ 1788160 h 960"/>
              <a:gd name="T12" fmla="*/ 2135038 w 1696"/>
              <a:gd name="T13" fmla="*/ 568960 h 960"/>
              <a:gd name="T14" fmla="*/ 2253651 w 1696"/>
              <a:gd name="T15" fmla="*/ 81280 h 960"/>
              <a:gd name="T16" fmla="*/ 2609491 w 1696"/>
              <a:gd name="T17" fmla="*/ 81280 h 960"/>
              <a:gd name="T18" fmla="*/ 3083943 w 1696"/>
              <a:gd name="T19" fmla="*/ 568960 h 960"/>
              <a:gd name="T20" fmla="*/ 3439783 w 1696"/>
              <a:gd name="T21" fmla="*/ 1178560 h 960"/>
              <a:gd name="T22" fmla="*/ 3914236 w 1696"/>
              <a:gd name="T23" fmla="*/ 1422400 h 960"/>
              <a:gd name="T24" fmla="*/ 4151462 w 1696"/>
              <a:gd name="T25" fmla="*/ 1178560 h 960"/>
              <a:gd name="T26" fmla="*/ 4151462 w 1696"/>
              <a:gd name="T27" fmla="*/ 690880 h 9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96" h="960">
                <a:moveTo>
                  <a:pt x="0" y="752"/>
                </a:moveTo>
                <a:cubicBezTo>
                  <a:pt x="20" y="568"/>
                  <a:pt x="40" y="384"/>
                  <a:pt x="96" y="320"/>
                </a:cubicBezTo>
                <a:cubicBezTo>
                  <a:pt x="152" y="256"/>
                  <a:pt x="248" y="288"/>
                  <a:pt x="336" y="368"/>
                </a:cubicBezTo>
                <a:cubicBezTo>
                  <a:pt x="424" y="448"/>
                  <a:pt x="544" y="704"/>
                  <a:pt x="624" y="800"/>
                </a:cubicBezTo>
                <a:cubicBezTo>
                  <a:pt x="704" y="896"/>
                  <a:pt x="768" y="960"/>
                  <a:pt x="816" y="944"/>
                </a:cubicBezTo>
                <a:cubicBezTo>
                  <a:pt x="864" y="928"/>
                  <a:pt x="904" y="824"/>
                  <a:pt x="912" y="704"/>
                </a:cubicBezTo>
                <a:cubicBezTo>
                  <a:pt x="920" y="584"/>
                  <a:pt x="864" y="336"/>
                  <a:pt x="864" y="224"/>
                </a:cubicBezTo>
                <a:cubicBezTo>
                  <a:pt x="864" y="112"/>
                  <a:pt x="880" y="64"/>
                  <a:pt x="912" y="32"/>
                </a:cubicBezTo>
                <a:cubicBezTo>
                  <a:pt x="944" y="0"/>
                  <a:pt x="1000" y="0"/>
                  <a:pt x="1056" y="32"/>
                </a:cubicBezTo>
                <a:cubicBezTo>
                  <a:pt x="1112" y="64"/>
                  <a:pt x="1192" y="152"/>
                  <a:pt x="1248" y="224"/>
                </a:cubicBezTo>
                <a:cubicBezTo>
                  <a:pt x="1304" y="296"/>
                  <a:pt x="1336" y="408"/>
                  <a:pt x="1392" y="464"/>
                </a:cubicBezTo>
                <a:cubicBezTo>
                  <a:pt x="1448" y="520"/>
                  <a:pt x="1536" y="560"/>
                  <a:pt x="1584" y="560"/>
                </a:cubicBezTo>
                <a:cubicBezTo>
                  <a:pt x="1632" y="560"/>
                  <a:pt x="1664" y="512"/>
                  <a:pt x="1680" y="464"/>
                </a:cubicBezTo>
                <a:cubicBezTo>
                  <a:pt x="1696" y="416"/>
                  <a:pt x="1680" y="304"/>
                  <a:pt x="1680" y="272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1828800" y="2819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2"/>
                </a:solidFill>
                <a:latin typeface="Times New Roman" pitchFamily="18" charset="0"/>
              </a:rPr>
              <a:t>Пик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5410200" y="3962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2"/>
                </a:solidFill>
                <a:latin typeface="Times New Roman" pitchFamily="18" charset="0"/>
              </a:rPr>
              <a:t>Дно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 rot="3323956">
            <a:off x="2603500" y="39084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2"/>
                </a:solidFill>
                <a:latin typeface="Times New Roman" pitchFamily="18" charset="0"/>
              </a:rPr>
              <a:t>Спад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 rot="-5739441">
            <a:off x="3389313" y="31623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2"/>
                </a:solidFill>
                <a:latin typeface="Times New Roman" pitchFamily="18" charset="0"/>
              </a:rPr>
              <a:t>Подъем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5410200" y="60960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>
                <a:latin typeface="Times New Roman" pitchFamily="18" charset="0"/>
              </a:rPr>
              <a:t>Время</a:t>
            </a:r>
            <a:r>
              <a:rPr lang="en-US" altLang="ru-RU" sz="2400">
                <a:latin typeface="Times New Roman" pitchFamily="18" charset="0"/>
              </a:rPr>
              <a:t> (</a:t>
            </a:r>
            <a:r>
              <a:rPr lang="ru-RU" altLang="ru-RU" sz="2400">
                <a:latin typeface="Times New Roman" pitchFamily="18" charset="0"/>
              </a:rPr>
              <a:t>годы</a:t>
            </a:r>
            <a:r>
              <a:rPr lang="en-US" altLang="ru-RU" sz="2400">
                <a:latin typeface="Times New Roman" pitchFamily="18" charset="0"/>
              </a:rPr>
              <a:t>)</a:t>
            </a: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5181600" y="1828800"/>
            <a:ext cx="40386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2400" b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Тренд                    экономического роста (</a:t>
            </a:r>
            <a:r>
              <a:rPr lang="en-US" altLang="ru-RU" sz="2400" b="1" i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Y*</a:t>
            </a:r>
            <a:r>
              <a:rPr lang="en-US" altLang="ru-RU" sz="2400" b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endParaRPr lang="ru-RU" altLang="ru-RU" sz="2400" b="1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ru-RU" sz="2800">
                <a:latin typeface="Times New Roman" pitchFamily="18" charset="0"/>
              </a:rPr>
              <a:t> </a:t>
            </a:r>
            <a:endParaRPr lang="ru-RU" altLang="ru-RU" sz="2800">
              <a:latin typeface="Times New Roman" pitchFamily="18" charset="0"/>
            </a:endParaRP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6019800" y="3140075"/>
            <a:ext cx="24384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chemeClr val="accent2"/>
                </a:solidFill>
                <a:latin typeface="Times New Roman" pitchFamily="18" charset="0"/>
              </a:rPr>
              <a:t>Экономический  цикл</a:t>
            </a:r>
            <a:r>
              <a:rPr lang="en-US" altLang="ru-RU" sz="2400" b="1">
                <a:solidFill>
                  <a:schemeClr val="accent2"/>
                </a:solidFill>
                <a:latin typeface="Times New Roman" pitchFamily="18" charset="0"/>
              </a:rPr>
              <a:t> (</a:t>
            </a:r>
            <a:r>
              <a:rPr lang="en-US" altLang="ru-RU" sz="2400" b="1" i="1">
                <a:solidFill>
                  <a:schemeClr val="accent2"/>
                </a:solidFill>
                <a:latin typeface="Times New Roman" pitchFamily="18" charset="0"/>
              </a:rPr>
              <a:t>Y</a:t>
            </a:r>
            <a:r>
              <a:rPr lang="en-US" altLang="ru-RU" sz="2400" b="1">
                <a:solidFill>
                  <a:schemeClr val="accent2"/>
                </a:solidFill>
                <a:latin typeface="Times New Roman" pitchFamily="18" charset="0"/>
              </a:rPr>
              <a:t>)</a:t>
            </a:r>
            <a:endParaRPr lang="ru-RU" altLang="ru-RU" sz="2400" b="1">
              <a:solidFill>
                <a:schemeClr val="accent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3733800" y="2057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2"/>
                </a:solidFill>
                <a:latin typeface="Times New Roman" pitchFamily="18" charset="0"/>
              </a:rPr>
              <a:t>Пик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3505200" y="4876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2"/>
                </a:solidFill>
                <a:latin typeface="Times New Roman" pitchFamily="18" charset="0"/>
              </a:rPr>
              <a:t>Дно</a:t>
            </a:r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>
            <a:off x="609600" y="838200"/>
            <a:ext cx="8077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152400" y="1006475"/>
            <a:ext cx="883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 b="1" i="1">
                <a:solidFill>
                  <a:schemeClr val="accent2"/>
                </a:solidFill>
                <a:latin typeface="Times New Roman" pitchFamily="18" charset="0"/>
              </a:rPr>
              <a:t>Экономический  цикл</a:t>
            </a:r>
            <a:r>
              <a:rPr lang="ru-RU" altLang="ru-RU" sz="2400">
                <a:latin typeface="Times New Roman" pitchFamily="18" charset="0"/>
              </a:rPr>
              <a:t> представляет собой колебания деловой активности, периодические спады и подъемы в экономике.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animBg="1"/>
      <p:bldP spid="44036" grpId="0" animBg="1"/>
      <p:bldP spid="44037" grpId="0" autoUpdateAnimBg="0"/>
      <p:bldP spid="44038" grpId="0" animBg="1"/>
      <p:bldP spid="44039" grpId="0" animBg="1"/>
      <p:bldP spid="44040" grpId="0" autoUpdateAnimBg="0"/>
      <p:bldP spid="44041" grpId="0" autoUpdateAnimBg="0"/>
      <p:bldP spid="44042" grpId="0" autoUpdateAnimBg="0"/>
      <p:bldP spid="44043" grpId="0" autoUpdateAnimBg="0"/>
      <p:bldP spid="44044" grpId="0" autoUpdateAnimBg="0"/>
      <p:bldP spid="44045" grpId="0" autoUpdateAnimBg="0"/>
      <p:bldP spid="44046" grpId="0" autoUpdateAnimBg="0"/>
      <p:bldP spid="44047" grpId="0" autoUpdateAnimBg="0"/>
      <p:bldP spid="44048" grpId="0" autoUpdateAnimBg="0"/>
      <p:bldP spid="4405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smtClean="0">
                <a:solidFill>
                  <a:schemeClr val="tx1"/>
                </a:solidFill>
              </a:rPr>
              <a:t>Фазы экономического цикла</a:t>
            </a:r>
            <a:r>
              <a:rPr lang="ru-RU" altLang="ru-RU" sz="3200" b="1" smtClean="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609600" y="838200"/>
            <a:ext cx="8077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2133600" y="2193925"/>
            <a:ext cx="0" cy="3352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2133600" y="5546725"/>
            <a:ext cx="472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219200" y="1371600"/>
            <a:ext cx="182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latin typeface="Times New Roman" pitchFamily="18" charset="0"/>
              </a:rPr>
              <a:t>Реальный ВВП</a:t>
            </a: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V="1">
            <a:off x="2286000" y="2498725"/>
            <a:ext cx="4038600" cy="1752600"/>
          </a:xfrm>
          <a:prstGeom prst="line">
            <a:avLst/>
          </a:prstGeom>
          <a:noFill/>
          <a:ln w="38100">
            <a:solidFill>
              <a:srgbClr val="CC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6019800" y="5546725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>
                <a:latin typeface="Times New Roman" pitchFamily="18" charset="0"/>
              </a:rPr>
              <a:t>Время</a:t>
            </a:r>
            <a:r>
              <a:rPr lang="en-US" altLang="ru-RU" sz="2400">
                <a:latin typeface="Times New Roman" pitchFamily="18" charset="0"/>
              </a:rPr>
              <a:t> (</a:t>
            </a:r>
            <a:r>
              <a:rPr lang="ru-RU" altLang="ru-RU" sz="2400">
                <a:latin typeface="Times New Roman" pitchFamily="18" charset="0"/>
              </a:rPr>
              <a:t>годы</a:t>
            </a:r>
            <a:r>
              <a:rPr lang="en-US" altLang="ru-RU" sz="2400">
                <a:latin typeface="Times New Roman" pitchFamily="18" charset="0"/>
              </a:rPr>
              <a:t>)</a:t>
            </a: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6019800" y="2147888"/>
            <a:ext cx="1752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2400" b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Тренд</a:t>
            </a:r>
            <a:r>
              <a:rPr lang="en-US" altLang="ru-RU" sz="2800">
                <a:latin typeface="Times New Roman" pitchFamily="18" charset="0"/>
              </a:rPr>
              <a:t> </a:t>
            </a:r>
            <a:endParaRPr lang="ru-RU" altLang="ru-RU" sz="2800">
              <a:latin typeface="Times New Roman" pitchFamily="18" charset="0"/>
            </a:endParaRP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V="1">
            <a:off x="2514600" y="2879725"/>
            <a:ext cx="533400" cy="1600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3352800" y="2803525"/>
            <a:ext cx="685800" cy="1524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V="1">
            <a:off x="3048000" y="2803525"/>
            <a:ext cx="304800" cy="76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 flipV="1">
            <a:off x="4038600" y="4267200"/>
            <a:ext cx="533400" cy="603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V="1">
            <a:off x="4552950" y="2193925"/>
            <a:ext cx="457200" cy="2057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V="1">
            <a:off x="5010150" y="2133600"/>
            <a:ext cx="400050" cy="603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5391150" y="2133600"/>
            <a:ext cx="1009650" cy="1447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3067050" y="2879725"/>
            <a:ext cx="0" cy="26670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3352800" y="2879725"/>
            <a:ext cx="0" cy="26670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4038600" y="4327525"/>
            <a:ext cx="0" cy="12192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4572000" y="4251325"/>
            <a:ext cx="0" cy="12954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5010150" y="2270125"/>
            <a:ext cx="0" cy="32766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6477000" y="3336925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chemeClr val="accent2"/>
                </a:solidFill>
                <a:latin typeface="Times New Roman" pitchFamily="18" charset="0"/>
              </a:rPr>
              <a:t>Цикл</a:t>
            </a:r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2743200" y="2270125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chemeClr val="accent2"/>
                </a:solidFill>
                <a:latin typeface="Times New Roman" pitchFamily="18" charset="0"/>
              </a:rPr>
              <a:t>Бум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3733800" y="4327525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chemeClr val="accent2"/>
                </a:solidFill>
                <a:latin typeface="Times New Roman" pitchFamily="18" charset="0"/>
              </a:rPr>
              <a:t>Кризис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 rot="3753346">
            <a:off x="3257550" y="35845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chemeClr val="accent2"/>
                </a:solidFill>
                <a:latin typeface="Times New Roman" pitchFamily="18" charset="0"/>
              </a:rPr>
              <a:t>Спад</a:t>
            </a: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 rot="-4936304">
            <a:off x="4229100" y="29337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chemeClr val="accent2"/>
                </a:solidFill>
                <a:latin typeface="Times New Roman" pitchFamily="18" charset="0"/>
              </a:rPr>
              <a:t>Подъем</a:t>
            </a: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3582988" y="5029200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ru-RU" sz="2400" b="1">
                <a:solidFill>
                  <a:schemeClr val="accent2"/>
                </a:solidFill>
                <a:latin typeface="Times New Roman" pitchFamily="18" charset="0"/>
              </a:rPr>
              <a:t>II</a:t>
            </a:r>
            <a:endParaRPr lang="ru-RU" altLang="ru-RU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3049588" y="5029200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ru-RU" sz="2400" b="1">
                <a:solidFill>
                  <a:schemeClr val="accent2"/>
                </a:solidFill>
                <a:latin typeface="Times New Roman" pitchFamily="18" charset="0"/>
              </a:rPr>
              <a:t>I</a:t>
            </a:r>
            <a:endParaRPr lang="ru-RU" altLang="ru-RU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4038600" y="5029200"/>
            <a:ext cx="68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ru-RU" sz="2400" b="1">
                <a:solidFill>
                  <a:schemeClr val="accent2"/>
                </a:solidFill>
                <a:latin typeface="Times New Roman" pitchFamily="18" charset="0"/>
              </a:rPr>
              <a:t>III</a:t>
            </a:r>
            <a:endParaRPr lang="ru-RU" altLang="ru-RU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4552950" y="5029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ru-RU" sz="2400" b="1">
                <a:solidFill>
                  <a:schemeClr val="accent2"/>
                </a:solidFill>
                <a:latin typeface="Times New Roman" pitchFamily="18" charset="0"/>
              </a:rPr>
              <a:t>IV</a:t>
            </a:r>
            <a:endParaRPr lang="ru-RU" altLang="ru-RU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altLang="ru-RU" sz="2800" b="1" smtClean="0">
                <a:solidFill>
                  <a:schemeClr val="tx1"/>
                </a:solidFill>
              </a:rPr>
              <a:t>Поведение некоторых макроэкономических показателей на разных фазах цикла</a:t>
            </a:r>
            <a:br>
              <a:rPr lang="ru-RU" altLang="ru-RU" sz="2800" b="1" smtClean="0">
                <a:solidFill>
                  <a:schemeClr val="tx1"/>
                </a:solidFill>
              </a:rPr>
            </a:br>
            <a:r>
              <a:rPr lang="ru-RU" altLang="ru-RU" smtClean="0"/>
              <a:t> </a:t>
            </a:r>
          </a:p>
        </p:txBody>
      </p:sp>
      <p:graphicFrame>
        <p:nvGraphicFramePr>
          <p:cNvPr id="46083" name="Group 3"/>
          <p:cNvGraphicFramePr>
            <a:graphicFrameLocks noGrp="1"/>
          </p:cNvGraphicFramePr>
          <p:nvPr/>
        </p:nvGraphicFramePr>
        <p:xfrm>
          <a:off x="228600" y="1108075"/>
          <a:ext cx="8686800" cy="5669280"/>
        </p:xfrm>
        <a:graphic>
          <a:graphicData uri="http://schemas.openxmlformats.org/drawingml/2006/table">
            <a:tbl>
              <a:tblPr/>
              <a:tblGrid>
                <a:gridCol w="5486400"/>
                <a:gridCol w="1676400"/>
                <a:gridCol w="1524000"/>
              </a:tblGrid>
              <a:tr h="50800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Показатель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Фаза цикла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Спад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Подъем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Объем выпуска (реальный ВВП)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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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Товарные запасы фирм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Инвестиционные расходы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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Прибыли фирм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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Уровень цен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 или 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 или 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Уровень безработицы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Налоговые поступления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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Трансферты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02550" cy="6572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3200" b="1" smtClean="0">
                <a:solidFill>
                  <a:schemeClr val="tx1"/>
                </a:solidFill>
              </a:rPr>
              <a:t>Виды макроэкономических показателей</a:t>
            </a:r>
            <a:r>
              <a:rPr lang="ru-RU" altLang="ru-RU" smtClean="0"/>
              <a:t>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400" smtClean="0"/>
              <a:t>В зависимости от фазы цикла различают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400" smtClean="0"/>
              <a:t>показатели: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alt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altLang="ru-RU" sz="2400" smtClean="0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684213" y="1268413"/>
            <a:ext cx="8077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79388" y="3284538"/>
            <a:ext cx="2514600" cy="213836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 b="1" i="1">
                <a:solidFill>
                  <a:schemeClr val="accent2"/>
                </a:solidFill>
                <a:latin typeface="Times New Roman" pitchFamily="18" charset="0"/>
              </a:rPr>
              <a:t>проциклические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latin typeface="Times New Roman" pitchFamily="18" charset="0"/>
              </a:rPr>
              <a:t>увеличиваются в фазе подъема и снижаются в фазе спада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771775" y="2781300"/>
            <a:ext cx="2819400" cy="2138363"/>
          </a:xfrm>
          <a:prstGeom prst="rect">
            <a:avLst/>
          </a:prstGeom>
          <a:noFill/>
          <a:ln w="3810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 b="1" i="1">
                <a:solidFill>
                  <a:srgbClr val="660066"/>
                </a:solidFill>
                <a:latin typeface="Times New Roman" pitchFamily="18" charset="0"/>
              </a:rPr>
              <a:t>контрциклические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latin typeface="Times New Roman" pitchFamily="18" charset="0"/>
              </a:rPr>
              <a:t>увеличиваются в фазе спада и снижаются в фазе подъема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651500" y="3573463"/>
            <a:ext cx="3352800" cy="2138362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 b="1" i="1">
                <a:solidFill>
                  <a:srgbClr val="D60093"/>
                </a:solidFill>
                <a:latin typeface="Times New Roman" pitchFamily="18" charset="0"/>
              </a:rPr>
              <a:t>ациклические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latin typeface="Times New Roman" pitchFamily="18" charset="0"/>
              </a:rPr>
              <a:t>не имеют циклического характера </a:t>
            </a:r>
            <a:r>
              <a:rPr lang="ru-RU" altLang="ru-RU" sz="2400">
                <a:latin typeface="Times New Roman" pitchFamily="18" charset="0"/>
                <a:sym typeface="Symbol" pitchFamily="18" charset="2"/>
              </a:rPr>
              <a:t>                   их величина не связана с фазами цикла</a:t>
            </a: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H="1">
            <a:off x="1476375" y="2133600"/>
            <a:ext cx="685800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4140200" y="2276475"/>
            <a:ext cx="0" cy="5334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6300788" y="2133600"/>
            <a:ext cx="762000" cy="609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 autoUpdateAnimBg="0"/>
      <p:bldP spid="47109" grpId="0" animBg="1" autoUpdateAnimBg="0"/>
      <p:bldP spid="47110" grpId="0" animBg="1" autoUpdateAnimBg="0"/>
      <p:bldP spid="47111" grpId="0" animBg="1" autoUpdateAnimBg="0"/>
      <p:bldP spid="47112" grpId="0" animBg="1"/>
      <p:bldP spid="47113" grpId="0" animBg="1"/>
      <p:bldP spid="471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smtClean="0">
                <a:solidFill>
                  <a:schemeClr val="tx1"/>
                </a:solidFill>
              </a:rPr>
              <a:t>Материальная основа цикла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839200" cy="6172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400" smtClean="0"/>
              <a:t>О</a:t>
            </a:r>
            <a:r>
              <a:rPr lang="ru-RU" altLang="ru-RU" sz="2400" smtClean="0">
                <a:cs typeface="Times New Roman" pitchFamily="18" charset="0"/>
              </a:rPr>
              <a:t>снову экономического цикла составляет</a:t>
            </a:r>
            <a:r>
              <a:rPr lang="ru-RU" altLang="ru-RU" sz="2400" i="1" smtClean="0">
                <a:cs typeface="Times New Roman" pitchFamily="18" charset="0"/>
              </a:rPr>
              <a:t> </a:t>
            </a:r>
            <a:r>
              <a:rPr lang="ru-RU" altLang="ru-RU" sz="2400" i="1" smtClean="0"/>
              <a:t>                                                                  </a:t>
            </a:r>
            <a:r>
              <a:rPr lang="ru-RU" altLang="ru-RU" sz="2400" b="1" i="1" smtClean="0">
                <a:solidFill>
                  <a:srgbClr val="FF0000"/>
                </a:solidFill>
                <a:cs typeface="Times New Roman" pitchFamily="18" charset="0"/>
              </a:rPr>
              <a:t>изменение инвестиционных расходов. </a:t>
            </a:r>
            <a:endParaRPr lang="ru-RU" altLang="ru-RU" sz="2400" b="1" i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altLang="ru-RU" sz="2400" smtClean="0">
                <a:cs typeface="Times New Roman" pitchFamily="18" charset="0"/>
              </a:rPr>
              <a:t>Столкнувшись с невозможностью продать свою продукцию даже по более низким ценам, фирмы</a:t>
            </a:r>
            <a:r>
              <a:rPr lang="ru-RU" altLang="ru-RU" sz="2400" smtClean="0"/>
              <a:t>:</a:t>
            </a:r>
          </a:p>
          <a:p>
            <a:pPr algn="just" eaLnBrk="1" hangingPunct="1">
              <a:buClr>
                <a:srgbClr val="9900CC"/>
              </a:buClr>
              <a:buFont typeface="Wingdings" pitchFamily="2" charset="2"/>
              <a:buChar char="§"/>
              <a:defRPr/>
            </a:pPr>
            <a:r>
              <a:rPr lang="ru-RU" altLang="ru-RU" sz="2400" smtClean="0">
                <a:cs typeface="Times New Roman" pitchFamily="18" charset="0"/>
              </a:rPr>
              <a:t>либо </a:t>
            </a:r>
            <a:r>
              <a:rPr lang="ru-RU" altLang="ru-RU" sz="2400" smtClean="0"/>
              <a:t>должны </a:t>
            </a:r>
            <a:r>
              <a:rPr lang="ru-RU" altLang="ru-RU" sz="2400" b="1" i="1" smtClean="0">
                <a:solidFill>
                  <a:srgbClr val="FF0000"/>
                </a:solidFill>
                <a:cs typeface="Times New Roman" pitchFamily="18" charset="0"/>
              </a:rPr>
              <a:t>купить более производительное оборудование</a:t>
            </a:r>
            <a:r>
              <a:rPr lang="ru-RU" altLang="ru-RU" sz="2400" smtClean="0"/>
              <a:t>, что сократит издержки на </a:t>
            </a:r>
            <a:r>
              <a:rPr lang="ru-RU" altLang="ru-RU" sz="2400" smtClean="0">
                <a:cs typeface="Times New Roman" pitchFamily="18" charset="0"/>
              </a:rPr>
              <a:t>производство</a:t>
            </a:r>
            <a:r>
              <a:rPr lang="ru-RU" altLang="ru-RU" sz="2400" smtClean="0"/>
              <a:t> </a:t>
            </a:r>
            <a:r>
              <a:rPr lang="ru-RU" altLang="ru-RU" sz="2400" smtClean="0">
                <a:cs typeface="Times New Roman" pitchFamily="18" charset="0"/>
              </a:rPr>
              <a:t>товаров</a:t>
            </a:r>
            <a:r>
              <a:rPr lang="ru-RU" altLang="ru-RU" sz="2400" smtClean="0"/>
              <a:t> и позволит увеличить прибыль даже при снижении цен; </a:t>
            </a:r>
          </a:p>
          <a:p>
            <a:pPr algn="just" eaLnBrk="1" hangingPunct="1">
              <a:buClr>
                <a:srgbClr val="9900CC"/>
              </a:buClr>
              <a:buFont typeface="Wingdings" pitchFamily="2" charset="2"/>
              <a:buChar char="§"/>
              <a:defRPr/>
            </a:pPr>
            <a:r>
              <a:rPr lang="ru-RU" altLang="ru-RU" sz="2400" smtClean="0">
                <a:cs typeface="Times New Roman" pitchFamily="18" charset="0"/>
              </a:rPr>
              <a:t>либо если спрос на товары, производимые фирмой, насыщен и даже</a:t>
            </a:r>
            <a:r>
              <a:rPr lang="ru-RU" altLang="ru-RU" sz="2400" smtClean="0"/>
              <a:t> </a:t>
            </a:r>
            <a:r>
              <a:rPr lang="ru-RU" altLang="ru-RU" sz="2400" smtClean="0">
                <a:cs typeface="Times New Roman" pitchFamily="18" charset="0"/>
              </a:rPr>
              <a:t>снижение цен не приведет к росту объема продаж, </a:t>
            </a:r>
            <a:r>
              <a:rPr lang="ru-RU" altLang="ru-RU" sz="2400" smtClean="0"/>
              <a:t>должны </a:t>
            </a:r>
            <a:r>
              <a:rPr lang="ru-RU" altLang="ru-RU" sz="2400" smtClean="0">
                <a:cs typeface="Times New Roman" pitchFamily="18" charset="0"/>
              </a:rPr>
              <a:t>перейти на производство нового вида товаров, что потребует </a:t>
            </a:r>
            <a:r>
              <a:rPr lang="ru-RU" altLang="ru-RU" sz="2400" b="1" i="1" smtClean="0">
                <a:solidFill>
                  <a:srgbClr val="FF0000"/>
                </a:solidFill>
                <a:cs typeface="Times New Roman" pitchFamily="18" charset="0"/>
              </a:rPr>
              <a:t>технического переоснащения</a:t>
            </a:r>
            <a:r>
              <a:rPr lang="ru-RU" altLang="ru-RU" sz="2400" smtClean="0">
                <a:cs typeface="Times New Roman" pitchFamily="18" charset="0"/>
              </a:rPr>
              <a:t>, т.е. замены старого оборудования </a:t>
            </a:r>
            <a:r>
              <a:rPr lang="ru-RU" altLang="ru-RU" sz="2400" smtClean="0"/>
              <a:t>принципиально </a:t>
            </a:r>
            <a:r>
              <a:rPr lang="ru-RU" altLang="ru-RU" sz="2400" smtClean="0">
                <a:cs typeface="Times New Roman" pitchFamily="18" charset="0"/>
              </a:rPr>
              <a:t>новым.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altLang="ru-RU" sz="2400" b="1" i="1" smtClean="0">
              <a:solidFill>
                <a:srgbClr val="990099"/>
              </a:solidFill>
              <a:cs typeface="Times New Roman" pitchFamily="18" charset="0"/>
            </a:endParaRP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609600" y="762000"/>
            <a:ext cx="8077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8133" name="Picture 5" descr="CH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756150"/>
            <a:ext cx="243840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76200" y="5486400"/>
            <a:ext cx="7467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И в том, и в другом случае </a:t>
            </a:r>
            <a:r>
              <a:rPr lang="ru-RU" altLang="ru-RU" sz="2400">
                <a:latin typeface="Times New Roman" pitchFamily="18" charset="0"/>
              </a:rPr>
              <a:t>растет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спрос на инвестиционные товары, что служит стимулом для расширения производства </a:t>
            </a:r>
            <a:r>
              <a:rPr lang="ru-RU" altLang="ru-RU" sz="2400">
                <a:latin typeface="Times New Roman" pitchFamily="18" charset="0"/>
              </a:rPr>
              <a:t>во всех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отраслях</a:t>
            </a:r>
            <a:r>
              <a:rPr lang="ru-RU" altLang="ru-RU" sz="2400">
                <a:latin typeface="Times New Roman" pitchFamily="18" charset="0"/>
              </a:rPr>
              <a:t> экономики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 autoUpdateAnimBg="0"/>
      <p:bldP spid="4813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4000" smtClean="0"/>
              <a:t>Причины смены экономических циклов: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400" smtClean="0"/>
              <a:t>Смена экономических циклов объясняется внешними и внутрисистемными причинами.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400" i="1" u="sng" smtClean="0"/>
              <a:t>К внешним относятся следующие причины: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400" b="1" smtClean="0"/>
              <a:t>1.Изменение численности населения</a:t>
            </a:r>
            <a:r>
              <a:rPr lang="ru-RU" altLang="ru-RU" sz="2400" smtClean="0"/>
              <a:t> ( рост населения способствует увеличению производства и уровня занятости , которые приводят к подъёму и экономическому буму и наоборот.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24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400" b="1" smtClean="0"/>
              <a:t>2.Изобретения и инновации</a:t>
            </a:r>
            <a:r>
              <a:rPr lang="ru-RU" altLang="ru-RU" sz="2400" smtClean="0"/>
              <a:t>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24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400" b="1" smtClean="0"/>
              <a:t>3.Война и другие события.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2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6100"/>
                            </p:stCondLst>
                            <p:childTnLst>
                              <p:par>
                                <p:cTn id="3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4000" smtClean="0"/>
              <a:t>Причины смены экономических циклов: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28775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smtClean="0"/>
              <a:t>К внутрисистемным относятся следующие причины: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400" smtClean="0"/>
              <a:t> 1.Потребление ( при росте потребительских расходов возрастает объём производства. Начинается фаза подъёма).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400" smtClean="0"/>
              <a:t>2.Инвестирование  (вложение в основные фонды, создают новые рабочие места, увеличивается покупательная способность потребителей).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400" smtClean="0"/>
              <a:t>3.Отсутствие «правильных пропорций» между отраслями и регионами.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400" smtClean="0"/>
              <a:t>4.Деятельность правительства( кредитно-денежная политика государства).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1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2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8100"/>
                            </p:stCondLst>
                            <p:childTnLst>
                              <p:par>
                                <p:cTn id="3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4800"/>
                            </p:stCondLst>
                            <p:childTnLst>
                              <p:par>
                                <p:cTn id="3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smtClean="0">
                <a:solidFill>
                  <a:schemeClr val="tx1"/>
                </a:solidFill>
              </a:rPr>
              <a:t>Циклические и нециклические колебания</a:t>
            </a:r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>
            <a:off x="539750" y="1052513"/>
            <a:ext cx="8077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28600" y="1447800"/>
            <a:ext cx="3429000" cy="35274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6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altLang="ru-RU" sz="2400" b="1" i="1" u="sng">
                <a:solidFill>
                  <a:srgbClr val="FF0000"/>
                </a:solidFill>
                <a:latin typeface="Times New Roman" pitchFamily="18" charset="0"/>
              </a:rPr>
              <a:t>Э</a:t>
            </a:r>
            <a:r>
              <a:rPr lang="ru-RU" altLang="ru-RU" sz="24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кономическ</a:t>
            </a:r>
            <a:r>
              <a:rPr lang="ru-RU" altLang="ru-RU" sz="2400" b="1" i="1" u="sng">
                <a:solidFill>
                  <a:srgbClr val="FF0000"/>
                </a:solidFill>
                <a:latin typeface="Times New Roman" pitchFamily="18" charset="0"/>
              </a:rPr>
              <a:t>ий</a:t>
            </a:r>
            <a:r>
              <a:rPr lang="ru-RU" altLang="ru-RU" sz="24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цикл</a:t>
            </a:r>
            <a:endParaRPr lang="ru-RU" altLang="ru-RU" sz="2400" b="1" i="1" u="sng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65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altLang="ru-RU" sz="2400" i="1">
                <a:latin typeface="Times New Roman" pitchFamily="18" charset="0"/>
              </a:rPr>
              <a:t>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характер</a:t>
            </a:r>
            <a:r>
              <a:rPr lang="ru-RU" altLang="ru-RU" sz="2400">
                <a:latin typeface="Times New Roman" pitchFamily="18" charset="0"/>
              </a:rPr>
              <a:t>изуется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изменение</a:t>
            </a:r>
            <a:r>
              <a:rPr lang="ru-RU" altLang="ru-RU" sz="2400">
                <a:latin typeface="Times New Roman" pitchFamily="18" charset="0"/>
              </a:rPr>
              <a:t>м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всех показателей</a:t>
            </a:r>
            <a:r>
              <a:rPr lang="ru-RU" altLang="ru-RU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>
                <a:latin typeface="Times New Roman" pitchFamily="18" charset="0"/>
              </a:rPr>
              <a:t>на разных фазах;</a:t>
            </a:r>
          </a:p>
          <a:p>
            <a:pPr eaLnBrk="1" hangingPunct="1">
              <a:spcBef>
                <a:spcPct val="65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охватывает</a:t>
            </a:r>
            <a:r>
              <a:rPr lang="ru-RU" altLang="ru-RU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отрасли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(или сектора</a:t>
            </a:r>
            <a:r>
              <a:rPr lang="ru-RU" altLang="ru-RU" sz="2400">
                <a:latin typeface="Times New Roman" pitchFamily="18" charset="0"/>
              </a:rPr>
              <a:t> экономики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943350" y="1447800"/>
            <a:ext cx="5048250" cy="35623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altLang="ru-RU" sz="24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Нециклические колебания</a:t>
            </a:r>
            <a:endParaRPr lang="ru-RU" altLang="ru-RU" sz="2400" b="1" i="1" u="sng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altLang="ru-RU" sz="2400">
                <a:latin typeface="Times New Roman" pitchFamily="18" charset="0"/>
              </a:rPr>
              <a:t>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изменени</a:t>
            </a:r>
            <a:r>
              <a:rPr lang="ru-RU" altLang="ru-RU" sz="2400">
                <a:latin typeface="Times New Roman" pitchFamily="18" charset="0"/>
              </a:rPr>
              <a:t>е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деловой активности лишь</a:t>
            </a:r>
            <a:r>
              <a:rPr lang="ru-RU" altLang="ru-RU" sz="2400">
                <a:latin typeface="Times New Roman" pitchFamily="18" charset="0"/>
              </a:rPr>
              <a:t> в </a:t>
            </a:r>
            <a:r>
              <a:rPr lang="ru-RU" alt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некоторых отрасл</a:t>
            </a:r>
            <a:r>
              <a:rPr lang="ru-RU" altLang="ru-RU" sz="2400" b="1" i="1">
                <a:solidFill>
                  <a:srgbClr val="FF0000"/>
                </a:solidFill>
                <a:latin typeface="Times New Roman" pitchFamily="18" charset="0"/>
              </a:rPr>
              <a:t>ях</a:t>
            </a:r>
            <a:r>
              <a:rPr lang="ru-RU" alt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имеющих </a:t>
            </a:r>
            <a:r>
              <a:rPr lang="ru-RU" altLang="ru-RU" sz="2400" i="1">
                <a:latin typeface="Times New Roman" pitchFamily="18" charset="0"/>
                <a:cs typeface="Times New Roman" pitchFamily="18" charset="0"/>
              </a:rPr>
              <a:t>сезонный характер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>
                <a:latin typeface="Times New Roman" pitchFamily="18" charset="0"/>
              </a:rPr>
              <a:t>(строительство, сельское хозяйство);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ru-RU" altLang="ru-RU" sz="2400">
                <a:latin typeface="Times New Roman" pitchFamily="18" charset="0"/>
              </a:rPr>
              <a:t> происходит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изменени</a:t>
            </a:r>
            <a:r>
              <a:rPr lang="ru-RU" altLang="ru-RU" sz="2400">
                <a:latin typeface="Times New Roman" pitchFamily="18" charset="0"/>
              </a:rPr>
              <a:t>е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лишь </a:t>
            </a:r>
            <a:r>
              <a:rPr lang="ru-RU" alt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некоторых экономических показателей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(пример</a:t>
            </a:r>
            <a:r>
              <a:rPr lang="ru-RU" altLang="ru-RU" sz="2400">
                <a:latin typeface="Times New Roman" pitchFamily="18" charset="0"/>
              </a:rPr>
              <a:t>: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резкий рост объема продаж  перед праздниками)</a:t>
            </a:r>
            <a:r>
              <a:rPr lang="ru-RU" altLang="ru-RU" sz="2400">
                <a:latin typeface="Times New Roman" pitchFamily="18" charset="0"/>
              </a:rPr>
              <a:t>.</a:t>
            </a:r>
            <a:endParaRPr lang="ru-RU" altLang="ru-RU" sz="2400">
              <a:latin typeface="CommonBullets" pitchFamily="34" charset="2"/>
            </a:endParaRPr>
          </a:p>
        </p:txBody>
      </p:sp>
      <p:pic>
        <p:nvPicPr>
          <p:cNvPr id="49158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5105400"/>
            <a:ext cx="3276600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1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6" grpId="0" build="p" animBg="1" autoUpdateAnimBg="0" advAuto="1000"/>
      <p:bldP spid="49157" grpId="0" build="p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Государственная политика.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smtClean="0"/>
              <a:t>Государственное воздействие на экономику способно существенно повлиять на ход экономического цикла, меняя характер экономической динамики: глубину и частоту кризиса, продолжительность фаз цикла и соотношение между ними.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smtClean="0"/>
              <a:t>Государственное регулирование направленно на смягчение циклических колебаний, поэтому оно носит </a:t>
            </a:r>
            <a:r>
              <a:rPr lang="ru-RU" altLang="ru-RU" sz="2400" i="1" u="sng" smtClean="0"/>
              <a:t>антициклический характер</a:t>
            </a:r>
            <a:r>
              <a:rPr lang="ru-RU" altLang="ru-RU" sz="240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smtClean="0"/>
              <a:t>Важнейшими методами ,с помощью которых государство воздействует на экономические циклы, </a:t>
            </a:r>
            <a:r>
              <a:rPr lang="ru-RU" altLang="ru-RU" sz="2400" i="1" u="sng" smtClean="0"/>
              <a:t>выступает кредитно-денежные и бюджетно-налоговые рычаги.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smtClean="0"/>
              <a:t>Показатели экономического роста.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400" smtClean="0"/>
              <a:t>Разнообразие исторических и географических условий существование и развития различных стран, сочетание материальных и финансовых ресурсов, которыми они располагают, не позволяют оценить уровень их экономического развития каким-то одним показателем.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altLang="ru-RU" sz="2400" smtClean="0"/>
          </a:p>
          <a:p>
            <a:pPr eaLnBrk="1" hangingPunct="1">
              <a:defRPr/>
            </a:pPr>
            <a:r>
              <a:rPr lang="ru-RU" altLang="ru-RU" sz="2400" smtClean="0"/>
              <a:t>Для этого существует целая система показателей, среди которых выделяются следующие основные показатели: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smtClean="0"/>
              <a:t>Показатели экономического роста.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492500" y="1600200"/>
            <a:ext cx="51943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400" smtClean="0"/>
              <a:t>1.Общий объём реального ВВП.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400" smtClean="0"/>
              <a:t>2.ВВП \ ВНП на душу населения.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400" smtClean="0"/>
              <a:t>3.Отраслевая  структура экономики.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400" smtClean="0"/>
              <a:t>4.Производство основных видов продукции на душу населения.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84313"/>
            <a:ext cx="3278188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 descr="ры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5038"/>
            <a:ext cx="3635375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875"/>
            <a:ext cx="3457575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3860800"/>
            <a:ext cx="3455987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7050" y="4365625"/>
            <a:ext cx="1882775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337050"/>
            <a:ext cx="20399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113" y="4365625"/>
            <a:ext cx="1431925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188" y="1916113"/>
            <a:ext cx="3024187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9" dur="1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4" dur="1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8" dur="1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3" dur="1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smtClean="0"/>
              <a:t>Показатели экономического роста.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995738" y="1600200"/>
            <a:ext cx="4691062" cy="45307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400" b="1" smtClean="0"/>
              <a:t>5.Уровень и качество жизни населения-</a:t>
            </a:r>
            <a:r>
              <a:rPr lang="ru-RU" altLang="ru-RU" sz="2400" smtClean="0"/>
              <a:t> это продолжительность жизни, степень заболеваемости различными болезнями, уровень медицинского обслуживания, личная безопасность, бюджетное образование ,социальное обеспечение, состояние природной среды, покупательская способность населения.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205038"/>
            <a:ext cx="2232025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smtClean="0"/>
              <a:t>Показатели экономического роста.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284663" y="1600200"/>
            <a:ext cx="4402137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400" b="1" smtClean="0"/>
              <a:t>6.Показатели экономической эффективности -</a:t>
            </a:r>
            <a:r>
              <a:rPr lang="ru-RU" altLang="ru-RU" sz="2400" smtClean="0"/>
              <a:t>  характеризуется прежде всего  производительностью труда, рентабельностью производства, фондоотдачей, капиталоёмкостью и материалоёмкостью единицы ВВП.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060575"/>
            <a:ext cx="17272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221163"/>
            <a:ext cx="35274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smtClean="0"/>
              <a:t>Показатели экономического роста.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smtClean="0"/>
              <a:t>На макроэкономическом уровне ведущими показателями количественной динамики экономического роста являются: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mtClean="0"/>
              <a:t>Годовой прирост объёма ВВП;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mtClean="0"/>
              <a:t>Годовые темпы роста ВВП в расчёте на душу населения;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mtClean="0"/>
              <a:t>Годовые темпы роста производства основных отраслей экономики.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950"/>
                            </p:stCondLst>
                            <p:childTnLst>
                              <p:par>
                                <p:cTn id="1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6250"/>
                            </p:stCondLst>
                            <p:childTnLst>
                              <p:par>
                                <p:cTn id="2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1550"/>
                            </p:stCondLst>
                            <p:childTnLst>
                              <p:par>
                                <p:cTn id="3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smtClean="0">
                <a:solidFill>
                  <a:srgbClr val="CC0000"/>
                </a:solidFill>
              </a:rPr>
              <a:t>«Правило 70»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609600"/>
            <a:ext cx="8991600" cy="45720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ru-RU" altLang="ru-RU" sz="2400" smtClean="0">
                <a:cs typeface="Times New Roman" pitchFamily="18" charset="0"/>
              </a:rPr>
              <a:t>Для облегчения расчетов жизненного уровня обычно используется «</a:t>
            </a:r>
            <a:r>
              <a:rPr lang="ru-RU" altLang="ru-RU" sz="2400" i="1" smtClean="0">
                <a:cs typeface="Times New Roman" pitchFamily="18" charset="0"/>
              </a:rPr>
              <a:t>правило 70»</a:t>
            </a:r>
            <a:r>
              <a:rPr lang="ru-RU" altLang="ru-RU" sz="2400" i="1" smtClean="0"/>
              <a:t>: </a:t>
            </a:r>
            <a:r>
              <a:rPr lang="ru-RU" altLang="ru-RU" sz="2400" b="1" i="1" smtClean="0">
                <a:solidFill>
                  <a:srgbClr val="CC0000"/>
                </a:solidFill>
                <a:cs typeface="Times New Roman" pitchFamily="18" charset="0"/>
              </a:rPr>
              <a:t>если какая-то переменная растет темпом х% </a:t>
            </a:r>
            <a:r>
              <a:rPr lang="ru-RU" altLang="ru-RU" sz="2400" b="1" i="1" smtClean="0">
                <a:solidFill>
                  <a:srgbClr val="CC0000"/>
                </a:solidFill>
              </a:rPr>
              <a:t>в </a:t>
            </a:r>
            <a:r>
              <a:rPr lang="ru-RU" altLang="ru-RU" sz="2400" b="1" i="1" smtClean="0">
                <a:solidFill>
                  <a:srgbClr val="CC0000"/>
                </a:solidFill>
                <a:cs typeface="Times New Roman" pitchFamily="18" charset="0"/>
              </a:rPr>
              <a:t>год, то ее величина удвоится приблизительно через 70/х лет</a:t>
            </a:r>
            <a:r>
              <a:rPr lang="ru-RU" altLang="ru-RU" sz="2400" smtClean="0">
                <a:cs typeface="Times New Roman" pitchFamily="18" charset="0"/>
              </a:rPr>
              <a:t>. </a:t>
            </a:r>
            <a:r>
              <a:rPr lang="ru-RU" altLang="ru-RU" sz="2400" smtClean="0"/>
              <a:t>     Согласно этому правилу: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ru-RU" altLang="ru-RU" sz="2400" smtClean="0"/>
              <a:t>И</a:t>
            </a:r>
            <a:r>
              <a:rPr lang="ru-RU" altLang="ru-RU" sz="2400" smtClean="0">
                <a:cs typeface="Times New Roman" pitchFamily="18" charset="0"/>
              </a:rPr>
              <a:t>з «правила 70» следует</a:t>
            </a:r>
            <a:r>
              <a:rPr lang="ru-RU" altLang="ru-RU" sz="2400" smtClean="0"/>
              <a:t>, что: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altLang="ru-RU" sz="2400" smtClean="0"/>
              <a:t> </a:t>
            </a:r>
            <a:r>
              <a:rPr lang="ru-RU" altLang="ru-RU" sz="2400" smtClean="0">
                <a:cs typeface="Times New Roman" pitchFamily="18" charset="0"/>
              </a:rPr>
              <a:t>выпуск увеличивается быстрее в </a:t>
            </a:r>
            <a:r>
              <a:rPr lang="ru-RU" altLang="ru-RU" sz="2400" smtClean="0"/>
              <a:t>менее развитых</a:t>
            </a:r>
            <a:r>
              <a:rPr lang="ru-RU" altLang="ru-RU" sz="2400" smtClean="0">
                <a:cs typeface="Times New Roman" pitchFamily="18" charset="0"/>
              </a:rPr>
              <a:t> экономиках</a:t>
            </a:r>
            <a:r>
              <a:rPr lang="ru-RU" altLang="ru-RU" sz="2400" smtClean="0"/>
              <a:t>, поскольку </a:t>
            </a:r>
            <a:r>
              <a:rPr lang="ru-RU" altLang="ru-RU" sz="2400" smtClean="0">
                <a:cs typeface="Times New Roman" pitchFamily="18" charset="0"/>
              </a:rPr>
              <a:t>он</a:t>
            </a:r>
            <a:r>
              <a:rPr lang="ru-RU" altLang="ru-RU" sz="2400" smtClean="0"/>
              <a:t>и</a:t>
            </a:r>
            <a:r>
              <a:rPr lang="ru-RU" altLang="ru-RU" sz="2400" smtClean="0">
                <a:cs typeface="Times New Roman" pitchFamily="18" charset="0"/>
              </a:rPr>
              <a:t> име</a:t>
            </a:r>
            <a:r>
              <a:rPr lang="ru-RU" altLang="ru-RU" sz="2400" smtClean="0"/>
              <a:t>ю</a:t>
            </a:r>
            <a:r>
              <a:rPr lang="ru-RU" altLang="ru-RU" sz="2400" smtClean="0">
                <a:cs typeface="Times New Roman" pitchFamily="18" charset="0"/>
              </a:rPr>
              <a:t>т первоначально более низкий производственный потенциал и уровень ВВП</a:t>
            </a:r>
            <a:r>
              <a:rPr lang="ru-RU" altLang="ru-RU" sz="2400" smtClean="0"/>
              <a:t> (</a:t>
            </a:r>
            <a:r>
              <a:rPr lang="ru-RU" altLang="ru-RU" sz="2400" i="1" smtClean="0">
                <a:cs typeface="Times New Roman" pitchFamily="18" charset="0"/>
              </a:rPr>
              <a:t>эффект «быстрого старта»</a:t>
            </a:r>
            <a:r>
              <a:rPr lang="ru-RU" altLang="ru-RU" sz="2400" smtClean="0"/>
              <a:t>);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endParaRPr lang="ru-RU" altLang="ru-RU" sz="2400" smtClean="0"/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altLang="ru-RU" sz="2400" smtClean="0"/>
              <a:t> более высокие темпы экономического роста, при прочих равных условиях, могут  позволить менее развитой стране «догнать» более развитую по уровню экономического развития  (</a:t>
            </a:r>
            <a:r>
              <a:rPr lang="ru-RU" altLang="ru-RU" sz="2400" i="1" smtClean="0"/>
              <a:t>идея «конвергенции»</a:t>
            </a:r>
            <a:r>
              <a:rPr lang="ru-RU" altLang="ru-RU" sz="2400" smtClean="0"/>
              <a:t>)</a:t>
            </a:r>
            <a:r>
              <a:rPr lang="ru-RU" altLang="ru-RU" sz="2400" smtClean="0">
                <a:cs typeface="Times New Roman" pitchFamily="18" charset="0"/>
              </a:rPr>
              <a:t>. </a:t>
            </a:r>
            <a:endParaRPr lang="ru-RU" altLang="ru-RU" sz="2400" u="sng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240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240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2400" smtClean="0"/>
          </a:p>
        </p:txBody>
      </p:sp>
      <p:sp>
        <p:nvSpPr>
          <p:cNvPr id="11268" name="Line 26"/>
          <p:cNvSpPr>
            <a:spLocks noChangeShapeType="1"/>
          </p:cNvSpPr>
          <p:nvPr/>
        </p:nvSpPr>
        <p:spPr bwMode="auto">
          <a:xfrm>
            <a:off x="533400" y="609600"/>
            <a:ext cx="8077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40987" name="Object 27"/>
          <p:cNvGraphicFramePr>
            <a:graphicFrameLocks noChangeAspect="1"/>
          </p:cNvGraphicFramePr>
          <p:nvPr/>
        </p:nvGraphicFramePr>
        <p:xfrm>
          <a:off x="5435600" y="1700213"/>
          <a:ext cx="1752600" cy="565150"/>
        </p:xfrm>
        <a:graphic>
          <a:graphicData uri="http://schemas.openxmlformats.org/presentationml/2006/ole">
            <p:oleObj spid="_x0000_s11269" name="Формула" r:id="rId3" imgW="787058" imgH="25389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1915</Words>
  <Application>Microsoft Office PowerPoint</Application>
  <PresentationFormat>Экран (4:3)</PresentationFormat>
  <Paragraphs>289</Paragraphs>
  <Slides>38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Wingdings</vt:lpstr>
      <vt:lpstr>Calibri</vt:lpstr>
      <vt:lpstr>Times New Roman</vt:lpstr>
      <vt:lpstr>Symbol</vt:lpstr>
      <vt:lpstr>CommonBullets</vt:lpstr>
      <vt:lpstr>Тема Office</vt:lpstr>
      <vt:lpstr>Microsoft Equation 3.0</vt:lpstr>
      <vt:lpstr>Слайд 1</vt:lpstr>
      <vt:lpstr>Понятие экономического роста.</vt:lpstr>
      <vt:lpstr>Понятие экономического роста.</vt:lpstr>
      <vt:lpstr>Показатели экономического роста.</vt:lpstr>
      <vt:lpstr>Показатели экономического роста.</vt:lpstr>
      <vt:lpstr>Показатели экономического роста.</vt:lpstr>
      <vt:lpstr>Показатели экономического роста.</vt:lpstr>
      <vt:lpstr>Показатели экономического роста.</vt:lpstr>
      <vt:lpstr>«Правило 70»</vt:lpstr>
      <vt:lpstr>Экономический рост. </vt:lpstr>
      <vt:lpstr>Экономический рост. </vt:lpstr>
      <vt:lpstr>Экономический рост. Его измерители.</vt:lpstr>
      <vt:lpstr>Факторы экономического роста.</vt:lpstr>
      <vt:lpstr>Факторы экономического роста.</vt:lpstr>
      <vt:lpstr>Экономический рост. Его факторы.</vt:lpstr>
      <vt:lpstr>Слайд 16</vt:lpstr>
      <vt:lpstr>Типы экономического роста.</vt:lpstr>
      <vt:lpstr>Типы экономического роста </vt:lpstr>
      <vt:lpstr>Государственное регулирование экономического роста.</vt:lpstr>
      <vt:lpstr>Экономический рост и экономическая политика правительства    </vt:lpstr>
      <vt:lpstr>Циклические колебания экономического роста.  Теория  экономических циклов.</vt:lpstr>
      <vt:lpstr>Цикличность колебания экономического роста.</vt:lpstr>
      <vt:lpstr>Экономический цикл.</vt:lpstr>
      <vt:lpstr>Циклы экономического развития .</vt:lpstr>
      <vt:lpstr>Циклы экономического роста.</vt:lpstr>
      <vt:lpstr>Промышленный экономический цикл.</vt:lpstr>
      <vt:lpstr>Промышленный экономический цикл.</vt:lpstr>
      <vt:lpstr>Промышленный экономический цикл.</vt:lpstr>
      <vt:lpstr>Промышленный экономический цикл.</vt:lpstr>
      <vt:lpstr>Экономический  цикл</vt:lpstr>
      <vt:lpstr>Фазы экономического цикла  </vt:lpstr>
      <vt:lpstr>Поведение некоторых макроэкономических показателей на разных фазах цикла  </vt:lpstr>
      <vt:lpstr>Виды макроэкономических показателей </vt:lpstr>
      <vt:lpstr>Материальная основа цикла</vt:lpstr>
      <vt:lpstr>Причины смены экономических циклов:</vt:lpstr>
      <vt:lpstr>Причины смены экономических циклов:</vt:lpstr>
      <vt:lpstr>Циклические и нециклические колебания</vt:lpstr>
      <vt:lpstr>Государственная политика.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Экономический  рост</dc:title>
  <dc:creator>13</dc:creator>
  <cp:lastModifiedBy>Света</cp:lastModifiedBy>
  <cp:revision>8</cp:revision>
  <dcterms:created xsi:type="dcterms:W3CDTF">2008-11-08T15:14:23Z</dcterms:created>
  <dcterms:modified xsi:type="dcterms:W3CDTF">2020-09-18T09:11:24Z</dcterms:modified>
</cp:coreProperties>
</file>