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6632B2-FBF4-4C59-BD66-D2B3A9309103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713A17-382B-43A1-9E72-7FC0087F4E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Признаки лжи в сообщении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Выполнила: Рухлова Софья </a:t>
            </a:r>
          </a:p>
          <a:p>
            <a:pPr algn="r"/>
            <a:r>
              <a:rPr lang="ru-RU" dirty="0" smtClean="0"/>
              <a:t>Группа: НСб-21-Т1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5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632848" cy="3654896"/>
          </a:xfrm>
        </p:spPr>
        <p:txBody>
          <a:bodyPr>
            <a:normAutofit fontScale="77500" lnSpcReduction="20000"/>
          </a:bodyPr>
          <a:lstStyle/>
          <a:p>
            <a:pPr indent="457200">
              <a:buNone/>
            </a:pPr>
            <a:r>
              <a:rPr lang="ru-RU" dirty="0" smtClean="0"/>
              <a:t>Излишнее </a:t>
            </a:r>
            <a:r>
              <a:rPr lang="ru-RU" dirty="0"/>
              <a:t>афиширование подобных добродетелей вызывает сомнение в правдивости информации</a:t>
            </a:r>
            <a:r>
              <a:rPr lang="ru-RU" dirty="0" smtClean="0"/>
              <a:t>.</a:t>
            </a:r>
            <a:endParaRPr lang="ru-RU" dirty="0"/>
          </a:p>
          <a:p>
            <a:pPr indent="0" algn="ctr">
              <a:buNone/>
            </a:pPr>
            <a:r>
              <a:rPr lang="ru-RU" sz="3200" b="1" i="1" dirty="0"/>
              <a:t>13. Уклонение от ответа на прямой </a:t>
            </a:r>
            <a:r>
              <a:rPr lang="ru-RU" sz="3200" b="1" i="1" dirty="0" smtClean="0"/>
              <a:t>вопрос</a:t>
            </a:r>
          </a:p>
          <a:p>
            <a:pPr indent="457200">
              <a:buNone/>
            </a:pPr>
            <a:r>
              <a:rPr lang="ru-RU" dirty="0" smtClean="0"/>
              <a:t>Попытки </a:t>
            </a:r>
            <a:r>
              <a:rPr lang="ru-RU" dirty="0"/>
              <a:t>создать впечатление, что этот вопрос не понят или «забыт».</a:t>
            </a:r>
          </a:p>
          <a:p>
            <a:pPr indent="0">
              <a:buNone/>
            </a:pPr>
            <a:endParaRPr lang="ru-RU" dirty="0"/>
          </a:p>
          <a:p>
            <a:pPr indent="0" algn="ctr">
              <a:buNone/>
            </a:pPr>
            <a:r>
              <a:rPr lang="ru-RU" sz="3200" b="1" i="1" dirty="0"/>
              <a:t>14. Сокрытие того, что не может быть не известно данному говорящему </a:t>
            </a:r>
            <a:endParaRPr lang="ru-RU" sz="3200" b="1" i="1" dirty="0" smtClean="0"/>
          </a:p>
          <a:p>
            <a:pPr indent="457200">
              <a:buNone/>
            </a:pPr>
            <a:r>
              <a:rPr lang="ru-RU" dirty="0" smtClean="0"/>
              <a:t>Или </a:t>
            </a:r>
            <a:r>
              <a:rPr lang="ru-RU" dirty="0"/>
              <a:t>его забывчивость относительно высоко личностно значимых событий (не объяснимое психологической защитой).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72728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/>
              <a:t>12. Неуместные, неоднократные ссылки на свою добропорядочность и незаинтересованность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373780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ctr">
              <a:buNone/>
            </a:pPr>
            <a:r>
              <a:rPr lang="ru-RU" dirty="0"/>
              <a:t>Наличие у человека тенденций к манипулированию другими с помощью лжи формируется при соответствующих предпосылках воспитания и развития, на протяжении длительного времени. Поэтому и приемы, которыми привыкают пользоваться люди подобного склада, очень индивидуальны.</a:t>
            </a:r>
          </a:p>
        </p:txBody>
      </p:sp>
    </p:spTree>
    <p:extLst>
      <p:ext uri="{BB962C8B-B14F-4D97-AF65-F5344CB8AC3E}">
        <p14:creationId xmlns:p14="http://schemas.microsoft.com/office/powerpoint/2010/main" val="383771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ложь?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>
              <a:buNone/>
            </a:pPr>
            <a:r>
              <a:rPr lang="ru-RU" dirty="0"/>
              <a:t>Ложь — заведомо неверная информация, неправда, вымысел, дезинформация</a:t>
            </a:r>
            <a:r>
              <a:rPr lang="ru-RU" dirty="0" smtClean="0"/>
              <a:t>.</a:t>
            </a:r>
          </a:p>
          <a:p>
            <a:pPr indent="457200">
              <a:buNone/>
            </a:pPr>
            <a:r>
              <a:rPr lang="ru-RU" dirty="0"/>
              <a:t>Иногда ложью называют непредумышленное создание и удержание мнения, которое передающий может считать истинным, но несоответствие истине которого доказано, подтверждено и известно, но для этого случая чаще применяется термин «заблуждение» </a:t>
            </a:r>
          </a:p>
        </p:txBody>
      </p:sp>
    </p:spTree>
    <p:extLst>
      <p:ext uri="{BB962C8B-B14F-4D97-AF65-F5344CB8AC3E}">
        <p14:creationId xmlns:p14="http://schemas.microsoft.com/office/powerpoint/2010/main" val="378522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система, основанная на признаках лжи, выявленных в ходе анализа содержания информации: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088832" cy="3582888"/>
          </a:xfrm>
        </p:spPr>
        <p:txBody>
          <a:bodyPr>
            <a:normAutofit fontScale="92500" lnSpcReduction="20000"/>
          </a:bodyPr>
          <a:lstStyle/>
          <a:p>
            <a:pPr indent="457200" algn="ctr">
              <a:buNone/>
            </a:pPr>
            <a:r>
              <a:rPr lang="ru-RU" sz="2700" b="1" i="1" dirty="0"/>
              <a:t>1. Противоречие высказываний другой, собранной по данному вопросу информации, а также противоречие внутри самой </a:t>
            </a:r>
            <a:r>
              <a:rPr lang="ru-RU" sz="2700" b="1" i="1" dirty="0" smtClean="0"/>
              <a:t>себе.</a:t>
            </a:r>
          </a:p>
          <a:p>
            <a:pPr indent="457200">
              <a:buNone/>
            </a:pPr>
            <a:r>
              <a:rPr lang="ru-RU" dirty="0" smtClean="0"/>
              <a:t>Так как ложь трудно продумать во всех деталях, лжец упускает ряд обстоятельств. Как правило, одна ложь порождает другую.</a:t>
            </a:r>
          </a:p>
          <a:p>
            <a:pPr indent="457200">
              <a:buNone/>
            </a:pPr>
            <a:r>
              <a:rPr lang="ru-RU" dirty="0"/>
              <a:t>Основной прием выявления – уточняющие вопросы с упором на детализацию фактов.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33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6768752" cy="3048001"/>
          </a:xfrm>
        </p:spPr>
        <p:txBody>
          <a:bodyPr>
            <a:normAutofit fontScale="92500" lnSpcReduction="20000"/>
          </a:bodyPr>
          <a:lstStyle/>
          <a:p>
            <a:pPr indent="457200">
              <a:buNone/>
            </a:pPr>
            <a:r>
              <a:rPr lang="ru-RU" dirty="0" smtClean="0"/>
              <a:t>Причина </a:t>
            </a:r>
            <a:r>
              <a:rPr lang="ru-RU" dirty="0"/>
              <a:t>– изложение того, что не было пережито и поэтому лишь поверхностно закрепилось в памяти или быстро было им забыто (хотя и обдумывалось при подготовке лжи). </a:t>
            </a:r>
            <a:endParaRPr lang="ru-RU" dirty="0" smtClean="0"/>
          </a:p>
          <a:p>
            <a:pPr indent="0" algn="ctr">
              <a:buNone/>
            </a:pPr>
            <a:r>
              <a:rPr lang="ru-RU" sz="2700" b="1" i="1" dirty="0"/>
              <a:t>3. Чрезмерная, нарочитая точность описания событий </a:t>
            </a:r>
            <a:endParaRPr lang="ru-RU" sz="2700" b="1" i="1" dirty="0" smtClean="0"/>
          </a:p>
          <a:p>
            <a:pPr indent="457200">
              <a:buNone/>
            </a:pPr>
            <a:r>
              <a:rPr lang="ru-RU" dirty="0" smtClean="0"/>
              <a:t>(</a:t>
            </a:r>
            <a:r>
              <a:rPr lang="ru-RU" dirty="0"/>
              <a:t>особенно отдаленных по времени) – следствие заучивания заранее подготовленной ложной информации.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24744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/>
              <a:t>2. Неопределенность, неконкретность сведений, содержащихся в дезинформации. 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328913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596" y="2276872"/>
            <a:ext cx="6728792" cy="3499883"/>
          </a:xfrm>
        </p:spPr>
        <p:txBody>
          <a:bodyPr>
            <a:normAutofit fontScale="70000" lnSpcReduction="20000"/>
          </a:bodyPr>
          <a:lstStyle/>
          <a:p>
            <a:pPr indent="457200">
              <a:buNone/>
            </a:pPr>
            <a:r>
              <a:rPr lang="ru-RU" dirty="0" smtClean="0"/>
              <a:t>Обычно </a:t>
            </a:r>
            <a:r>
              <a:rPr lang="ru-RU" dirty="0"/>
              <a:t>несколько человек, которые наблюдали одно и то же событие не дают его одинаковых описаний. </a:t>
            </a:r>
            <a:endParaRPr lang="ru-RU" dirty="0" smtClean="0"/>
          </a:p>
          <a:p>
            <a:pPr indent="457200">
              <a:buNone/>
            </a:pPr>
            <a:r>
              <a:rPr lang="ru-RU" dirty="0" smtClean="0"/>
              <a:t>Это </a:t>
            </a:r>
            <a:r>
              <a:rPr lang="ru-RU" dirty="0"/>
              <a:t>имеет несколько причин: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индивидуально-психологические </a:t>
            </a:r>
            <a:r>
              <a:rPr lang="ru-RU" dirty="0"/>
              <a:t>различия,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различия </a:t>
            </a:r>
            <a:r>
              <a:rPr lang="ru-RU" dirty="0"/>
              <a:t>в психическом состоянии в момент развертывания событий,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различия </a:t>
            </a:r>
            <a:r>
              <a:rPr lang="ru-RU" dirty="0"/>
              <a:t>в мере активной включенности в происходящие события,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различия </a:t>
            </a:r>
            <a:r>
              <a:rPr lang="ru-RU" dirty="0"/>
              <a:t>в точках наблюдения за событиями,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селективность </a:t>
            </a:r>
            <a:r>
              <a:rPr lang="ru-RU" dirty="0"/>
              <a:t>внимания и восприятия. </a:t>
            </a:r>
            <a:endParaRPr lang="ru-RU" dirty="0" smtClean="0"/>
          </a:p>
          <a:p>
            <a:pPr indent="457200">
              <a:buNone/>
            </a:pPr>
            <a:r>
              <a:rPr lang="ru-RU" dirty="0" smtClean="0"/>
              <a:t>Как </a:t>
            </a:r>
            <a:r>
              <a:rPr lang="ru-RU" dirty="0"/>
              <a:t>следствие этого – внимание каждого из участников более или менее одинаково привлекают наиболее яркие и «крупные» признаки, детали же ими воспринимаются максимально индивидуально, что должно оказывать влияние на характер передаваемой информации.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24744"/>
            <a:ext cx="6696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/>
              <a:t>4. Совпадение в мельчайших деталях сообщений нескольких опрашиваемых. 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337458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728792" cy="3366864"/>
          </a:xfrm>
        </p:spPr>
        <p:txBody>
          <a:bodyPr>
            <a:normAutofit/>
          </a:bodyPr>
          <a:lstStyle/>
          <a:p>
            <a:pPr indent="457200">
              <a:buNone/>
            </a:pPr>
            <a:r>
              <a:rPr lang="ru-RU" dirty="0" smtClean="0"/>
              <a:t>Выдуманное </a:t>
            </a:r>
            <a:r>
              <a:rPr lang="ru-RU" dirty="0"/>
              <a:t>прошлое пассивно, искусственно, но не пережито субъектом. </a:t>
            </a:r>
            <a:endParaRPr lang="ru-RU" dirty="0" smtClean="0"/>
          </a:p>
          <a:p>
            <a:pPr indent="457200">
              <a:buNone/>
            </a:pPr>
            <a:r>
              <a:rPr lang="ru-RU" dirty="0" smtClean="0"/>
              <a:t>Единственная </a:t>
            </a:r>
            <a:r>
              <a:rPr lang="ru-RU" dirty="0"/>
              <a:t>цель конструирования такого «прошлого» – введение в заблуждение, что и приводит к одностороннему описанию </a:t>
            </a:r>
            <a:r>
              <a:rPr lang="ru-RU" dirty="0" smtClean="0"/>
              <a:t> </a:t>
            </a:r>
            <a:r>
              <a:rPr lang="ru-RU" dirty="0"/>
              <a:t>деталей. Исчезают несущественные добавки и те «добавки», которые типичны для данного человека при реальном переживании сходных событий.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24744"/>
            <a:ext cx="7128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/>
              <a:t>5. Отсутствие в описании несущественных подробностей и деталей 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55110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344816" cy="3528392"/>
          </a:xfrm>
        </p:spPr>
        <p:txBody>
          <a:bodyPr>
            <a:normAutofit fontScale="70000" lnSpcReduction="20000"/>
          </a:bodyPr>
          <a:lstStyle/>
          <a:p>
            <a:pPr indent="457200">
              <a:buNone/>
            </a:pPr>
            <a:r>
              <a:rPr lang="ru-RU" dirty="0" smtClean="0"/>
              <a:t>Часто </a:t>
            </a:r>
            <a:r>
              <a:rPr lang="ru-RU" dirty="0"/>
              <a:t>трансформация объяснений вызвана забыванием человеком деталей своих прошлых вымышленных объяснений, побуждая его давать новые истолкования событиям</a:t>
            </a:r>
            <a:r>
              <a:rPr lang="ru-RU" dirty="0" smtClean="0"/>
              <a:t>.</a:t>
            </a:r>
          </a:p>
          <a:p>
            <a:pPr indent="0" algn="ctr">
              <a:buNone/>
            </a:pPr>
            <a:r>
              <a:rPr lang="ru-RU" sz="3200" b="1" i="1" dirty="0"/>
              <a:t>7. Исключительно позитивная информация о самом себе и отсутствие малейших сомнений в трактовке </a:t>
            </a:r>
            <a:r>
              <a:rPr lang="ru-RU" sz="3200" b="1" i="1" dirty="0" smtClean="0"/>
              <a:t>событий.</a:t>
            </a:r>
          </a:p>
          <a:p>
            <a:pPr indent="457200">
              <a:buNone/>
            </a:pPr>
            <a:r>
              <a:rPr lang="ru-RU" dirty="0" smtClean="0"/>
              <a:t> </a:t>
            </a:r>
            <a:r>
              <a:rPr lang="ru-RU" dirty="0"/>
              <a:t>Правдивость человека не заставляет его останавливаться и перед изложением того, что может его невыгодно характеризовать (возможна частичная маскировка «негатива»). Правдивые люди обычно не скрывают и возникающие у них сомнения в объяснении некоторых фактов, что обычно несвойственно лжецу.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24744"/>
            <a:ext cx="66967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/>
              <a:t>6. Различное объяснение одних и тех же событий на разных этапах общения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50763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57200">
              <a:buNone/>
            </a:pPr>
            <a:r>
              <a:rPr lang="ru-RU" dirty="0" smtClean="0"/>
              <a:t>Восточная </a:t>
            </a:r>
            <a:r>
              <a:rPr lang="ru-RU" dirty="0"/>
              <a:t>пословица гласит: «Ты сказал мне в первый раз, и я поверил. Ты повторил – и я усомнился. Ты сказал в третий раз – и я понял, что ты </a:t>
            </a:r>
            <a:r>
              <a:rPr lang="ru-RU" dirty="0" smtClean="0"/>
              <a:t>лжешь».</a:t>
            </a:r>
            <a:endParaRPr lang="ru-RU" dirty="0"/>
          </a:p>
          <a:p>
            <a:pPr indent="0" algn="ctr">
              <a:buNone/>
            </a:pPr>
            <a:r>
              <a:rPr lang="ru-RU" sz="2700" b="1" i="1" dirty="0" smtClean="0"/>
              <a:t>9. «</a:t>
            </a:r>
            <a:r>
              <a:rPr lang="ru-RU" sz="2700" b="1" i="1" dirty="0" err="1" smtClean="0"/>
              <a:t>Проговорки</a:t>
            </a:r>
            <a:r>
              <a:rPr lang="ru-RU" sz="2700" b="1" i="1" dirty="0" smtClean="0"/>
              <a:t>»  в ходе общения</a:t>
            </a:r>
            <a:endParaRPr lang="ru-RU" dirty="0"/>
          </a:p>
          <a:p>
            <a:pPr indent="457200">
              <a:buNone/>
            </a:pPr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о </a:t>
            </a:r>
            <a:r>
              <a:rPr lang="ru-RU" dirty="0"/>
              <a:t>есть невольное сообщение достоверной информации как следствие конфликтного соперничества в сознании человека правдивых и ложных вариантов объяснения или описания события.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08720"/>
            <a:ext cx="77048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/>
              <a:t>8. Настойчивое, неоднократное инициативное повторение каких-либо утверждений 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127880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8744" y="2420888"/>
            <a:ext cx="7088832" cy="3366864"/>
          </a:xfrm>
        </p:spPr>
        <p:txBody>
          <a:bodyPr>
            <a:normAutofit fontScale="70000" lnSpcReduction="20000"/>
          </a:bodyPr>
          <a:lstStyle/>
          <a:p>
            <a:pPr indent="457200">
              <a:buNone/>
            </a:pPr>
            <a:r>
              <a:rPr lang="ru-RU" sz="2200" dirty="0" smtClean="0"/>
              <a:t>Свидетельство </a:t>
            </a:r>
            <a:r>
              <a:rPr lang="ru-RU" sz="2200" dirty="0"/>
              <a:t>заучивания информации (возможно подготовленной другим</a:t>
            </a:r>
            <a:r>
              <a:rPr lang="ru-RU" sz="2200" dirty="0" smtClean="0"/>
              <a:t>).</a:t>
            </a:r>
            <a:endParaRPr lang="ru-RU" dirty="0"/>
          </a:p>
          <a:p>
            <a:pPr indent="0" algn="ctr">
              <a:buNone/>
            </a:pPr>
            <a:r>
              <a:rPr lang="ru-RU" sz="3600" b="1" i="1" dirty="0"/>
              <a:t>11. </a:t>
            </a:r>
            <a:r>
              <a:rPr lang="ru-RU" sz="3600" b="1" i="1" dirty="0" err="1"/>
              <a:t>Обедненность</a:t>
            </a:r>
            <a:r>
              <a:rPr lang="ru-RU" sz="3600" b="1" i="1" dirty="0"/>
              <a:t> эмоционального фона высказываний </a:t>
            </a:r>
          </a:p>
          <a:p>
            <a:pPr indent="457200">
              <a:buNone/>
            </a:pPr>
            <a:r>
              <a:rPr lang="ru-RU" sz="2200" dirty="0" smtClean="0"/>
              <a:t>Как </a:t>
            </a:r>
            <a:r>
              <a:rPr lang="ru-RU" sz="2200" dirty="0"/>
              <a:t>следствие отсутствия реальных эмоций в момент развертывания «реального» события. Правильнее говорить о неадекватности эмоционального фона личностному смыслу события, так как кроме схематичности, безликости и эмоциональной бледности может, хотя и реже, встречаться утрированная и нарочитая эмоциональность.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053912"/>
            <a:ext cx="69847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 smtClean="0"/>
              <a:t>10. Не типичные для данного человека выражения, термины и фразеологизмы </a:t>
            </a:r>
            <a:endParaRPr lang="ru-RU" sz="2500" b="1" i="1" dirty="0"/>
          </a:p>
        </p:txBody>
      </p:sp>
    </p:spTree>
    <p:extLst>
      <p:ext uri="{BB962C8B-B14F-4D97-AF65-F5344CB8AC3E}">
        <p14:creationId xmlns:p14="http://schemas.microsoft.com/office/powerpoint/2010/main" val="2194824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698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Признаки лжи в сообщении</vt:lpstr>
      <vt:lpstr>Что же такое ложь?</vt:lpstr>
      <vt:lpstr>система, основанная на признаках лжи, выявленных в ходе анализа содержания информации: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лжи в сообщении</dc:title>
  <dc:creator>Софья</dc:creator>
  <cp:lastModifiedBy>Софья</cp:lastModifiedBy>
  <cp:revision>6</cp:revision>
  <dcterms:created xsi:type="dcterms:W3CDTF">2021-11-06T08:51:48Z</dcterms:created>
  <dcterms:modified xsi:type="dcterms:W3CDTF">2021-11-06T09:45:22Z</dcterms:modified>
</cp:coreProperties>
</file>