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84" r:id="rId11"/>
    <p:sldId id="264" r:id="rId12"/>
    <p:sldId id="265" r:id="rId13"/>
    <p:sldId id="285" r:id="rId14"/>
    <p:sldId id="270" r:id="rId15"/>
    <p:sldId id="269" r:id="rId16"/>
    <p:sldId id="266" r:id="rId17"/>
    <p:sldId id="268" r:id="rId18"/>
    <p:sldId id="271" r:id="rId19"/>
    <p:sldId id="272" r:id="rId20"/>
    <p:sldId id="279" r:id="rId21"/>
    <p:sldId id="280" r:id="rId22"/>
    <p:sldId id="281" r:id="rId23"/>
    <p:sldId id="274" r:id="rId24"/>
    <p:sldId id="275" r:id="rId25"/>
    <p:sldId id="276" r:id="rId26"/>
    <p:sldId id="277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3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15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12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06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38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56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6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94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2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6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64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A60D-0835-473D-A4B5-498FAF12349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D313-8DAA-41AA-972B-A200009DF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63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22/slaiterss.0/0_dbe6_3c80f658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21st-century.ru/300/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mved.ru/images/PV5_6p1r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orexaw.com/uploads/news/19/126302918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up.ru/books/m98/1_37.files/image002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Тема 23. Цикличность экономического развития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91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Стагфляция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современных условиях смешанной экономики изменились некоторые характеристики фаз цикла.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Превращение инфляции в хроническое явление рыночной экономики внесло свои  изменения в классическую картину кризиса.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последние 25 лет падение производства часто сопровождается ростом цен, т.е. наблюдается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стагфляция.</a:t>
            </a:r>
          </a:p>
          <a:p>
            <a:pPr marL="0" indent="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95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экономических циклов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(по продолжительности)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Тоффлера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1000-2000 лет,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цивилизаций.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Форрестера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энергия и материалы.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Столетние циклы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научные изобретения, технические нововведения, которые производят переворот в технологии производства.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Картинка 21 из 21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29718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Картинка 15 из 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6992"/>
            <a:ext cx="328612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45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экономических циклов</a:t>
            </a:r>
            <a:b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(по продолжительности)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Н. Кондратьева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50-60 лет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Назван в честь выдающегося русского экономиста Н. Кондратьева, разработавшего теорию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«длинных волн экономической конъюнктуры</a:t>
            </a: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Цикл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Кондратьева связан в настоящее время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                     с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развитием электроники, генной инженерии,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                                               микропроцессоров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Картинка 2 из 6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2736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23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«Длинные волны» Н. Кондратьева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 подъёма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Период спада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Технические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нововведения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1789-1814 гг.                 1814-1849 гг.                 Паровой двигатель,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ткацкий станок, технология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переработки угля и железа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1849-1873 гг.                 1873-1896 гг.               Пароход, железная дорога,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телеграф, цемент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1896-1920 гг.                 1920-1940 гг.               Химия, автомобиль,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алюминий, электрификация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1940-1965 гг.                 1965-1985 гг.               Пластмассы, телевидение,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ядерная энергетика, электроника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23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экономических циклов</a:t>
            </a:r>
            <a:b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(по продолжительности)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С. Кузнеца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18-25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строительный цикл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связан с периодичностью обновления жилищ и некоторых видов производственных сооружений. Позднее этот цикл стали называть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«длинные колебания».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30718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924944"/>
            <a:ext cx="4172470" cy="36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286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экономических циклов</a:t>
            </a:r>
            <a:b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(по продолжительности)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К. Маркса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связан с периодичностью массового обновления основного капитала.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К.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Жугляра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лет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связан с периодичностью обновления основного капитала.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 Дж.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Китчина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2-4 года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циклы запасов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Этот вид циклов Дж.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Китчин</a:t>
            </a:r>
            <a:r>
              <a:rPr lang="ru-RU" dirty="0">
                <a:latin typeface="Arial" pitchFamily="34" charset="0"/>
                <a:cs typeface="Arial" pitchFamily="34" charset="0"/>
              </a:rPr>
              <a:t> связывал с изменениями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мировых запасов золота</a:t>
            </a:r>
            <a:r>
              <a:rPr lang="ru-RU" dirty="0">
                <a:latin typeface="Arial" pitchFamily="34" charset="0"/>
                <a:cs typeface="Arial" pitchFamily="34" charset="0"/>
              </a:rPr>
              <a:t>, Э.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Хансен</a:t>
            </a:r>
            <a:r>
              <a:rPr lang="ru-RU" dirty="0">
                <a:latin typeface="Arial" pitchFamily="34" charset="0"/>
                <a:cs typeface="Arial" pitchFamily="34" charset="0"/>
              </a:rPr>
              <a:t> – с неравномерностью воспроизводства оборотного капитала, У.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Митчел</a:t>
            </a:r>
            <a:r>
              <a:rPr lang="ru-RU" dirty="0">
                <a:latin typeface="Arial" pitchFamily="34" charset="0"/>
                <a:cs typeface="Arial" pitchFamily="34" charset="0"/>
              </a:rPr>
              <a:t> – с изменениями денежного обращения.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5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Факторы экономических циклов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точки зрения определения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факторов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экономических циклов выделяются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три методологических подхода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циклы связаны с внешними (экзогенными ) факторами.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Внешние факторы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это факторы, находящиеся за пределами данной экономической системы: динамика населения, миграция населения, открытия науки и техники, войны, другие политические события, изменение цен на нефть, открытия месторождений золота, открытия новых земель и природных ресурсов, пятна на Солнце, погода;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2) циклы связаны с внутренними факторами.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Внутренние факторы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факторы, присущие данной экономической системе: потребление, инвестиции.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3) циклы определяются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синтезом внешних и внутренних факторов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09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Основная причина экономического цикла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Основная причина экономического цикла -</a:t>
            </a:r>
            <a:r>
              <a:rPr lang="ru-RU" sz="2400" i="1" dirty="0" smtClean="0"/>
              <a:t>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несоответствие ме­жду совокупным спросом и совокупным предложением, между совокупными рас­ходами и совокупным объемом производства. 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Поэтому циклический характер развития экономики можно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объяснить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либо </a:t>
            </a: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изменением совокупного спроса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неизменном совокупном предложении (рост совокупных расходов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ведёт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подъёму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их сокращение обусловливает рецессию); либо </a:t>
            </a: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изменением сово­купного предложения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неизменном совокупном спросе (сокращение со­вокупного предложения означает спад в экономике, его рост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подъём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3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Годовой темп прироста ВВП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Главный индикатор фаз цикла - годовой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темп прироста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ВВП</a:t>
            </a:r>
            <a:r>
              <a:rPr lang="ru-RU" sz="2400" dirty="0" smtClean="0"/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growth rate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—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g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),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который выражается в процентах и рассчиты­вается по формуле</a:t>
            </a:r>
          </a:p>
          <a:p>
            <a:pPr marL="0" indent="0">
              <a:buNone/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1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3100" b="1" i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31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3100" b="1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ru-RU" sz="3100" b="1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------------------ х 100%  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n-US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3100" b="1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3100" b="1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Этот показатель характеризует процентное изменение реаль­ного ВВП (совокупного выпуска) в каждом следующем году </a:t>
            </a:r>
            <a:r>
              <a:rPr lang="ru-RU" sz="26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2600" b="1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i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по сравне­нию с предыдущим </a:t>
            </a:r>
            <a:r>
              <a:rPr lang="ru-RU" sz="26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2600" b="1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ru-RU" sz="2600" b="1" i="1" baseline="-25000" dirty="0">
                <a:latin typeface="Arial" pitchFamily="34" charset="0"/>
                <a:cs typeface="Arial" pitchFamily="34" charset="0"/>
              </a:rPr>
              <a:t>-1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Если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&gt;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0,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то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экономика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находится в фазе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подъема;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если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&lt;0,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то в фазе спада.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Этот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показатель рассчитывается </a:t>
            </a:r>
            <a:r>
              <a:rPr lang="ru-R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один год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и характеризует темп экономического развития — краткосрочные (ежегодные) колебания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фактич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кого  ВВП, в отличие от показателя среднегодового темпа роста (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—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annual growth rate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), характеризующего темп экономического роста, т.е. долго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рочной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тенденции увеличения потенциального ВВП.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49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Антициклическая</a:t>
            </a:r>
            <a:r>
              <a:rPr lang="ru-RU" sz="3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политика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</a:t>
            </a:r>
            <a:b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 использование инструментов экономической политики для противодействия колебаниям конъюнктуры, сглаживания верхней и нижней границы экономического цикла.</a:t>
            </a:r>
            <a:endParaRPr lang="ru-RU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7435508"/>
              </p:ext>
            </p:extLst>
          </p:nvPr>
        </p:nvGraphicFramePr>
        <p:xfrm>
          <a:off x="179512" y="1323398"/>
          <a:ext cx="8640959" cy="548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0037"/>
                <a:gridCol w="3536469"/>
                <a:gridCol w="2694453"/>
              </a:tblGrid>
              <a:tr h="415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Фазы цикла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14400" indent="3429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СПАД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ПОДЪЁМ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897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 </a:t>
                      </a:r>
                      <a:r>
                        <a:rPr lang="ru-RU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антицикли­ческой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политики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14400" indent="3429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Экспансия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Сдерживание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639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Инструменты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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0" indent="3429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Фискальная политика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1397">
                <a:tc>
                  <a:txBody>
                    <a:bodyPr/>
                    <a:lstStyle/>
                    <a:p>
                      <a:pPr marL="914400" indent="3429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914400" indent="3429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 снижение налоговых ставок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 рост государствен­ных расходов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 налоговые льготы на новые      инвестиции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повышение налогов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427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</a:t>
                      </a:r>
                      <a:r>
                        <a:rPr lang="ru-RU" sz="200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</a:t>
                      </a:r>
                      <a:endParaRPr lang="ru-RU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Денежно-кредитная политика</a:t>
                      </a:r>
                      <a:endParaRPr lang="ru-RU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понижение ставки рефинансирования и уровня резервных тре­бований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покупка ценных бу­маг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повышение ставок рефинансирования и уровня резервных требований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продажа ценных бумаг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60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Общая  тенденция к расширению производства прокладывает себе дорогу через колебания темпов экономического роста, неравномерность функционирования национальных и мирового хозяйств.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Начиная с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1825 г.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когда разразился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экономический кризис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все страны рыночной экономики развиваются циклически.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Характерная черта цикличности – это движение не по кругу, а по спирали, поэтому цикличность – форма прогрессивного развития.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69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Антициклическая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454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fontAlgn="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Фазы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цикла            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СПАД     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ПОДЪЁМ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    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Политика заработной платы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Понижение</a:t>
            </a:r>
          </a:p>
          <a:p>
            <a:pPr marL="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заработной платы  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заработной платы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Инвестиционная политика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Увеличение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Уменьшение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государственных        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государственных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инвестиций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инвестиций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2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Кризис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194920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Самый глубокий кризис, который пережила рыночная экономика  это кризис 1929 – 1933 гг., охвативший США, Канаду, Австралию и многие страны Западной Европы.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эти годы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упали в Англии на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58%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 США – на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промышленное производство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сократилось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вдвое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 акций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упал в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раз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сократились 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 раз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численность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безработных в США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достигла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 млн.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человек, в Западной Европе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 млн.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Обанкротились 80 тыс. компаний и 900 банков.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Реальные доходы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населения упали на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58%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Картинка 1 из 143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68352" cy="65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48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Великая Депрессия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«Великая Депрессия»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обычно употребляется именно по отношению 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США, т.к. официально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закончился в 1940 году, но реально экономика США стала восстанавливаться после Второй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ировой войны.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октября 1929 года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черный четверг».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Нью-йоркской фондовой бирже разразилась паника, приведшая к катастрофическому падению курса акций.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день акций было продано 12 894 650 штук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Гувер, обратившись на следующий день к американскому народу, сказал, что «экономика страны покоится на прочном фундаменте» и паника на бирже спровоцирована «техническими причинами».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уже через четыре дня страна рухнула в пропасть. Во вторник 29 октября 1929 года за первые три минуты торгов на рынок были выброшены 650 тыс. акций U.S.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Steel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44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Кризис 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2008 г.</a:t>
            </a:r>
            <a:b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Мировой финансовый кризис 2008 года </a:t>
            </a:r>
            <a:r>
              <a:rPr lang="ru-RU" sz="2400" dirty="0">
                <a:solidFill>
                  <a:srgbClr val="2806BA"/>
                </a:solidFill>
                <a:latin typeface="Arial" pitchFamily="34" charset="0"/>
                <a:cs typeface="Arial" pitchFamily="34" charset="0"/>
              </a:rPr>
              <a:t>– экономический кризис, проявившийся в форме ухудшения основных экономических показателей в большинстве стран. </a:t>
            </a:r>
            <a:br>
              <a:rPr lang="ru-RU" sz="2400" dirty="0">
                <a:solidFill>
                  <a:srgbClr val="2806BA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2806BA"/>
                </a:solidFill>
                <a:latin typeface="Arial" pitchFamily="34" charset="0"/>
                <a:cs typeface="Arial" pitchFamily="34" charset="0"/>
              </a:rPr>
              <a:t>Его предшественником  был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ипотечный кризис в США</a:t>
            </a:r>
            <a:r>
              <a:rPr lang="ru-RU" sz="2400" dirty="0">
                <a:solidFill>
                  <a:srgbClr val="2806BA"/>
                </a:solidFill>
                <a:latin typeface="Arial" pitchFamily="34" charset="0"/>
                <a:cs typeface="Arial" pitchFamily="34" charset="0"/>
              </a:rPr>
              <a:t>, который постепенно трансформировался в финансовый и стал затрагивать не только США</a:t>
            </a:r>
            <a:r>
              <a:rPr lang="ru-RU" sz="2400" dirty="0" smtClean="0">
                <a:solidFill>
                  <a:srgbClr val="2806B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Возникновение экономического кризиса было обусловлено следующими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факторами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1) перегрев сырьевых рынков (в том числе, рынка нефти и продовольствия);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2) перегрев фондового рынка;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3) перегрев кредитного рынка и явившийся их следствием ипотечный кризис.</a:t>
            </a:r>
          </a:p>
          <a:p>
            <a:pPr marL="0" indent="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42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формы проявления мирового кризиса:</a:t>
            </a:r>
          </a:p>
        </p:txBody>
      </p:sp>
      <p:pic>
        <p:nvPicPr>
          <p:cNvPr id="4" name="Содержимое 4" descr="globcri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1484784"/>
            <a:ext cx="4176464" cy="4571529"/>
          </a:xfrm>
        </p:spPr>
      </p:pic>
      <p:sp>
        <p:nvSpPr>
          <p:cNvPr id="6" name="Прямоугольник 5"/>
          <p:cNvSpPr/>
          <p:nvPr/>
        </p:nvSpPr>
        <p:spPr>
          <a:xfrm>
            <a:off x="4716016" y="2510286"/>
            <a:ext cx="432048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1) убытки и банкротство ипотечных компаний, банков и хедж фондов;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снижение уровня жизни населения, в большей степени среднего класса и людей с низким уровнем доходов;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массовые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сокращения работников;</a:t>
            </a:r>
          </a:p>
          <a:p>
            <a:pPr marL="273050" indent="-273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4) повышение цен на товары потребления.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75299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Механизмы распространения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кризиса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39763" lvl="1" indent="-246063"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1) серия банкротств банков, страховых компаний, ипотечных компаний(колоссальные убытки банков);</a:t>
            </a:r>
          </a:p>
          <a:p>
            <a:pPr marL="639763" lvl="1" indent="-246063"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2) невозвраты 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кредитам;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39763" lvl="1" indent="-246063"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3) кризис ликвидности, который связан с быстрым изъятием средств из рискованных активов и переводом их в менее рискованные сегменты рынка;</a:t>
            </a:r>
          </a:p>
          <a:p>
            <a:pPr marL="639763" lvl="1" indent="-246063"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4) рост процентных ставок на рынке межбанковских кредитов;</a:t>
            </a:r>
          </a:p>
          <a:p>
            <a:pPr marL="639763" lvl="1" indent="-246063"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5) проблемы рефинансирования;</a:t>
            </a:r>
          </a:p>
          <a:p>
            <a:pPr marL="639763" lvl="1" indent="-246063"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6) замедление роста почти всех экономик мира.</a:t>
            </a: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76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«Пузыри» при кризисе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14" t="8537" r="3367" b="3331"/>
          <a:stretch>
            <a:fillRect/>
          </a:stretch>
        </p:blipFill>
        <p:spPr>
          <a:xfrm>
            <a:off x="539552" y="1268760"/>
            <a:ext cx="7776864" cy="518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41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Преимущества кризиса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616624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1) ускорение процессов внутриорганизационных изменений;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признание проблем и поиск их решения;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 оптимальное перераспределение кадрового потенциала в процессе изменений;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4) реализация новых революционных стратегий;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5) ориентация на системы раннего предупреждения в будущем;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6) новые конкурентные преимущества после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кризиса.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0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Экономический цикл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Экономический (деловой) </a:t>
            </a:r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колебания уровня деловой активности, когда периоды подъёма сменяются периодами спада экономики.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Колебания деловой активности могут быть:</a:t>
            </a:r>
          </a:p>
          <a:p>
            <a:pPr marL="0" indent="0" algn="just">
              <a:buNone/>
            </a:pPr>
            <a:r>
              <a:rPr lang="ru-RU" sz="3400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циклическими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(экономический цикл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):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из­меняются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все макроэкономические показатели и изменение деловой активно­сти охватывает все отрасли и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сектора экономики.</a:t>
            </a:r>
          </a:p>
          <a:p>
            <a:pPr marL="0" indent="0" algn="just">
              <a:buNone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3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нециклическими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: изменение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деловой активности лишь 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в некоторых от­раслях,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имеющих сезонный характер работ.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Изменяются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лишь </a:t>
            </a:r>
            <a:r>
              <a:rPr lang="ru-RU" sz="3400" i="1" dirty="0">
                <a:latin typeface="Arial" pitchFamily="34" charset="0"/>
                <a:cs typeface="Arial" pitchFamily="34" charset="0"/>
              </a:rPr>
              <a:t>некоторые макроэкономические показатели.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Например,  рост объема розничных продаж перед праздниками.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538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Показатели экономического цикла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зависимости от того, как колеблется значение экономических показателей в процессе экономического цикла, эти показатели подразделяются на:</a:t>
            </a:r>
          </a:p>
          <a:p>
            <a:pPr algn="just">
              <a:buFontTx/>
              <a:buChar char="-"/>
            </a:pP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роциклические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которые увеличиваются в фазе подъёма и снижаются в фазе спада (совокупный объём производства, денежные агрегаты, скорость обращения денег, общий уровень цен, прибыль корпораций);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контрциклические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которые увеличиваются в фазе спада и снижаются в фазе подъёма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(уровень безработицы, размеры производственных запасов готовой продукции);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циклические,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динамика которых не связана с фазами цикла (объём экспорта).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3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Фазы экономического цикла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классическом варианте экономический цикл включает в себя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четыре фазы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кризис (спад, рецессия);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депрессия (стагнация);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оживление (экспансия, восстановление);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подъём (пик, бум).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Кризис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характеризуется резким ухудшением всех параметров экономического развития: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резкое сокращение объёмов производства;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резкое сокращение размеров доходов;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сокращение занятости;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окращение инвестиций;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падение цен;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атоваривание;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астичное разрушение производительных сил (недогрузка производственных мощностей, рост безработицы, массовое банкротство, обесценение основного капитала).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697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Фазы экономического цикла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Депрессия (стагнация)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низшая точка спада, характеризуется: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массовой безработицей;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изким уровнем заработной платы;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изким уровнем ссудного процента;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роизводство и не растёт, и не падает;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окращение товарных запасов;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риостановка падения цен.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Оживление (экспансия)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фаза восстановления характеризуется: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массовым обновлением основного капитала;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сокращением безработицы;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остом заработной платы;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остом цен;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остом процентных ставок;</a:t>
            </a:r>
          </a:p>
          <a:p>
            <a:pPr>
              <a:buFontTx/>
              <a:buChar char="-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овышением спроса на предметы потребления. 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Оживление заканчивается достижением предкризисного уровня по макроэкономическим показателям.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92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Фазы экономического цикла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Подъём (бум, пик)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характеризуется: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ростом темпов экономического роста;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значительным превышением предкризисного уровня производства;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ростом инвестиций, курсов акций и других ценных бумаг, процентных ставок; цен, заработной платы, прибыли;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сокращением безработицы.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9871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Экономический цикл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3" descr="Картинка 23 из 631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52736"/>
            <a:ext cx="8420100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742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Основания для разграничения экономических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циклов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1) периодичность обновления отдельных частей капитала;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2) изменения, обусловленные обновлением элементов зданий, сооружений;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3) изменения, обусловленные демографическими процессами и сельским хозяйством.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40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1669</Words>
  <Application>Microsoft Office PowerPoint</Application>
  <PresentationFormat>Экран (4:3)</PresentationFormat>
  <Paragraphs>195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23. Цикличность экономического развития</vt:lpstr>
      <vt:lpstr>Слайд 2</vt:lpstr>
      <vt:lpstr>Экономический цикл</vt:lpstr>
      <vt:lpstr>Показатели экономического цикла</vt:lpstr>
      <vt:lpstr>Фазы экономического цикла</vt:lpstr>
      <vt:lpstr>Фазы экономического цикла</vt:lpstr>
      <vt:lpstr>Фазы экономического цикла</vt:lpstr>
      <vt:lpstr>Экономический цикл</vt:lpstr>
      <vt:lpstr>Основания для разграничения экономических циклов</vt:lpstr>
      <vt:lpstr>Стагфляция</vt:lpstr>
      <vt:lpstr>Виды экономических циклов (по продолжительности)</vt:lpstr>
      <vt:lpstr>Виды экономических циклов (по продолжительности)</vt:lpstr>
      <vt:lpstr>«Длинные волны» Н. Кондратьева</vt:lpstr>
      <vt:lpstr>Виды экономических циклов (по продолжительности)</vt:lpstr>
      <vt:lpstr>Виды экономических циклов (по продолжительности)</vt:lpstr>
      <vt:lpstr>Факторы экономических циклов</vt:lpstr>
      <vt:lpstr>Основная причина экономического цикла</vt:lpstr>
      <vt:lpstr>Годовой темп прироста ВВП</vt:lpstr>
      <vt:lpstr>Антициклическая политика – это  использование инструментов экономической политики для противодействия колебаниям конъюнктуры, сглаживания верхней и нижней границы экономического цикла.</vt:lpstr>
      <vt:lpstr>Антициклическая политика</vt:lpstr>
      <vt:lpstr>Кризис</vt:lpstr>
      <vt:lpstr>Великая Депрессия</vt:lpstr>
      <vt:lpstr> Кризис 2008 г. </vt:lpstr>
      <vt:lpstr>Основные формы проявления мирового кризиса:</vt:lpstr>
      <vt:lpstr>Механизмы распространения кризиса</vt:lpstr>
      <vt:lpstr>«Пузыри» при кризисе</vt:lpstr>
      <vt:lpstr>Преимущества кризиса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</dc:title>
  <dc:creator>Александр</dc:creator>
  <cp:lastModifiedBy>Света</cp:lastModifiedBy>
  <cp:revision>72</cp:revision>
  <dcterms:created xsi:type="dcterms:W3CDTF">2013-04-14T17:12:48Z</dcterms:created>
  <dcterms:modified xsi:type="dcterms:W3CDTF">2020-10-15T06:10:22Z</dcterms:modified>
</cp:coreProperties>
</file>