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68" autoAdjust="0"/>
  </p:normalViewPr>
  <p:slideViewPr>
    <p:cSldViewPr>
      <p:cViewPr varScale="1">
        <p:scale>
          <a:sx n="91" d="100"/>
          <a:sy n="9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92B12-B32A-4630-9381-82FFCFED28BF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2B2AB-EFA1-4949-9BFB-1B668E9925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04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Степень развития рынка труда оказывает непосредственное влияние на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процессы, происходящие в обществе. Рынок труда как неотъемлемый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элемент рыночной системы хозяйствования выполняет важнейшие функции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системе воспроизводства рабочей силы, распределения ее между отраслями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секторами экономики, регулирует объемы спроса и предложения, придает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действенный импульс профессиональной и территориальной мобильности.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969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характеристики возрастной структуры населения с точки зрения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трудовых ресурсов рассчитывают ряд показателей. В частности,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рассчитывают удельный вес лиц моложе трудоспособного, трудоспособного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старше трудоспособного возраста в общей численности населения.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024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Численность населения также изменяется под влиянием не только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естественного, но и механического движения, т. е. 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миграции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Необходимо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отметить, что понятия ≪прибывшие≫ и ≪выбывшие≫ характеризуют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миграцию с некоторой условностью, так как одно и то же лицо может в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течение года менять место постоянного жительства не один раз.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1413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i="0" u="none" strike="noStrike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Вступление: 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настоящее время идет активный процесс формирования рынка труда в России. И хотя рынок труда в окончательном, развитом виде еще не сформирован, имеются все его основные элементы.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064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Заключение: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Рынок труда находится в непрерывном движении. За формированием 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функционированием рынка труда в России следят функциональные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подразделения и территориальные органы Федеральной службы по труду 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занятости Министерства здравоохранения и социального развития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Российс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кой Федерации и наряду с Федеральной службой государственной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статистики ведут соответствующую статистику.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2133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ВСТУПЛЕНИЕ: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отечественной и зарубежной экономической литературе, посвященной изучению рынка труда, используются многочисленные частные варианты общего понятия рынка труда: городской, интегрированный, внешний, внутренний, гибкий, первичный и т.д. Критерии классификации этих и других понятий, конкретизирующих категорию рынка труда, можно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характеризовать по различным признакам.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257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Перемещение работников может происходить как по горизонтали – перевод на другое рабочее место (без повышения в должности и без изменения квалификации), так и по вертикали – переход на другое рабочее место с повышением в должности и изменением квалификации.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5365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967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ЗАКЛЮЧЕНИЕ: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рамках каждой из указанных укрупненных групп профессий выделяются еще более специализированные локальные рынки труда, например, рынок труда медицинских работников, рынок труда педагогических работников и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3127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916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ВСТУПЛЕНИЕ: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экономической теории выделяют четыре основных фактора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производства: труд, капитал, земля и предпринимательские способности.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744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представительства и защиты своих интересов наемные работники объединяются. Наиболее доступная и распространенная форма объединения</a:t>
            </a:r>
          </a:p>
          <a:p>
            <a:r>
              <a:rPr lang="ru-RU" dirty="0" smtClean="0"/>
              <a:t>– профессиональные союзы (профсоюзы).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492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Степень выполнения указанных функций зависит от экономических,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политических, социальных факторов, и их конкретного сочетания в том или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ином историческом периоде.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Помимо этого государство выступает в качестве работодателя на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государственных предприятиях и в качестве инвестора, финансируя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крупные социально значимые проекты и программы.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474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Значительная безработица возникла в начале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XIX в., тогда как социальные выплаты появились только в XX в. после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упорной борьбы рабочего класса за свои права.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0830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Данные нормы конкретизируются в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указах Президента РФ, решениях правительства, генеральных, региональных,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отраслевых тарифных соглашениях, коллективных договорах, программах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содействия занятости населения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344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u="none" strike="noStrike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Вступление: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Важный элемент рыночного механизма – конкуренция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554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Минимальный возраст, принятый в большинстве стран при измерении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экономически активного населения, – 14–15 лет. Количественно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экономически активное население складывается из занятых и безработных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(данные категории будут подробно рассмотрены в следующих главах).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Близким понятию ≪экономически активное население≫ в зарубежной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экономической литературе считается понятие 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«рабочая сила»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995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Данная категория утвердилась в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эпоху плановой экономики и характеризует часть населения, способную (в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силу психофизических и интеллектуальных качеств) производить блага 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услуги.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5593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Обобщающим показателем численности населения является средняя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численность населения, которая рассчитывается, как правило, за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B2AB-EFA1-4949-9BFB-1B668E9925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99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E03B-8936-4BEE-AC8D-B8FB4833A48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D9755-6B73-4C67-9281-29694E341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Тема 20. Рынок труда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016824" cy="1752600"/>
          </a:xfrm>
        </p:spPr>
        <p:txBody>
          <a:bodyPr>
            <a:normAutofit/>
          </a:bodyPr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8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rgbClr val="FF0000"/>
                </a:solidFill>
              </a:rPr>
              <a:t>Конъюнктура</a:t>
            </a:r>
            <a:r>
              <a:rPr lang="ru-RU" b="1" dirty="0"/>
              <a:t> </a:t>
            </a:r>
            <a:r>
              <a:rPr lang="ru-RU" dirty="0"/>
              <a:t>– это временная ситуация, </a:t>
            </a:r>
            <a:r>
              <a:rPr lang="ru-RU" dirty="0" smtClean="0"/>
              <a:t>характеризующая совокупность </a:t>
            </a:r>
            <a:r>
              <a:rPr lang="ru-RU" dirty="0"/>
              <a:t>признаков, выражающих текущее состояние рынка труда </a:t>
            </a:r>
            <a:r>
              <a:rPr lang="ru-RU" dirty="0" smtClean="0"/>
              <a:t>в определенный </a:t>
            </a:r>
            <a:r>
              <a:rPr lang="ru-RU" dirty="0"/>
              <a:t>период. Конъюнктура связана с соотношением спроса </a:t>
            </a:r>
            <a:r>
              <a:rPr lang="ru-RU" dirty="0" smtClean="0"/>
              <a:t>и предложения </a:t>
            </a:r>
            <a:r>
              <a:rPr lang="ru-RU" dirty="0"/>
              <a:t>в разрезе всех составляющих рынка труда. </a:t>
            </a:r>
            <a:r>
              <a:rPr lang="ru-RU" b="1" i="1" dirty="0">
                <a:solidFill>
                  <a:srgbClr val="FF0000"/>
                </a:solidFill>
              </a:rPr>
              <a:t>Спрос</a:t>
            </a:r>
            <a:r>
              <a:rPr lang="ru-RU" b="1" dirty="0"/>
              <a:t> </a:t>
            </a:r>
            <a:r>
              <a:rPr lang="ru-RU" dirty="0" smtClean="0"/>
              <a:t>складывается из </a:t>
            </a:r>
            <a:r>
              <a:rPr lang="ru-RU" dirty="0"/>
              <a:t>числа вакансий и должностей работников, которым работодатель </a:t>
            </a:r>
            <a:r>
              <a:rPr lang="ru-RU" dirty="0" smtClean="0"/>
              <a:t>ищет замену</a:t>
            </a:r>
            <a:r>
              <a:rPr lang="ru-RU" dirty="0"/>
              <a:t>. </a:t>
            </a:r>
            <a:r>
              <a:rPr lang="ru-RU" b="1" i="1" dirty="0">
                <a:solidFill>
                  <a:srgbClr val="FF0000"/>
                </a:solidFill>
              </a:rPr>
              <a:t>Предложение</a:t>
            </a:r>
            <a:r>
              <a:rPr lang="ru-RU" b="1" dirty="0"/>
              <a:t> </a:t>
            </a:r>
            <a:r>
              <a:rPr lang="ru-RU" dirty="0"/>
              <a:t>формируется из тех, кто, являясь незанятым, </a:t>
            </a:r>
            <a:r>
              <a:rPr lang="ru-RU" dirty="0" smtClean="0"/>
              <a:t>ищет рабочее </a:t>
            </a:r>
            <a:r>
              <a:rPr lang="ru-RU" dirty="0"/>
              <a:t>место, из тех, кто имеет работу, но </a:t>
            </a:r>
            <a:r>
              <a:rPr lang="ru-RU" dirty="0" err="1"/>
              <a:t>неудовлетворен</a:t>
            </a:r>
            <a:r>
              <a:rPr lang="ru-RU" dirty="0"/>
              <a:t> ею, и, наконец</a:t>
            </a:r>
            <a:r>
              <a:rPr lang="ru-RU" dirty="0" smtClean="0"/>
              <a:t>, занятых</a:t>
            </a:r>
            <a:r>
              <a:rPr lang="ru-RU" dirty="0"/>
              <a:t>, но рискующих потерять работу. Количественно спрос </a:t>
            </a:r>
            <a:r>
              <a:rPr lang="ru-RU" dirty="0" smtClean="0"/>
              <a:t>и предложение </a:t>
            </a:r>
            <a:r>
              <a:rPr lang="ru-RU" dirty="0"/>
              <a:t>на рынке труда характеризуются показателями </a:t>
            </a:r>
            <a:r>
              <a:rPr lang="ru-RU" dirty="0" smtClean="0"/>
              <a:t>части экономически </a:t>
            </a:r>
            <a:r>
              <a:rPr lang="ru-RU" dirty="0"/>
              <a:t>активного населения и численности занятых и </a:t>
            </a:r>
            <a:r>
              <a:rPr lang="ru-RU" dirty="0" smtClean="0"/>
              <a:t>свободных рабочих </a:t>
            </a:r>
            <a:r>
              <a:rPr lang="ru-RU" dirty="0"/>
              <a:t>мест.</a:t>
            </a:r>
          </a:p>
        </p:txBody>
      </p:sp>
    </p:spTree>
    <p:extLst>
      <p:ext uri="{BB962C8B-B14F-4D97-AF65-F5344CB8AC3E}">
        <p14:creationId xmlns:p14="http://schemas.microsoft.com/office/powerpoint/2010/main" xmlns="" val="153004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27048"/>
            <a:ext cx="8784976" cy="47822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Конкуренция</a:t>
            </a:r>
            <a:r>
              <a:rPr lang="ru-RU" dirty="0" smtClean="0"/>
              <a:t> на </a:t>
            </a:r>
            <a:r>
              <a:rPr lang="ru-RU" dirty="0"/>
              <a:t>рынке труда представляет собой наличие большого числа </a:t>
            </a:r>
            <a:r>
              <a:rPr lang="ru-RU" dirty="0" smtClean="0"/>
              <a:t>независимых работодателей </a:t>
            </a:r>
            <a:r>
              <a:rPr lang="ru-RU" dirty="0"/>
              <a:t>и наемных работников, возможность для них </a:t>
            </a:r>
            <a:r>
              <a:rPr lang="ru-RU" dirty="0" smtClean="0"/>
              <a:t>свободно бороться </a:t>
            </a:r>
            <a:r>
              <a:rPr lang="ru-RU" dirty="0"/>
              <a:t>за престижные рабочие места и квалифицированных работников</a:t>
            </a:r>
            <a:r>
              <a:rPr lang="ru-RU" dirty="0" smtClean="0"/>
              <a:t>, свободно </a:t>
            </a:r>
            <a:r>
              <a:rPr lang="ru-RU" dirty="0"/>
              <a:t>входить на рынок и покидать его.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Мобильность на рынке труда </a:t>
            </a:r>
            <a:r>
              <a:rPr lang="ru-RU" dirty="0"/>
              <a:t>– это процесс перемещения </a:t>
            </a:r>
            <a:r>
              <a:rPr lang="ru-RU" dirty="0" smtClean="0"/>
              <a:t>рабочей силы </a:t>
            </a:r>
            <a:r>
              <a:rPr lang="ru-RU" dirty="0"/>
              <a:t>на новые рабочие места. Переход на новое рабочее место </a:t>
            </a:r>
            <a:r>
              <a:rPr lang="ru-RU" dirty="0" smtClean="0"/>
              <a:t>может сопровождаться </a:t>
            </a:r>
            <a:r>
              <a:rPr lang="ru-RU" dirty="0"/>
              <a:t>изменением вида занятости (профессии), территории</a:t>
            </a:r>
            <a:r>
              <a:rPr lang="ru-RU" dirty="0" smtClean="0"/>
              <a:t>, работодателя</a:t>
            </a:r>
            <a:r>
              <a:rPr lang="ru-RU" dirty="0"/>
              <a:t>.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Инфраструктура рынка труда </a:t>
            </a:r>
            <a:r>
              <a:rPr lang="ru-RU" dirty="0"/>
              <a:t>– это государственные </a:t>
            </a:r>
            <a:r>
              <a:rPr lang="ru-RU" dirty="0" smtClean="0"/>
              <a:t>учреждения содействия </a:t>
            </a:r>
            <a:r>
              <a:rPr lang="ru-RU" dirty="0"/>
              <a:t>занятости, кадровые службы предприятий и организаций</a:t>
            </a:r>
            <a:r>
              <a:rPr lang="ru-RU" dirty="0" smtClean="0"/>
              <a:t>, коммерческие </a:t>
            </a:r>
            <a:r>
              <a:rPr lang="ru-RU" dirty="0"/>
              <a:t>и некоммерческие биржи труда, агентства по </a:t>
            </a:r>
            <a:r>
              <a:rPr lang="ru-RU" dirty="0" smtClean="0"/>
              <a:t>подбору персонала </a:t>
            </a:r>
            <a:r>
              <a:rPr lang="ru-RU" dirty="0"/>
              <a:t>и др., которые занимаются вопросами профориентации</a:t>
            </a:r>
            <a:r>
              <a:rPr lang="ru-RU" dirty="0" smtClean="0"/>
              <a:t>, повышения </a:t>
            </a:r>
            <a:r>
              <a:rPr lang="ru-RU" dirty="0"/>
              <a:t>квалификации, подготовкой и переподготовкой, а </a:t>
            </a:r>
            <a:r>
              <a:rPr lang="ru-RU" dirty="0" smtClean="0"/>
              <a:t>также трудоустройством </a:t>
            </a:r>
            <a:r>
              <a:rPr lang="ru-RU" dirty="0"/>
              <a:t>незанятых граждан, их социальной защитой </a:t>
            </a:r>
            <a:r>
              <a:rPr lang="ru-RU" dirty="0" smtClean="0"/>
              <a:t>и поддержкой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607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Экономически активное население, рабочая сила и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трудовые ресурсы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Согласно международным стандартам </a:t>
            </a:r>
            <a:r>
              <a:rPr lang="ru-RU" b="1" dirty="0"/>
              <a:t>экономически </a:t>
            </a:r>
            <a:r>
              <a:rPr lang="ru-RU" b="1" dirty="0" smtClean="0"/>
              <a:t>активное население </a:t>
            </a:r>
            <a:r>
              <a:rPr lang="ru-RU" dirty="0"/>
              <a:t>- это часть населения, обеспечивающая предложение </a:t>
            </a:r>
            <a:r>
              <a:rPr lang="ru-RU" dirty="0" smtClean="0"/>
              <a:t>рабочей силы </a:t>
            </a:r>
            <a:r>
              <a:rPr lang="ru-RU" dirty="0"/>
              <a:t>для производства товаров и услуг.</a:t>
            </a:r>
          </a:p>
          <a:p>
            <a:pPr algn="just"/>
            <a:r>
              <a:rPr lang="ru-RU" b="1" dirty="0"/>
              <a:t>Экономически активное население – часть населения, </a:t>
            </a:r>
            <a:r>
              <a:rPr lang="ru-RU" b="1" dirty="0" smtClean="0"/>
              <a:t>включающая в </a:t>
            </a:r>
            <a:r>
              <a:rPr lang="ru-RU" b="1" dirty="0"/>
              <a:t>себя занятых общественно-полезной деятельностью, </a:t>
            </a:r>
            <a:r>
              <a:rPr lang="ru-RU" b="1" dirty="0" smtClean="0"/>
              <a:t>приносящей доход</a:t>
            </a:r>
            <a:r>
              <a:rPr lang="ru-RU" b="1" dirty="0"/>
              <a:t>, и безработных, активно ищущих работу и готовых приступить </a:t>
            </a:r>
            <a:r>
              <a:rPr lang="ru-RU" b="1" dirty="0" smtClean="0"/>
              <a:t>к ней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9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784976" cy="47822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В число экономически неактивного населения включаются </a:t>
            </a:r>
            <a:r>
              <a:rPr lang="ru-RU" dirty="0" smtClean="0"/>
              <a:t>следующие </a:t>
            </a:r>
            <a:r>
              <a:rPr lang="ru-RU" dirty="0"/>
              <a:t>группы:</a:t>
            </a:r>
          </a:p>
          <a:p>
            <a:pPr marL="0" indent="457200" algn="just">
              <a:buNone/>
            </a:pPr>
            <a:r>
              <a:rPr lang="ru-RU" dirty="0"/>
              <a:t>– учащиеся, студенты, курсанты, аспиранты и докторанты </a:t>
            </a:r>
            <a:r>
              <a:rPr lang="ru-RU" dirty="0" smtClean="0"/>
              <a:t>дневных учебных </a:t>
            </a:r>
            <a:r>
              <a:rPr lang="ru-RU" dirty="0"/>
              <a:t>заведений (не занятые никакой деятельностью, кроме учебы);</a:t>
            </a:r>
          </a:p>
          <a:p>
            <a:pPr marL="0" indent="457200" algn="just">
              <a:buNone/>
            </a:pPr>
            <a:r>
              <a:rPr lang="ru-RU" dirty="0"/>
              <a:t>– лица, получающие пенсии по старости, инвалидности, а </a:t>
            </a:r>
            <a:r>
              <a:rPr lang="ru-RU" dirty="0" smtClean="0"/>
              <a:t>также получающие </a:t>
            </a:r>
            <a:r>
              <a:rPr lang="ru-RU" dirty="0"/>
              <a:t>пенсии на льготных условиях, по случаю потери кормильца и </a:t>
            </a:r>
            <a:r>
              <a:rPr lang="ru-RU" dirty="0" smtClean="0"/>
              <a:t>не занятые </a:t>
            </a:r>
            <a:r>
              <a:rPr lang="ru-RU" dirty="0"/>
              <a:t>никакой деятельностью;</a:t>
            </a:r>
          </a:p>
          <a:p>
            <a:pPr marL="0" indent="457200" algn="just">
              <a:buNone/>
            </a:pPr>
            <a:r>
              <a:rPr lang="ru-RU" dirty="0"/>
              <a:t>– лица, занятые ведением домашнего хозяйства, уходом за детьми</a:t>
            </a:r>
            <a:r>
              <a:rPr lang="ru-RU" dirty="0" smtClean="0"/>
              <a:t>, больными </a:t>
            </a:r>
            <a:r>
              <a:rPr lang="ru-RU" dirty="0"/>
              <a:t>родственниками и т. п.;</a:t>
            </a:r>
          </a:p>
          <a:p>
            <a:pPr marL="0" indent="457200" algn="just">
              <a:buNone/>
            </a:pPr>
            <a:r>
              <a:rPr lang="ru-RU" dirty="0"/>
              <a:t>– лица, которые отчаялись найти работу и прекратили поиски </a:t>
            </a:r>
            <a:r>
              <a:rPr lang="ru-RU" dirty="0" smtClean="0"/>
              <a:t>после исчерпания </a:t>
            </a:r>
            <a:r>
              <a:rPr lang="ru-RU" dirty="0"/>
              <a:t>всех имеющихся у них возможностей, но могут и </a:t>
            </a:r>
            <a:r>
              <a:rPr lang="ru-RU" dirty="0" smtClean="0"/>
              <a:t>готовы работать</a:t>
            </a:r>
            <a:r>
              <a:rPr lang="ru-RU" dirty="0"/>
              <a:t>;</a:t>
            </a:r>
          </a:p>
          <a:p>
            <a:pPr marL="0" indent="457200" algn="just">
              <a:buNone/>
            </a:pPr>
            <a:r>
              <a:rPr lang="ru-RU" dirty="0"/>
              <a:t>– лица, которым нет необходимости работать, независимо от </a:t>
            </a:r>
            <a:r>
              <a:rPr lang="ru-RU" dirty="0" smtClean="0"/>
              <a:t>источника дохода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213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 активное население с частью экономически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неактивного населения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составляют трудовые ресурсы.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Трудовые ресурсы состоят из трудоспособных </a:t>
            </a:r>
            <a:r>
              <a:rPr lang="ru-RU" dirty="0" smtClean="0"/>
              <a:t>граждан трудоспособного </a:t>
            </a:r>
            <a:r>
              <a:rPr lang="ru-RU" dirty="0"/>
              <a:t>(рабочего) возраста (за исключением </a:t>
            </a:r>
            <a:r>
              <a:rPr lang="ru-RU" dirty="0" smtClean="0"/>
              <a:t>неработающих инвалидов </a:t>
            </a:r>
            <a:r>
              <a:rPr lang="ru-RU" dirty="0"/>
              <a:t>I и II группы и неработающих лиц, получающих пенсию </a:t>
            </a:r>
            <a:r>
              <a:rPr lang="ru-RU" dirty="0" smtClean="0"/>
              <a:t>по возрасту </a:t>
            </a:r>
            <a:r>
              <a:rPr lang="ru-RU" dirty="0"/>
              <a:t>на льготных условиях) и граждан моложе и </a:t>
            </a:r>
            <a:r>
              <a:rPr lang="ru-RU" dirty="0" smtClean="0"/>
              <a:t>старше трудоспособного </a:t>
            </a:r>
            <a:r>
              <a:rPr lang="ru-RU" dirty="0"/>
              <a:t>возраста, работающих в экономике страны (</a:t>
            </a:r>
            <a:r>
              <a:rPr lang="ru-RU" dirty="0" smtClean="0"/>
              <a:t>работающие подростки </a:t>
            </a:r>
            <a:r>
              <a:rPr lang="ru-RU" dirty="0"/>
              <a:t>и работающие пенсионеры). В Российской Федерации в </a:t>
            </a:r>
            <a:r>
              <a:rPr lang="ru-RU" dirty="0" smtClean="0"/>
              <a:t>группу населения</a:t>
            </a:r>
            <a:r>
              <a:rPr lang="ru-RU" dirty="0"/>
              <a:t>, находящегося в трудоспособном возрасте, входят мужчины </a:t>
            </a:r>
            <a:r>
              <a:rPr lang="ru-RU" dirty="0" smtClean="0"/>
              <a:t>16–60 лет </a:t>
            </a:r>
            <a:r>
              <a:rPr lang="ru-RU" dirty="0"/>
              <a:t>и женщины </a:t>
            </a:r>
            <a:r>
              <a:rPr lang="ru-RU" dirty="0" smtClean="0"/>
              <a:t>16–55 </a:t>
            </a:r>
            <a:r>
              <a:rPr lang="ru-RU" dirty="0"/>
              <a:t>лет (хотя законодательством </a:t>
            </a:r>
            <a:r>
              <a:rPr lang="ru-RU" dirty="0" smtClean="0"/>
              <a:t>допускается осуществление </a:t>
            </a:r>
            <a:r>
              <a:rPr lang="ru-RU" dirty="0"/>
              <a:t>трудовой деятельности и ранее).</a:t>
            </a:r>
          </a:p>
        </p:txBody>
      </p:sp>
    </p:spTree>
    <p:extLst>
      <p:ext uri="{BB962C8B-B14F-4D97-AF65-F5344CB8AC3E}">
        <p14:creationId xmlns:p14="http://schemas.microsoft.com/office/powerpoint/2010/main" xmlns="" val="6148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Исходная база для определения количественных </a:t>
            </a:r>
            <a:r>
              <a:rPr lang="ru-RU" dirty="0" smtClean="0"/>
              <a:t>характеристик трудовых </a:t>
            </a:r>
            <a:r>
              <a:rPr lang="ru-RU" dirty="0"/>
              <a:t>ресурсов – </a:t>
            </a:r>
            <a:r>
              <a:rPr lang="ru-RU" b="1" dirty="0"/>
              <a:t>численность населения</a:t>
            </a:r>
            <a:r>
              <a:rPr lang="ru-RU" dirty="0"/>
              <a:t>. В целом изучение </a:t>
            </a:r>
            <a:r>
              <a:rPr lang="ru-RU" dirty="0" smtClean="0"/>
              <a:t>населения может </a:t>
            </a:r>
            <a:r>
              <a:rPr lang="ru-RU" dirty="0"/>
              <a:t>охватывать следующие направления:</a:t>
            </a:r>
          </a:p>
          <a:p>
            <a:r>
              <a:rPr lang="ru-RU" dirty="0"/>
              <a:t>– численность населения, в том числе городского и сельского;</a:t>
            </a:r>
          </a:p>
          <a:p>
            <a:r>
              <a:rPr lang="ru-RU" dirty="0"/>
              <a:t>– распределение населения по возрастным группам;</a:t>
            </a:r>
          </a:p>
          <a:p>
            <a:r>
              <a:rPr lang="ru-RU" dirty="0"/>
              <a:t>– возрастно-половая структура населения;</a:t>
            </a:r>
          </a:p>
          <a:p>
            <a:r>
              <a:rPr lang="ru-RU" dirty="0"/>
              <a:t>– естественное движение населения;</a:t>
            </a:r>
          </a:p>
          <a:p>
            <a:r>
              <a:rPr lang="ru-RU" dirty="0"/>
              <a:t>– общие коэффициенты естественного движение населения</a:t>
            </a:r>
            <a:r>
              <a:rPr lang="ru-RU" dirty="0" smtClean="0"/>
              <a:t>;</a:t>
            </a:r>
          </a:p>
          <a:p>
            <a:r>
              <a:rPr lang="ru-RU" dirty="0"/>
              <a:t>– браки и разводы;</a:t>
            </a:r>
          </a:p>
          <a:p>
            <a:r>
              <a:rPr lang="ru-RU" dirty="0"/>
              <a:t>– коэффициенты смертности по основным классам причин смерти;</a:t>
            </a:r>
          </a:p>
          <a:p>
            <a:r>
              <a:rPr lang="ru-RU" dirty="0"/>
              <a:t>– ожидаемая продолжительность жизни при рождении;</a:t>
            </a:r>
          </a:p>
          <a:p>
            <a:r>
              <a:rPr lang="ru-RU" dirty="0"/>
              <a:t>– миграция (прибывшие, выбывшие);</a:t>
            </a:r>
          </a:p>
          <a:p>
            <a:r>
              <a:rPr lang="ru-RU" dirty="0"/>
              <a:t>– численность вынужденных переселенцев и беженцев.</a:t>
            </a:r>
          </a:p>
        </p:txBody>
      </p:sp>
    </p:spTree>
    <p:extLst>
      <p:ext uri="{BB962C8B-B14F-4D97-AF65-F5344CB8AC3E}">
        <p14:creationId xmlns:p14="http://schemas.microsoft.com/office/powerpoint/2010/main" xmlns="" val="13364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27048"/>
            <a:ext cx="8698168" cy="48542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Среднегодовая численность населения </a:t>
            </a:r>
            <a:r>
              <a:rPr lang="ru-RU" dirty="0"/>
              <a:t>– это средняя </a:t>
            </a:r>
            <a:r>
              <a:rPr lang="ru-RU" dirty="0" smtClean="0"/>
              <a:t>арифметическая значений </a:t>
            </a:r>
            <a:r>
              <a:rPr lang="ru-RU" dirty="0"/>
              <a:t>численности населения на начало и конец соответствующего года.</a:t>
            </a:r>
          </a:p>
          <a:p>
            <a:pPr algn="just"/>
            <a:r>
              <a:rPr lang="ru-RU" dirty="0"/>
              <a:t>Распределение населения на городское и сельское производится по </a:t>
            </a:r>
            <a:r>
              <a:rPr lang="ru-RU" dirty="0" smtClean="0"/>
              <a:t>месту проживания</a:t>
            </a:r>
            <a:r>
              <a:rPr lang="ru-RU" dirty="0"/>
              <a:t>, при этом городскими считаются населенные пункты</a:t>
            </a:r>
            <a:r>
              <a:rPr lang="ru-RU" dirty="0" smtClean="0"/>
              <a:t>, отнесенные </a:t>
            </a:r>
            <a:r>
              <a:rPr lang="ru-RU" dirty="0"/>
              <a:t>в установленном законодательством порядке к </a:t>
            </a:r>
            <a:r>
              <a:rPr lang="ru-RU" dirty="0" smtClean="0"/>
              <a:t>категории городских</a:t>
            </a:r>
            <a:r>
              <a:rPr lang="ru-RU" dirty="0"/>
              <a:t>. Все остальные – сельские. </a:t>
            </a:r>
            <a:endParaRPr lang="ru-RU" dirty="0" smtClean="0"/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характеристике </a:t>
            </a:r>
            <a:r>
              <a:rPr lang="ru-RU" dirty="0" smtClean="0"/>
              <a:t>размещения населения </a:t>
            </a:r>
            <a:r>
              <a:rPr lang="ru-RU" dirty="0"/>
              <a:t>по территории прежде всего используют такие показатели, </a:t>
            </a:r>
            <a:r>
              <a:rPr lang="ru-RU" dirty="0" smtClean="0"/>
              <a:t>как плотность </a:t>
            </a:r>
            <a:r>
              <a:rPr lang="ru-RU" dirty="0"/>
              <a:t>населения (численность населения в расчете на 1 км2) </a:t>
            </a:r>
            <a:r>
              <a:rPr lang="ru-RU" dirty="0" smtClean="0"/>
              <a:t>и агломерация </a:t>
            </a:r>
            <a:r>
              <a:rPr lang="ru-RU" dirty="0"/>
              <a:t>населения (пространственная концентрация населения </a:t>
            </a:r>
            <a:r>
              <a:rPr lang="ru-RU" dirty="0" smtClean="0"/>
              <a:t>на отдельных </a:t>
            </a:r>
            <a:r>
              <a:rPr lang="ru-RU" dirty="0"/>
              <a:t>территориях).</a:t>
            </a:r>
          </a:p>
        </p:txBody>
      </p:sp>
    </p:spTree>
    <p:extLst>
      <p:ext uri="{BB962C8B-B14F-4D97-AF65-F5344CB8AC3E}">
        <p14:creationId xmlns:p14="http://schemas.microsoft.com/office/powerpoint/2010/main" xmlns="" val="29859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784976" cy="48542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Коэффициент трудоспособности всего населения </a:t>
            </a:r>
            <a:r>
              <a:rPr lang="ru-RU" dirty="0"/>
              <a:t>равен </a:t>
            </a:r>
            <a:r>
              <a:rPr lang="ru-RU" dirty="0" smtClean="0"/>
              <a:t>отношению численности </a:t>
            </a:r>
            <a:r>
              <a:rPr lang="ru-RU" dirty="0"/>
              <a:t>трудоспособного населения трудоспособного возраста </a:t>
            </a:r>
            <a:r>
              <a:rPr lang="ru-RU" dirty="0" smtClean="0"/>
              <a:t>к численности </a:t>
            </a:r>
            <a:r>
              <a:rPr lang="ru-RU" dirty="0"/>
              <a:t>всего населения.</a:t>
            </a:r>
          </a:p>
          <a:p>
            <a:pPr algn="just"/>
            <a:r>
              <a:rPr lang="ru-RU" b="1" dirty="0"/>
              <a:t>Коэффициент трудоспособности населения </a:t>
            </a:r>
            <a:r>
              <a:rPr lang="ru-RU" b="1" dirty="0" smtClean="0"/>
              <a:t>трудоспособного возраста </a:t>
            </a:r>
            <a:r>
              <a:rPr lang="ru-RU" dirty="0"/>
              <a:t>равен отношению численности трудоспособного </a:t>
            </a:r>
            <a:r>
              <a:rPr lang="ru-RU" dirty="0" smtClean="0"/>
              <a:t>населения трудоспособного </a:t>
            </a:r>
            <a:r>
              <a:rPr lang="ru-RU" dirty="0"/>
              <a:t>возраста к численности населения </a:t>
            </a:r>
            <a:r>
              <a:rPr lang="ru-RU" dirty="0" smtClean="0"/>
              <a:t>трудоспособного возраста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Коэффициент демографической нагрузки </a:t>
            </a:r>
            <a:r>
              <a:rPr lang="ru-RU" b="1" dirty="0" smtClean="0"/>
              <a:t>пенсионерами </a:t>
            </a:r>
            <a:r>
              <a:rPr lang="ru-RU" dirty="0" smtClean="0"/>
              <a:t>(</a:t>
            </a:r>
            <a:r>
              <a:rPr lang="ru-RU" dirty="0"/>
              <a:t>коэффициент пенсионной нагрузки) равен отношению </a:t>
            </a:r>
            <a:r>
              <a:rPr lang="ru-RU" dirty="0" smtClean="0"/>
              <a:t>численности населения </a:t>
            </a:r>
            <a:r>
              <a:rPr lang="ru-RU" dirty="0"/>
              <a:t>старше трудоспособного возраста к численности </a:t>
            </a:r>
            <a:r>
              <a:rPr lang="ru-RU" dirty="0" smtClean="0"/>
              <a:t>населения трудоспособного </a:t>
            </a:r>
            <a:r>
              <a:rPr lang="ru-RU" dirty="0"/>
              <a:t>возраста. Коэффициент демографической нагрузки </a:t>
            </a:r>
            <a:r>
              <a:rPr lang="ru-RU" dirty="0" smtClean="0"/>
              <a:t>детьми и </a:t>
            </a:r>
            <a:r>
              <a:rPr lang="ru-RU" dirty="0"/>
              <a:t>подростками (коэффициент нагрузки по замещению) равен </a:t>
            </a:r>
            <a:r>
              <a:rPr lang="ru-RU" dirty="0" smtClean="0"/>
              <a:t>отношению численности </a:t>
            </a:r>
            <a:r>
              <a:rPr lang="ru-RU" dirty="0"/>
              <a:t>населения моложе трудоспособного возраста к </a:t>
            </a:r>
            <a:r>
              <a:rPr lang="ru-RU" dirty="0" smtClean="0"/>
              <a:t>численности населения </a:t>
            </a:r>
            <a:r>
              <a:rPr lang="ru-RU" dirty="0"/>
              <a:t>трудоспособного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6309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Коэффициент демографической нагрузки </a:t>
            </a:r>
            <a:r>
              <a:rPr lang="ru-RU" b="1" dirty="0" smtClean="0"/>
              <a:t>населения трудоспособного </a:t>
            </a:r>
            <a:r>
              <a:rPr lang="ru-RU" b="1" dirty="0"/>
              <a:t>возраста </a:t>
            </a:r>
            <a:r>
              <a:rPr lang="ru-RU" dirty="0"/>
              <a:t>(общий коэффициент демографической нагрузки</a:t>
            </a:r>
            <a:r>
              <a:rPr lang="ru-RU" dirty="0" smtClean="0"/>
              <a:t>) равен </a:t>
            </a:r>
            <a:r>
              <a:rPr lang="ru-RU" dirty="0"/>
              <a:t>отношению суммы лиц моложе и старше трудоспособного возраста </a:t>
            </a:r>
            <a:r>
              <a:rPr lang="ru-RU" dirty="0" smtClean="0"/>
              <a:t>к численности </a:t>
            </a:r>
            <a:r>
              <a:rPr lang="ru-RU" dirty="0"/>
              <a:t>населения этого возраста. Коэффициенты исчисляются на </a:t>
            </a:r>
            <a:r>
              <a:rPr lang="ru-RU" dirty="0" smtClean="0"/>
              <a:t>1000 чел</a:t>
            </a:r>
            <a:r>
              <a:rPr lang="ru-RU" dirty="0"/>
              <a:t>. населения. Данные показатели характеризуют возрастную </a:t>
            </a:r>
            <a:r>
              <a:rPr lang="ru-RU" dirty="0" smtClean="0"/>
              <a:t>структуру населения </a:t>
            </a:r>
            <a:r>
              <a:rPr lang="ru-RU" dirty="0"/>
              <a:t>и показывают нагрузку на общество </a:t>
            </a:r>
            <a:r>
              <a:rPr lang="ru-RU" dirty="0" smtClean="0"/>
              <a:t>непроизводительного населения</a:t>
            </a:r>
            <a:r>
              <a:rPr lang="ru-RU" dirty="0"/>
              <a:t>.</a:t>
            </a:r>
          </a:p>
          <a:p>
            <a:r>
              <a:rPr lang="ru-RU" b="1" dirty="0" smtClean="0"/>
              <a:t>Естественный </a:t>
            </a:r>
            <a:r>
              <a:rPr lang="ru-RU" b="1" dirty="0"/>
              <a:t>прирост населения </a:t>
            </a:r>
            <a:r>
              <a:rPr lang="ru-RU" dirty="0"/>
              <a:t>рассчитывается как разница </a:t>
            </a:r>
            <a:r>
              <a:rPr lang="ru-RU" dirty="0" smtClean="0"/>
              <a:t>числа родившихся </a:t>
            </a:r>
            <a:r>
              <a:rPr lang="ru-RU" dirty="0"/>
              <a:t>и числа умерших. Среди общих показателей </a:t>
            </a:r>
            <a:r>
              <a:rPr lang="ru-RU" dirty="0" smtClean="0"/>
              <a:t>естественного движения </a:t>
            </a:r>
            <a:r>
              <a:rPr lang="ru-RU" dirty="0"/>
              <a:t>населения выделяют следующие.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491301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Коэффициенты рождаемости и смертности </a:t>
            </a:r>
            <a:r>
              <a:rPr lang="ru-RU" dirty="0"/>
              <a:t>– </a:t>
            </a:r>
            <a:r>
              <a:rPr lang="ru-RU" dirty="0" smtClean="0"/>
              <a:t>отношение соответственно </a:t>
            </a:r>
            <a:r>
              <a:rPr lang="ru-RU" dirty="0"/>
              <a:t>числа родившихся (живыми) и числа умерших к </a:t>
            </a:r>
            <a:r>
              <a:rPr lang="ru-RU" dirty="0" smtClean="0"/>
              <a:t>численности населения</a:t>
            </a:r>
            <a:r>
              <a:rPr lang="ru-RU" dirty="0"/>
              <a:t>. Обычно исчисляются в промилле (на 1000 чел. населения).</a:t>
            </a:r>
          </a:p>
          <a:p>
            <a:r>
              <a:rPr lang="ru-RU" b="1" dirty="0"/>
              <a:t>Коэффициенты </a:t>
            </a:r>
            <a:r>
              <a:rPr lang="ru-RU" b="1" dirty="0" err="1"/>
              <a:t>брачности</a:t>
            </a:r>
            <a:r>
              <a:rPr lang="ru-RU" b="1" dirty="0"/>
              <a:t> и разводимости </a:t>
            </a:r>
            <a:r>
              <a:rPr lang="ru-RU" dirty="0"/>
              <a:t>– </a:t>
            </a:r>
            <a:r>
              <a:rPr lang="ru-RU" dirty="0" smtClean="0"/>
              <a:t>отношение соответственно </a:t>
            </a:r>
            <a:r>
              <a:rPr lang="ru-RU" dirty="0"/>
              <a:t>числа браков и числа разводов к численности населения. </a:t>
            </a:r>
            <a:r>
              <a:rPr lang="ru-RU" dirty="0" smtClean="0"/>
              <a:t>Как и </a:t>
            </a:r>
            <a:r>
              <a:rPr lang="ru-RU" dirty="0"/>
              <a:t>коэффициенты рождаемости и смертности, они исчисляются в </a:t>
            </a:r>
            <a:r>
              <a:rPr lang="ru-RU" dirty="0" smtClean="0"/>
              <a:t>промилле (</a:t>
            </a:r>
            <a:r>
              <a:rPr lang="ru-RU" dirty="0"/>
              <a:t>на 1000 чел. населения).</a:t>
            </a:r>
          </a:p>
          <a:p>
            <a:r>
              <a:rPr lang="ru-RU" dirty="0"/>
              <a:t>Помимо общих показателей естественного движения </a:t>
            </a:r>
            <a:r>
              <a:rPr lang="ru-RU" dirty="0" smtClean="0"/>
              <a:t>населения выделяют </a:t>
            </a:r>
            <a:r>
              <a:rPr lang="ru-RU" dirty="0"/>
              <a:t>и частные, которые могут рассчитываться на 1000 чел</a:t>
            </a:r>
            <a:r>
              <a:rPr lang="ru-RU" dirty="0" smtClean="0"/>
              <a:t>. определенной </a:t>
            </a:r>
            <a:r>
              <a:rPr lang="ru-RU" dirty="0"/>
              <a:t>возрастной, половой, профессиональной или иной </a:t>
            </a:r>
            <a:r>
              <a:rPr lang="ru-RU" dirty="0" smtClean="0"/>
              <a:t>группы населения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0650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896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Рынок труда: основные понятие и элементы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Рынок труда</a:t>
            </a:r>
            <a:r>
              <a:rPr lang="ru-RU" dirty="0"/>
              <a:t>, в узком смысле, представляет собой </a:t>
            </a:r>
            <a:r>
              <a:rPr lang="ru-RU" dirty="0" smtClean="0"/>
              <a:t>взаимодействие спроса </a:t>
            </a:r>
            <a:r>
              <a:rPr lang="ru-RU" dirty="0"/>
              <a:t>на труд и его предложения, в результате которого </a:t>
            </a:r>
            <a:r>
              <a:rPr lang="ru-RU" dirty="0" smtClean="0"/>
              <a:t>устанавливается определённый </a:t>
            </a:r>
            <a:r>
              <a:rPr lang="ru-RU" dirty="0"/>
              <a:t>уровень оплаты труда и формируются </a:t>
            </a:r>
            <a:r>
              <a:rPr lang="ru-RU" dirty="0" smtClean="0"/>
              <a:t>социально-экономические </a:t>
            </a:r>
            <a:r>
              <a:rPr lang="ru-RU" dirty="0"/>
              <a:t>условия трудовой деятельности.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Рынок труда</a:t>
            </a:r>
            <a:r>
              <a:rPr lang="ru-RU" b="1" dirty="0"/>
              <a:t> </a:t>
            </a:r>
            <a:r>
              <a:rPr lang="ru-RU" dirty="0"/>
              <a:t>– это социально-экономическая категория, включающая </a:t>
            </a:r>
            <a:r>
              <a:rPr lang="ru-RU" dirty="0" smtClean="0"/>
              <a:t>в себя </a:t>
            </a:r>
            <a:r>
              <a:rPr lang="ru-RU" dirty="0"/>
              <a:t>исторически сложившийся специфический общественный </a:t>
            </a:r>
            <a:r>
              <a:rPr lang="ru-RU" i="1" dirty="0"/>
              <a:t>механизм</a:t>
            </a:r>
            <a:r>
              <a:rPr lang="ru-RU" i="1" dirty="0" smtClean="0"/>
              <a:t>, </a:t>
            </a:r>
            <a:r>
              <a:rPr lang="ru-RU" dirty="0" smtClean="0"/>
              <a:t>реализующий </a:t>
            </a:r>
            <a:r>
              <a:rPr lang="ru-RU" dirty="0"/>
              <a:t>определенный комплекс социально-трудовых отношений</a:t>
            </a:r>
            <a:r>
              <a:rPr lang="ru-RU" dirty="0" smtClean="0"/>
              <a:t>, способствующий </a:t>
            </a:r>
            <a:r>
              <a:rPr lang="ru-RU" dirty="0"/>
              <a:t>установлению и соблюдению баланса интересов </a:t>
            </a:r>
            <a:r>
              <a:rPr lang="ru-RU" dirty="0" smtClean="0"/>
              <a:t>между трудящимися</a:t>
            </a:r>
            <a:r>
              <a:rPr lang="ru-RU" dirty="0"/>
              <a:t>, предпринимателями и государством. Таким </a:t>
            </a:r>
            <a:r>
              <a:rPr lang="ru-RU" dirty="0" smtClean="0"/>
              <a:t>механизмом является </a:t>
            </a:r>
            <a:r>
              <a:rPr lang="ru-RU" dirty="0"/>
              <a:t>модель спроса и предложения рабочей силы (труда).</a:t>
            </a:r>
          </a:p>
        </p:txBody>
      </p:sp>
    </p:spTree>
    <p:extLst>
      <p:ext uri="{BB962C8B-B14F-4D97-AF65-F5344CB8AC3E}">
        <p14:creationId xmlns:p14="http://schemas.microsoft.com/office/powerpoint/2010/main" xmlns="" val="35932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626160" cy="47822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Миграция </a:t>
            </a:r>
            <a:r>
              <a:rPr lang="ru-RU" dirty="0"/>
              <a:t>— это движение населения, связанное с </a:t>
            </a:r>
            <a:r>
              <a:rPr lang="ru-RU" dirty="0" smtClean="0"/>
              <a:t>переменой </a:t>
            </a:r>
            <a:r>
              <a:rPr lang="ru-RU" dirty="0"/>
              <a:t>места жительства и перемещением его через границы тех или иных территорий. </a:t>
            </a:r>
          </a:p>
          <a:p>
            <a:pPr algn="just"/>
            <a:r>
              <a:rPr lang="ru-RU" b="1" dirty="0"/>
              <a:t>Валовая миграция </a:t>
            </a:r>
            <a:r>
              <a:rPr lang="ru-RU" dirty="0"/>
              <a:t>определяется как сумма числа </a:t>
            </a:r>
            <a:r>
              <a:rPr lang="ru-RU" dirty="0" smtClean="0"/>
              <a:t>прибытий </a:t>
            </a:r>
            <a:r>
              <a:rPr lang="ru-RU" dirty="0"/>
              <a:t>и выбытий. </a:t>
            </a:r>
          </a:p>
          <a:p>
            <a:pPr algn="just"/>
            <a:r>
              <a:rPr lang="ru-RU" b="1" dirty="0"/>
              <a:t>Сальдо миграции </a:t>
            </a:r>
            <a:r>
              <a:rPr lang="ru-RU" dirty="0"/>
              <a:t>определяется как разность между числом прибытий и выбытий. </a:t>
            </a:r>
          </a:p>
          <a:p>
            <a:pPr algn="just"/>
            <a:r>
              <a:rPr lang="ru-RU" b="1" dirty="0"/>
              <a:t>Коэффициент демографического старения </a:t>
            </a:r>
            <a:r>
              <a:rPr lang="ru-RU" dirty="0"/>
              <a:t>определяется как отношение численности населения в возрасте старше </a:t>
            </a:r>
            <a:r>
              <a:rPr lang="ru-RU" dirty="0" smtClean="0"/>
              <a:t>трудоспособного </a:t>
            </a:r>
            <a:r>
              <a:rPr lang="ru-RU" dirty="0"/>
              <a:t>ко всей численности населения. </a:t>
            </a:r>
          </a:p>
          <a:p>
            <a:pPr algn="just"/>
            <a:r>
              <a:rPr lang="ru-RU" b="1" dirty="0"/>
              <a:t>Показатель нагрузки рабочего поколения </a:t>
            </a:r>
            <a:r>
              <a:rPr lang="ru-RU" dirty="0"/>
              <a:t>определяется как отношение численности населения в возрасте старше </a:t>
            </a:r>
            <a:r>
              <a:rPr lang="ru-RU" dirty="0" smtClean="0"/>
              <a:t>трудоспособного </a:t>
            </a:r>
            <a:r>
              <a:rPr lang="ru-RU" dirty="0"/>
              <a:t>к населению в трудоспособном возрасте. </a:t>
            </a:r>
          </a:p>
        </p:txBody>
      </p:sp>
    </p:spTree>
    <p:extLst>
      <p:ext uri="{BB962C8B-B14F-4D97-AF65-F5344CB8AC3E}">
        <p14:creationId xmlns:p14="http://schemas.microsoft.com/office/powerpoint/2010/main" xmlns="" val="2668714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dirty="0"/>
              <a:t>Уровень экономической активности населения </a:t>
            </a:r>
            <a:r>
              <a:rPr lang="ru-RU" dirty="0" smtClean="0"/>
              <a:t>определяется </a:t>
            </a:r>
            <a:r>
              <a:rPr lang="ru-RU" dirty="0"/>
              <a:t>как отношение численности экономически активного </a:t>
            </a:r>
            <a:r>
              <a:rPr lang="ru-RU" dirty="0" smtClean="0"/>
              <a:t>населения </a:t>
            </a:r>
            <a:r>
              <a:rPr lang="ru-RU" dirty="0"/>
              <a:t>к общей численности населения (%). </a:t>
            </a:r>
          </a:p>
          <a:p>
            <a:pPr algn="just"/>
            <a:r>
              <a:rPr lang="ru-RU" b="1" dirty="0"/>
              <a:t>Уровень занятости населения </a:t>
            </a:r>
            <a:r>
              <a:rPr lang="ru-RU" dirty="0"/>
              <a:t>определяется как </a:t>
            </a:r>
            <a:r>
              <a:rPr lang="ru-RU" dirty="0" smtClean="0"/>
              <a:t>отношение </a:t>
            </a:r>
            <a:r>
              <a:rPr lang="ru-RU" dirty="0"/>
              <a:t>численности занятого населения к общей численности </a:t>
            </a:r>
            <a:r>
              <a:rPr lang="ru-RU" dirty="0" smtClean="0"/>
              <a:t>населения </a:t>
            </a:r>
            <a:r>
              <a:rPr lang="ru-RU" dirty="0"/>
              <a:t>(%). </a:t>
            </a:r>
          </a:p>
          <a:p>
            <a:pPr algn="just"/>
            <a:r>
              <a:rPr lang="ru-RU" b="1" dirty="0"/>
              <a:t>Уровень регистрируемой безработицы </a:t>
            </a:r>
            <a:r>
              <a:rPr lang="ru-RU" dirty="0"/>
              <a:t>определяется как отношение численности зарегистрированных безработных к численности экономически активного населения (%). </a:t>
            </a:r>
          </a:p>
          <a:p>
            <a:pPr algn="just"/>
            <a:r>
              <a:rPr lang="ru-RU" b="1" dirty="0"/>
              <a:t>Уровень общей безработицы </a:t>
            </a:r>
            <a:r>
              <a:rPr lang="ru-RU" dirty="0"/>
              <a:t>определяется как отношение общей численности безработных к численности экономически активного населения (%). </a:t>
            </a:r>
          </a:p>
          <a:p>
            <a:pPr algn="just"/>
            <a:r>
              <a:rPr lang="ru-RU" b="1" dirty="0"/>
              <a:t>Распространенность безработицы </a:t>
            </a:r>
            <a:r>
              <a:rPr lang="ru-RU" dirty="0"/>
              <a:t>определяется как сумма состоящих на учете в центре занятости населения безработных на начало периода и признанных безработными в данном </a:t>
            </a:r>
            <a:r>
              <a:rPr lang="ru-RU" dirty="0" smtClean="0"/>
              <a:t>периоде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619671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dirty="0"/>
              <a:t>Движение численности безработных </a:t>
            </a:r>
            <a:r>
              <a:rPr lang="ru-RU" dirty="0"/>
              <a:t>описывается </a:t>
            </a:r>
            <a:r>
              <a:rPr lang="ru-RU" dirty="0" smtClean="0"/>
              <a:t>системой </a:t>
            </a:r>
            <a:r>
              <a:rPr lang="ru-RU" dirty="0"/>
              <a:t>показателей: </a:t>
            </a:r>
          </a:p>
          <a:p>
            <a:pPr algn="just"/>
            <a:r>
              <a:rPr lang="ru-RU" dirty="0"/>
              <a:t>— Численность безработных, имеющих этот статус в начале периода. </a:t>
            </a:r>
          </a:p>
          <a:p>
            <a:pPr algn="just"/>
            <a:r>
              <a:rPr lang="ru-RU" dirty="0"/>
              <a:t>— Численность поставленных на учет безработных в дан-ном периоде. </a:t>
            </a:r>
          </a:p>
          <a:p>
            <a:pPr algn="just"/>
            <a:r>
              <a:rPr lang="ru-RU" dirty="0"/>
              <a:t>— Численность снятых с учета безработных в данном </a:t>
            </a:r>
            <a:r>
              <a:rPr lang="ru-RU" dirty="0" smtClean="0"/>
              <a:t>периоде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— Численность оставшихся на учете безработных в конце периода. </a:t>
            </a:r>
          </a:p>
          <a:p>
            <a:pPr algn="just"/>
            <a:r>
              <a:rPr lang="ru-RU" b="1" dirty="0"/>
              <a:t>Доля трудоустроенных в численности </a:t>
            </a:r>
            <a:r>
              <a:rPr lang="ru-RU" b="1" dirty="0" smtClean="0"/>
              <a:t>зарегистрированных </a:t>
            </a:r>
            <a:r>
              <a:rPr lang="ru-RU" dirty="0"/>
              <a:t>определяется как отношение численности трудоустроенных к численности зарегистрированного незанятого населения (%). </a:t>
            </a:r>
          </a:p>
          <a:p>
            <a:pPr algn="just"/>
            <a:r>
              <a:rPr lang="ru-RU" b="1" dirty="0"/>
              <a:t>Соотношение спроса и предложения на рабочую силу </a:t>
            </a:r>
            <a:r>
              <a:rPr lang="ru-RU" dirty="0"/>
              <a:t>рассчитывается как разница между предложением рабочей силы и спросом на нее. </a:t>
            </a:r>
          </a:p>
          <a:p>
            <a:pPr algn="just"/>
            <a:r>
              <a:rPr lang="ru-RU" b="1" dirty="0"/>
              <a:t>Коэффициент напряженности на рынке труда </a:t>
            </a:r>
            <a:r>
              <a:rPr lang="ru-RU" dirty="0" smtClean="0"/>
              <a:t>определяется </a:t>
            </a:r>
            <a:r>
              <a:rPr lang="ru-RU" dirty="0"/>
              <a:t>как отношение численности граждан, незанятых трудовой деятельностью к числу вакантных должностей и свободных </a:t>
            </a:r>
            <a:r>
              <a:rPr lang="ru-RU" dirty="0" smtClean="0"/>
              <a:t>рабочих </a:t>
            </a:r>
            <a:r>
              <a:rPr lang="ru-RU" dirty="0"/>
              <a:t>мест. </a:t>
            </a:r>
          </a:p>
        </p:txBody>
      </p:sp>
    </p:spTree>
    <p:extLst>
      <p:ext uri="{BB962C8B-B14F-4D97-AF65-F5344CB8AC3E}">
        <p14:creationId xmlns:p14="http://schemas.microsoft.com/office/powerpoint/2010/main" xmlns="" val="3107770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 Функции рынка труда и факторы его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Быстрое и максимальное удовлетворение спроса и </a:t>
            </a:r>
            <a:r>
              <a:rPr lang="ru-RU" dirty="0" smtClean="0"/>
              <a:t>предложения осуществляется </a:t>
            </a:r>
            <a:r>
              <a:rPr lang="ru-RU" dirty="0"/>
              <a:t>через </a:t>
            </a:r>
            <a:r>
              <a:rPr lang="ru-RU" b="1" dirty="0"/>
              <a:t>выполнение рынком труда следующих функций</a:t>
            </a:r>
            <a:r>
              <a:rPr lang="ru-RU" dirty="0"/>
              <a:t>:</a:t>
            </a:r>
          </a:p>
          <a:p>
            <a:pPr marL="0" indent="457200" algn="just">
              <a:buNone/>
            </a:pPr>
            <a:r>
              <a:rPr lang="ru-RU" dirty="0"/>
              <a:t>– регулирование спроса и предложения труда;</a:t>
            </a:r>
          </a:p>
          <a:p>
            <a:pPr marL="0" indent="457200" algn="just">
              <a:buNone/>
            </a:pPr>
            <a:r>
              <a:rPr lang="ru-RU" dirty="0"/>
              <a:t>– распределение рабочей силы по территориям, сферам и </a:t>
            </a:r>
            <a:r>
              <a:rPr lang="ru-RU" dirty="0" smtClean="0"/>
              <a:t>отраслям экономики</a:t>
            </a:r>
            <a:r>
              <a:rPr lang="ru-RU" dirty="0"/>
              <a:t>, профессиям, видам и формам занятости, </a:t>
            </a:r>
            <a:r>
              <a:rPr lang="ru-RU" dirty="0" smtClean="0"/>
              <a:t>организациям (</a:t>
            </a:r>
            <a:r>
              <a:rPr lang="ru-RU" dirty="0"/>
              <a:t>предприятиям, фирмам);</a:t>
            </a:r>
          </a:p>
          <a:p>
            <a:pPr marL="0" indent="457200" algn="just">
              <a:buNone/>
            </a:pPr>
            <a:r>
              <a:rPr lang="ru-RU" dirty="0"/>
              <a:t>– организация встречи работодателей и наемных работников;</a:t>
            </a:r>
          </a:p>
          <a:p>
            <a:pPr marL="0" indent="457200" algn="just">
              <a:buNone/>
            </a:pPr>
            <a:r>
              <a:rPr lang="ru-RU" dirty="0"/>
              <a:t>– обеспечение конкуренции на рынке труда, как между </a:t>
            </a:r>
            <a:r>
              <a:rPr lang="ru-RU" dirty="0" smtClean="0"/>
              <a:t>работодателями , так </a:t>
            </a:r>
            <a:r>
              <a:rPr lang="ru-RU" dirty="0"/>
              <a:t>и наемными работниками;</a:t>
            </a:r>
          </a:p>
          <a:p>
            <a:pPr marL="0" indent="457200" algn="just">
              <a:buNone/>
            </a:pPr>
            <a:r>
              <a:rPr lang="ru-RU" dirty="0"/>
              <a:t>– распределение доходов и заработной платы, </a:t>
            </a:r>
            <a:r>
              <a:rPr lang="ru-RU" dirty="0" smtClean="0"/>
              <a:t>установление равновесных </a:t>
            </a:r>
            <a:r>
              <a:rPr lang="ru-RU" dirty="0"/>
              <a:t>ставок заработной платы;</a:t>
            </a:r>
          </a:p>
          <a:p>
            <a:pPr marL="0" indent="457200" algn="just">
              <a:buNone/>
            </a:pPr>
            <a:r>
              <a:rPr lang="ru-RU" dirty="0"/>
              <a:t>– содействию решению вопросов занятости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5348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4854280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Формирование российского </a:t>
            </a:r>
            <a:r>
              <a:rPr lang="ru-RU" sz="2200" dirty="0"/>
              <a:t>рынка труда происходит под воздействием большого </a:t>
            </a:r>
            <a:r>
              <a:rPr lang="ru-RU" sz="2200" dirty="0" smtClean="0"/>
              <a:t>количества разнообразных </a:t>
            </a:r>
            <a:r>
              <a:rPr lang="ru-RU" sz="2200" dirty="0"/>
              <a:t>факторов, оказывающих влияние на тенденции и условия </a:t>
            </a:r>
            <a:r>
              <a:rPr lang="ru-RU" sz="2200" dirty="0" smtClean="0"/>
              <a:t>его развития</a:t>
            </a:r>
            <a:r>
              <a:rPr lang="ru-RU" sz="2200" dirty="0"/>
              <a:t>. Эти факторы различаются по уровню функционирования, </a:t>
            </a:r>
            <a:r>
              <a:rPr lang="ru-RU" sz="2200" dirty="0" smtClean="0"/>
              <a:t>по своему </a:t>
            </a:r>
            <a:r>
              <a:rPr lang="ru-RU" sz="2200" dirty="0"/>
              <a:t>характеру, степени и направлениям воздействия на рынок труда. Так</a:t>
            </a:r>
            <a:r>
              <a:rPr lang="ru-RU" sz="2200" dirty="0" smtClean="0"/>
              <a:t>, например</a:t>
            </a:r>
            <a:r>
              <a:rPr lang="ru-RU" sz="2200" dirty="0"/>
              <a:t>, </a:t>
            </a:r>
            <a:r>
              <a:rPr lang="ru-RU" sz="2200" b="1" dirty="0"/>
              <a:t>рабочая сила в России отличается чрезвычайно </a:t>
            </a:r>
            <a:r>
              <a:rPr lang="ru-RU" sz="2200" b="1" dirty="0" smtClean="0"/>
              <a:t> низкой территориальной </a:t>
            </a:r>
            <a:r>
              <a:rPr lang="ru-RU" sz="2200" b="1" dirty="0"/>
              <a:t>мобильностью</a:t>
            </a:r>
            <a:r>
              <a:rPr lang="ru-RU" sz="2200" dirty="0"/>
              <a:t>, порожденной многими факторами</a:t>
            </a:r>
            <a:r>
              <a:rPr lang="ru-RU" sz="2200" dirty="0" smtClean="0"/>
              <a:t>: особенностями </a:t>
            </a:r>
            <a:r>
              <a:rPr lang="ru-RU" sz="2200" dirty="0"/>
              <a:t>менталитета, неразвитым рынком жилья и др.</a:t>
            </a:r>
          </a:p>
          <a:p>
            <a:pPr algn="just"/>
            <a:r>
              <a:rPr lang="ru-RU" sz="2200" dirty="0"/>
              <a:t>Территориальные различия в природных условиях и ресурсах</a:t>
            </a:r>
            <a:r>
              <a:rPr lang="ru-RU" sz="2200" dirty="0" smtClean="0"/>
              <a:t>, демографической </a:t>
            </a:r>
            <a:r>
              <a:rPr lang="ru-RU" sz="2200" dirty="0"/>
              <a:t>базе и экономическом потенциале определяют </a:t>
            </a:r>
            <a:r>
              <a:rPr lang="ru-RU" sz="2200" dirty="0" smtClean="0"/>
              <a:t>характерные черты </a:t>
            </a:r>
            <a:r>
              <a:rPr lang="ru-RU" sz="2200" dirty="0"/>
              <a:t>формирования рынка труда в том или ином регионе. Таким образом</a:t>
            </a:r>
            <a:r>
              <a:rPr lang="ru-RU" sz="2200" dirty="0" smtClean="0"/>
              <a:t>, можно </a:t>
            </a:r>
            <a:r>
              <a:rPr lang="ru-RU" sz="2200" dirty="0"/>
              <a:t>выделить </a:t>
            </a:r>
            <a:r>
              <a:rPr lang="ru-RU" sz="2200" b="1" dirty="0"/>
              <a:t>три уровня системы различных факторов</a:t>
            </a:r>
            <a:r>
              <a:rPr lang="ru-RU" sz="2200" b="1" dirty="0" smtClean="0"/>
              <a:t>: макроуровень</a:t>
            </a:r>
            <a:r>
              <a:rPr lang="ru-RU" sz="2200" b="1" dirty="0"/>
              <a:t>, региональный и микроуровень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373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27048"/>
            <a:ext cx="8856984" cy="49262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На </a:t>
            </a:r>
            <a:r>
              <a:rPr lang="ru-RU" b="1" dirty="0"/>
              <a:t>макроуровне </a:t>
            </a:r>
            <a:r>
              <a:rPr lang="ru-RU" dirty="0"/>
              <a:t>действуют следующие группы факторов </a:t>
            </a:r>
            <a:r>
              <a:rPr lang="ru-RU" dirty="0" smtClean="0"/>
              <a:t>развития рынка </a:t>
            </a:r>
            <a:r>
              <a:rPr lang="ru-RU" dirty="0"/>
              <a:t>труда:</a:t>
            </a:r>
          </a:p>
          <a:p>
            <a:pPr algn="just"/>
            <a:r>
              <a:rPr lang="ru-RU" dirty="0"/>
              <a:t>1-я группа – демографические факторы (уровень рождаемости </a:t>
            </a:r>
            <a:r>
              <a:rPr lang="ru-RU" dirty="0" smtClean="0"/>
              <a:t>и смертности </a:t>
            </a:r>
            <a:r>
              <a:rPr lang="ru-RU" dirty="0"/>
              <a:t>населения в целом, естественный прирост, </a:t>
            </a:r>
            <a:r>
              <a:rPr lang="ru-RU" dirty="0" smtClean="0"/>
              <a:t>миграционные процессы</a:t>
            </a:r>
            <a:r>
              <a:rPr lang="ru-RU" dirty="0"/>
              <a:t>, половозрастная структура населения, режим воспроизводства</a:t>
            </a:r>
            <a:r>
              <a:rPr lang="ru-RU" dirty="0" smtClean="0"/>
              <a:t>, соотношение </a:t>
            </a:r>
            <a:r>
              <a:rPr lang="ru-RU" dirty="0"/>
              <a:t>городского и сельского населения и др.);</a:t>
            </a:r>
          </a:p>
          <a:p>
            <a:pPr algn="just"/>
            <a:r>
              <a:rPr lang="ru-RU" dirty="0"/>
              <a:t>2-я группа – экономические факторы (изменение структуры экономики</a:t>
            </a:r>
            <a:r>
              <a:rPr lang="ru-RU" dirty="0" smtClean="0"/>
              <a:t>, инфляционные </a:t>
            </a:r>
            <a:r>
              <a:rPr lang="ru-RU" dirty="0"/>
              <a:t>процессы, ценовая политика, </a:t>
            </a:r>
            <a:r>
              <a:rPr lang="ru-RU" dirty="0" smtClean="0"/>
              <a:t>формирование потребительского </a:t>
            </a:r>
            <a:r>
              <a:rPr lang="ru-RU" dirty="0"/>
              <a:t>рынка, уровень инвестиционной активности</a:t>
            </a:r>
            <a:r>
              <a:rPr lang="ru-RU" dirty="0" smtClean="0"/>
              <a:t>, внешнеэкономическая </a:t>
            </a:r>
            <a:r>
              <a:rPr lang="ru-RU" dirty="0"/>
              <a:t>деятельность и др.);</a:t>
            </a:r>
          </a:p>
          <a:p>
            <a:pPr algn="just"/>
            <a:r>
              <a:rPr lang="ru-RU" dirty="0"/>
              <a:t>3-я группа – социальные факторы (уровень доходов населения, </a:t>
            </a:r>
            <a:r>
              <a:rPr lang="ru-RU" dirty="0" smtClean="0"/>
              <a:t>включая трудовые </a:t>
            </a:r>
            <a:r>
              <a:rPr lang="ru-RU" dirty="0"/>
              <a:t>доходы, уровень социального обеспечения и социальной </a:t>
            </a:r>
            <a:r>
              <a:rPr lang="ru-RU" dirty="0" smtClean="0"/>
              <a:t>защиты населения</a:t>
            </a:r>
            <a:r>
              <a:rPr lang="ru-RU" dirty="0"/>
              <a:t>, развитие социальной инфраструктуры (образование</a:t>
            </a:r>
            <a:r>
              <a:rPr lang="ru-RU" dirty="0" smtClean="0"/>
              <a:t>, здравоохранение</a:t>
            </a:r>
            <a:r>
              <a:rPr lang="ru-RU" dirty="0"/>
              <a:t>, жилищно-коммунальное хозяйство), </a:t>
            </a:r>
            <a:r>
              <a:rPr lang="ru-RU" dirty="0" smtClean="0"/>
              <a:t>функционирование системы </a:t>
            </a:r>
            <a:r>
              <a:rPr lang="ru-RU" dirty="0"/>
              <a:t>социального партнерства и др.);</a:t>
            </a:r>
          </a:p>
        </p:txBody>
      </p:sp>
    </p:spTree>
    <p:extLst>
      <p:ext uri="{BB962C8B-B14F-4D97-AF65-F5344CB8AC3E}">
        <p14:creationId xmlns:p14="http://schemas.microsoft.com/office/powerpoint/2010/main" xmlns="" val="3581346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4-я группа – организационно-технические факторы, </a:t>
            </a:r>
            <a:r>
              <a:rPr lang="ru-RU" dirty="0" smtClean="0"/>
              <a:t>характеризующие степень </a:t>
            </a:r>
            <a:r>
              <a:rPr lang="ru-RU" dirty="0"/>
              <a:t>развития материально-технической базы производства, </a:t>
            </a:r>
            <a:r>
              <a:rPr lang="ru-RU" dirty="0" smtClean="0"/>
              <a:t>уровень организации </a:t>
            </a:r>
            <a:r>
              <a:rPr lang="ru-RU" dirty="0"/>
              <a:t>труда, производства и управления, организация </a:t>
            </a:r>
            <a:r>
              <a:rPr lang="ru-RU" dirty="0" smtClean="0"/>
              <a:t>работы государственной </a:t>
            </a:r>
            <a:r>
              <a:rPr lang="ru-RU" dirty="0"/>
              <a:t>службы занятости и негосударственных служб </a:t>
            </a:r>
            <a:r>
              <a:rPr lang="ru-RU" dirty="0" smtClean="0"/>
              <a:t>по трудоустройству</a:t>
            </a:r>
            <a:r>
              <a:rPr lang="ru-RU" dirty="0"/>
              <a:t>, подготовке, переподготовке населения и т.п.;</a:t>
            </a:r>
          </a:p>
          <a:p>
            <a:pPr algn="just"/>
            <a:r>
              <a:rPr lang="ru-RU" dirty="0"/>
              <a:t>5-я группа – национально-этнические факторы (</a:t>
            </a:r>
            <a:r>
              <a:rPr lang="ru-RU" dirty="0" smtClean="0"/>
              <a:t>распределение населения </a:t>
            </a:r>
            <a:r>
              <a:rPr lang="ru-RU" dirty="0"/>
              <a:t>по национальному признаку, соотношение национальных групп </a:t>
            </a:r>
            <a:r>
              <a:rPr lang="ru-RU" dirty="0" smtClean="0"/>
              <a:t>и др</a:t>
            </a:r>
            <a:r>
              <a:rPr lang="ru-RU" dirty="0"/>
              <a:t>.);</a:t>
            </a:r>
          </a:p>
          <a:p>
            <a:pPr algn="just"/>
            <a:r>
              <a:rPr lang="ru-RU" dirty="0"/>
              <a:t>6-я группа – административно-правовые факторы (</a:t>
            </a:r>
            <a:r>
              <a:rPr lang="ru-RU" dirty="0" smtClean="0"/>
              <a:t>развитие законодательной </a:t>
            </a:r>
            <a:r>
              <a:rPr lang="ru-RU" dirty="0"/>
              <a:t>базы, в том числе законов, регулирующих условия найма </a:t>
            </a:r>
            <a:r>
              <a:rPr lang="ru-RU" dirty="0" smtClean="0"/>
              <a:t>и увольнения</a:t>
            </a:r>
            <a:r>
              <a:rPr lang="ru-RU" dirty="0"/>
              <a:t>, режимы труда и отдыха, занятость и миграцию, </a:t>
            </a:r>
            <a:r>
              <a:rPr lang="ru-RU" dirty="0" smtClean="0"/>
              <a:t>соблюдение конституционных </a:t>
            </a:r>
            <a:r>
              <a:rPr lang="ru-RU" dirty="0"/>
              <a:t>прав и свобод граждан, степень защиты трудовых и </a:t>
            </a:r>
            <a:r>
              <a:rPr lang="ru-RU" dirty="0" smtClean="0"/>
              <a:t>иных прав </a:t>
            </a:r>
            <a:r>
              <a:rPr lang="ru-RU" dirty="0"/>
              <a:t>и др.).</a:t>
            </a:r>
          </a:p>
        </p:txBody>
      </p:sp>
    </p:spTree>
    <p:extLst>
      <p:ext uri="{BB962C8B-B14F-4D97-AF65-F5344CB8AC3E}">
        <p14:creationId xmlns:p14="http://schemas.microsoft.com/office/powerpoint/2010/main" xmlns="" val="2138813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Второй уровень системы факторов – </a:t>
            </a:r>
            <a:r>
              <a:rPr lang="ru-RU" b="1" dirty="0"/>
              <a:t>региональный</a:t>
            </a:r>
            <a:r>
              <a:rPr lang="ru-RU" dirty="0"/>
              <a:t>. Особенности </a:t>
            </a:r>
            <a:r>
              <a:rPr lang="ru-RU" dirty="0" smtClean="0"/>
              <a:t>этого уровня </a:t>
            </a:r>
            <a:r>
              <a:rPr lang="ru-RU" dirty="0"/>
              <a:t>заключаются в том, что многие из факторов, действующих </a:t>
            </a:r>
            <a:r>
              <a:rPr lang="ru-RU" dirty="0" smtClean="0"/>
              <a:t>на макроуровне</a:t>
            </a:r>
            <a:r>
              <a:rPr lang="ru-RU" dirty="0"/>
              <a:t>, оказывают влияние и на формирование регионального </a:t>
            </a:r>
            <a:r>
              <a:rPr lang="ru-RU" dirty="0" smtClean="0"/>
              <a:t>рынка труда</a:t>
            </a:r>
            <a:r>
              <a:rPr lang="ru-RU" dirty="0"/>
              <a:t>. Вместе с тем на этом уровне существенна роль таких факторов, как</a:t>
            </a:r>
          </a:p>
          <a:p>
            <a:pPr algn="just"/>
            <a:r>
              <a:rPr lang="ru-RU" b="1" dirty="0"/>
              <a:t>географическое расположение, природно-климатические условия,</a:t>
            </a:r>
          </a:p>
          <a:p>
            <a:pPr algn="just"/>
            <a:r>
              <a:rPr lang="ru-RU" b="1" dirty="0"/>
              <a:t>развитие основных отраслей экономики и их специализация,</a:t>
            </a:r>
          </a:p>
          <a:p>
            <a:pPr algn="just"/>
            <a:r>
              <a:rPr lang="ru-RU" b="1" dirty="0"/>
              <a:t>инвестиционная политика региона, уровень диверсификации,</a:t>
            </a:r>
          </a:p>
          <a:p>
            <a:pPr algn="just"/>
            <a:r>
              <a:rPr lang="ru-RU" b="1" dirty="0"/>
              <a:t>характеризующий отраслевую структуру экономики региона,</a:t>
            </a:r>
          </a:p>
          <a:p>
            <a:pPr algn="just"/>
            <a:r>
              <a:rPr lang="ru-RU" b="1" dirty="0"/>
              <a:t>демографическая ситуация, развитие региональных </a:t>
            </a:r>
            <a:r>
              <a:rPr lang="ru-RU" b="1" dirty="0" smtClean="0"/>
              <a:t>комплексов </a:t>
            </a:r>
            <a:r>
              <a:rPr lang="ru-RU" dirty="0" smtClean="0"/>
              <a:t>(</a:t>
            </a:r>
            <a:r>
              <a:rPr lang="ru-RU" dirty="0"/>
              <a:t>территориально-производственных, например)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2868264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640960" cy="48542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Микроуровень </a:t>
            </a:r>
            <a:r>
              <a:rPr lang="ru-RU" dirty="0"/>
              <a:t>обусловлен формированием </a:t>
            </a:r>
            <a:r>
              <a:rPr lang="ru-RU" b="1" dirty="0"/>
              <a:t>внутреннего рынка </a:t>
            </a:r>
            <a:r>
              <a:rPr lang="ru-RU" b="1" dirty="0" smtClean="0"/>
              <a:t>труда на </a:t>
            </a:r>
            <a:r>
              <a:rPr lang="ru-RU" b="1" dirty="0"/>
              <a:t>уровне отдельного предприятия (организации)</a:t>
            </a:r>
            <a:r>
              <a:rPr lang="ru-RU" dirty="0"/>
              <a:t>. Здесь можно </a:t>
            </a:r>
            <a:r>
              <a:rPr lang="ru-RU" dirty="0" smtClean="0"/>
              <a:t>выделить следующие </a:t>
            </a:r>
            <a:r>
              <a:rPr lang="ru-RU" dirty="0"/>
              <a:t>основные группы факторов:</a:t>
            </a:r>
          </a:p>
          <a:p>
            <a:pPr algn="just"/>
            <a:r>
              <a:rPr lang="ru-RU" dirty="0"/>
              <a:t>а) технико-технологические (состояние основных </a:t>
            </a:r>
            <a:r>
              <a:rPr lang="ru-RU" dirty="0" smtClean="0"/>
              <a:t>производственных фондов</a:t>
            </a:r>
            <a:r>
              <a:rPr lang="ru-RU" dirty="0"/>
              <a:t>, степень механизации и автоматизации труда, уровень и </a:t>
            </a:r>
            <a:r>
              <a:rPr lang="ru-RU" dirty="0" smtClean="0"/>
              <a:t>качество технологической </a:t>
            </a:r>
            <a:r>
              <a:rPr lang="ru-RU" dirty="0"/>
              <a:t>оснащенности рабочих мест, степень </a:t>
            </a:r>
            <a:r>
              <a:rPr lang="ru-RU" dirty="0" smtClean="0"/>
              <a:t>использования технологического </a:t>
            </a:r>
            <a:r>
              <a:rPr lang="ru-RU" dirty="0"/>
              <a:t>оборудования и т.д</a:t>
            </a:r>
            <a:r>
              <a:rPr lang="ru-RU" dirty="0" smtClean="0"/>
              <a:t>.);</a:t>
            </a:r>
            <a:endParaRPr lang="ru-RU" dirty="0"/>
          </a:p>
          <a:p>
            <a:pPr algn="just"/>
            <a:r>
              <a:rPr lang="ru-RU" dirty="0"/>
              <a:t>б) организационно-экономические (финансовое состояние предприятия</a:t>
            </a:r>
            <a:r>
              <a:rPr lang="ru-RU" dirty="0" smtClean="0"/>
              <a:t>, прогрессивность </a:t>
            </a:r>
            <a:r>
              <a:rPr lang="ru-RU" dirty="0"/>
              <a:t>форм организации труда, производства и управления</a:t>
            </a:r>
            <a:r>
              <a:rPr lang="ru-RU" dirty="0" smtClean="0"/>
              <a:t>, </a:t>
            </a:r>
            <a:r>
              <a:rPr lang="ru-RU" dirty="0" err="1" smtClean="0"/>
              <a:t>профподготовка</a:t>
            </a:r>
            <a:r>
              <a:rPr lang="ru-RU" dirty="0" smtClean="0"/>
              <a:t> </a:t>
            </a:r>
            <a:r>
              <a:rPr lang="ru-RU" dirty="0"/>
              <a:t>работников и т.д.);</a:t>
            </a:r>
          </a:p>
          <a:p>
            <a:pPr algn="just"/>
            <a:r>
              <a:rPr lang="ru-RU" dirty="0"/>
              <a:t>в) факторы условий и охраны труда (уровень оплаты труда, </a:t>
            </a:r>
            <a:r>
              <a:rPr lang="ru-RU" dirty="0" smtClean="0"/>
              <a:t>травматизм и </a:t>
            </a:r>
            <a:r>
              <a:rPr lang="ru-RU" dirty="0" err="1"/>
              <a:t>профзаболеваемость</a:t>
            </a:r>
            <a:r>
              <a:rPr lang="ru-RU" dirty="0"/>
              <a:t>, санитарно-гигиенические условия, содержание</a:t>
            </a:r>
            <a:r>
              <a:rPr lang="ru-RU" dirty="0" smtClean="0"/>
              <a:t>, характер </a:t>
            </a:r>
            <a:r>
              <a:rPr lang="ru-RU" dirty="0"/>
              <a:t>труда и т.д.);</a:t>
            </a:r>
          </a:p>
          <a:p>
            <a:pPr algn="just"/>
            <a:r>
              <a:rPr lang="ru-RU" dirty="0"/>
              <a:t>г) психологические факторы (поведение отдельного индивида</a:t>
            </a:r>
            <a:r>
              <a:rPr lang="ru-RU" dirty="0" smtClean="0"/>
              <a:t>, поведение </a:t>
            </a:r>
            <a:r>
              <a:rPr lang="ru-RU" dirty="0"/>
              <a:t>группы людей).</a:t>
            </a:r>
          </a:p>
        </p:txBody>
      </p:sp>
    </p:spTree>
    <p:extLst>
      <p:ext uri="{BB962C8B-B14F-4D97-AF65-F5344CB8AC3E}">
        <p14:creationId xmlns:p14="http://schemas.microsoft.com/office/powerpoint/2010/main" xmlns="" val="986105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36152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Критерии классификации рынка 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626160" cy="48542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По критерию пространственной сферы </a:t>
            </a:r>
            <a:r>
              <a:rPr lang="ru-RU" dirty="0"/>
              <a:t>рынка труда можно </a:t>
            </a:r>
            <a:r>
              <a:rPr lang="ru-RU" dirty="0" smtClean="0"/>
              <a:t>различать применительно </a:t>
            </a:r>
            <a:r>
              <a:rPr lang="ru-RU" dirty="0"/>
              <a:t>к условиям Российской Федерации с ее </a:t>
            </a:r>
            <a:r>
              <a:rPr lang="ru-RU" dirty="0" smtClean="0"/>
              <a:t>специфическим федеративным </a:t>
            </a:r>
            <a:r>
              <a:rPr lang="ru-RU" dirty="0"/>
              <a:t>типом построения государства и </a:t>
            </a:r>
            <a:r>
              <a:rPr lang="ru-RU" dirty="0" smtClean="0"/>
              <a:t>соответствующим административным </a:t>
            </a:r>
            <a:r>
              <a:rPr lang="ru-RU" dirty="0"/>
              <a:t>делением </a:t>
            </a:r>
            <a:r>
              <a:rPr lang="ru-RU" b="1" dirty="0"/>
              <a:t>федеральный рынок труда, рынки </a:t>
            </a:r>
            <a:r>
              <a:rPr lang="ru-RU" b="1" dirty="0" smtClean="0"/>
              <a:t>труда федеральных </a:t>
            </a:r>
            <a:r>
              <a:rPr lang="ru-RU" b="1" dirty="0"/>
              <a:t>округов, субъектов Федерации, республиканские, краевые</a:t>
            </a:r>
            <a:r>
              <a:rPr lang="ru-RU" b="1" dirty="0" smtClean="0"/>
              <a:t>, областные</a:t>
            </a:r>
            <a:r>
              <a:rPr lang="ru-RU" b="1" dirty="0"/>
              <a:t>, районные рынки труда, рынки труда </a:t>
            </a:r>
            <a:r>
              <a:rPr lang="ru-RU" b="1" dirty="0" smtClean="0"/>
              <a:t>крупнейших мегаполисов</a:t>
            </a:r>
            <a:r>
              <a:rPr lang="ru-RU" b="1" dirty="0"/>
              <a:t>, городские и сельские рынки труда. </a:t>
            </a:r>
            <a:endParaRPr lang="ru-RU" b="1" dirty="0" smtClean="0"/>
          </a:p>
          <a:p>
            <a:pPr algn="just"/>
            <a:r>
              <a:rPr lang="ru-RU" b="1" dirty="0" smtClean="0"/>
              <a:t>На уровне межгосударственных </a:t>
            </a:r>
            <a:r>
              <a:rPr lang="ru-RU" b="1" dirty="0"/>
              <a:t>отношений можно вести речь о </a:t>
            </a:r>
            <a:r>
              <a:rPr lang="ru-RU" b="1" dirty="0" smtClean="0"/>
              <a:t>международном рынке </a:t>
            </a:r>
            <a:r>
              <a:rPr lang="ru-RU" b="1" dirty="0"/>
              <a:t>труда, а также о рынках труда крупных </a:t>
            </a:r>
            <a:r>
              <a:rPr lang="ru-RU" b="1" dirty="0" smtClean="0"/>
              <a:t>межгосударственных регионов </a:t>
            </a:r>
            <a:r>
              <a:rPr lang="ru-RU" b="1" dirty="0"/>
              <a:t>(европейский, латиноамериканский, среднеазиатский и т.д.)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7394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К основным </a:t>
            </a:r>
            <a:r>
              <a:rPr lang="ru-RU" b="1" dirty="0" smtClean="0"/>
              <a:t>элементам</a:t>
            </a:r>
            <a:r>
              <a:rPr lang="ru-RU" dirty="0" smtClean="0"/>
              <a:t> </a:t>
            </a:r>
            <a:r>
              <a:rPr lang="ru-RU" b="1" dirty="0"/>
              <a:t>рынка труда </a:t>
            </a:r>
            <a:r>
              <a:rPr lang="ru-RU" dirty="0"/>
              <a:t>относятся субъекты </a:t>
            </a:r>
            <a:r>
              <a:rPr lang="ru-RU" dirty="0" smtClean="0"/>
              <a:t>рынка труда</a:t>
            </a:r>
            <a:r>
              <a:rPr lang="ru-RU" dirty="0"/>
              <a:t>, правовые акты, правила и нормы, регламентирующие </a:t>
            </a:r>
            <a:r>
              <a:rPr lang="ru-RU" dirty="0" smtClean="0"/>
              <a:t>отношения субъектов </a:t>
            </a:r>
            <a:r>
              <a:rPr lang="ru-RU" dirty="0"/>
              <a:t>на рынке труда, конъюнктура, спрос и предложение, конкуренция</a:t>
            </a:r>
            <a:r>
              <a:rPr lang="ru-RU" dirty="0" smtClean="0"/>
              <a:t>, мобильность </a:t>
            </a:r>
            <a:r>
              <a:rPr lang="ru-RU" dirty="0"/>
              <a:t>на рынке труда, инфраструктура рынка труда.</a:t>
            </a:r>
          </a:p>
          <a:p>
            <a:pPr algn="just"/>
            <a:r>
              <a:rPr lang="ru-RU" b="1" dirty="0"/>
              <a:t>Субъектами рынка труда </a:t>
            </a:r>
            <a:r>
              <a:rPr lang="ru-RU" dirty="0"/>
              <a:t>являются работодатели (объединения </a:t>
            </a:r>
            <a:r>
              <a:rPr lang="ru-RU" dirty="0" smtClean="0"/>
              <a:t>и союзы </a:t>
            </a:r>
            <a:r>
              <a:rPr lang="ru-RU" dirty="0"/>
              <a:t>работодателей), наемные работники (профсоюзы, другие </a:t>
            </a:r>
            <a:r>
              <a:rPr lang="ru-RU" dirty="0" smtClean="0"/>
              <a:t>объединения работников</a:t>
            </a:r>
            <a:r>
              <a:rPr lang="ru-RU" dirty="0"/>
              <a:t>) и государство в лице его </a:t>
            </a:r>
            <a:r>
              <a:rPr lang="ru-RU" dirty="0" smtClean="0"/>
              <a:t> уполномоченных </a:t>
            </a:r>
            <a:r>
              <a:rPr lang="ru-RU" dirty="0"/>
              <a:t>органов </a:t>
            </a:r>
            <a:r>
              <a:rPr lang="ru-RU" dirty="0" smtClean="0"/>
              <a:t>власти различного </a:t>
            </a:r>
            <a:r>
              <a:rPr lang="ru-RU" dirty="0"/>
              <a:t>уровня, а также безработные.</a:t>
            </a:r>
          </a:p>
        </p:txBody>
      </p:sp>
    </p:spTree>
    <p:extLst>
      <p:ext uri="{BB962C8B-B14F-4D97-AF65-F5344CB8AC3E}">
        <p14:creationId xmlns:p14="http://schemas.microsoft.com/office/powerpoint/2010/main" xmlns="" val="3384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По степени государственного воздействия</a:t>
            </a:r>
            <a:r>
              <a:rPr lang="ru-RU" dirty="0"/>
              <a:t>: контролируемый </a:t>
            </a:r>
            <a:r>
              <a:rPr lang="ru-RU" dirty="0" smtClean="0"/>
              <a:t>и неконтролируемый</a:t>
            </a:r>
            <a:r>
              <a:rPr lang="ru-RU" dirty="0"/>
              <a:t>. Неконтролируемый рынок труда не охвачен </a:t>
            </a:r>
            <a:r>
              <a:rPr lang="ru-RU" dirty="0" smtClean="0"/>
              <a:t>услугами государственных </a:t>
            </a:r>
            <a:r>
              <a:rPr lang="ru-RU" dirty="0"/>
              <a:t>органов трудоустройства и практически не </a:t>
            </a:r>
            <a:r>
              <a:rPr lang="ru-RU" dirty="0" smtClean="0"/>
              <a:t>регулируется государством</a:t>
            </a:r>
            <a:r>
              <a:rPr lang="ru-RU" dirty="0"/>
              <a:t>.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 критерию временных параметров</a:t>
            </a:r>
            <a:r>
              <a:rPr lang="ru-RU" b="1" dirty="0"/>
              <a:t>: текущий, перспективный</a:t>
            </a:r>
            <a:r>
              <a:rPr lang="ru-RU" b="1" dirty="0" smtClean="0"/>
              <a:t>, потенциальный </a:t>
            </a:r>
            <a:r>
              <a:rPr lang="ru-RU" b="1" dirty="0"/>
              <a:t>и прогнозный рынки труда</a:t>
            </a:r>
            <a:r>
              <a:rPr lang="ru-RU" dirty="0"/>
              <a:t>.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 уровню функционирования</a:t>
            </a:r>
            <a:r>
              <a:rPr lang="ru-RU" b="1" dirty="0"/>
              <a:t>: внутренний и внешний </a:t>
            </a:r>
            <a:r>
              <a:rPr lang="ru-RU" b="1" dirty="0" smtClean="0"/>
              <a:t>рынки труда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4037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626160" cy="49262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Внутренний рынок труда </a:t>
            </a:r>
            <a:r>
              <a:rPr lang="ru-RU" dirty="0"/>
              <a:t>складывается в результате </a:t>
            </a:r>
            <a:r>
              <a:rPr lang="ru-RU" dirty="0" smtClean="0"/>
              <a:t>перемещения работников </a:t>
            </a:r>
            <a:r>
              <a:rPr lang="ru-RU" dirty="0"/>
              <a:t>внутри самого хозяйствующего субъекта. Этот </a:t>
            </a:r>
            <a:r>
              <a:rPr lang="ru-RU" dirty="0" smtClean="0"/>
              <a:t>рынок формируется </a:t>
            </a:r>
            <a:r>
              <a:rPr lang="ru-RU" dirty="0"/>
              <a:t>за счет вакансий, образовавшихся в результате а) </a:t>
            </a:r>
            <a:r>
              <a:rPr lang="ru-RU" dirty="0" smtClean="0"/>
              <a:t>развития производства</a:t>
            </a:r>
            <a:r>
              <a:rPr lang="ru-RU" dirty="0"/>
              <a:t>; б) перемещения работников на новые рабочие места; в</a:t>
            </a:r>
            <a:r>
              <a:rPr lang="ru-RU" dirty="0" smtClean="0"/>
              <a:t>) увольнений </a:t>
            </a:r>
            <a:r>
              <a:rPr lang="ru-RU" dirty="0"/>
              <a:t>работников по различным причинам. 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Внешний </a:t>
            </a:r>
            <a:r>
              <a:rPr lang="ru-RU" b="1" dirty="0">
                <a:solidFill>
                  <a:srgbClr val="FF0000"/>
                </a:solidFill>
              </a:rPr>
              <a:t>рынок труда </a:t>
            </a:r>
            <a:r>
              <a:rPr lang="ru-RU" dirty="0"/>
              <a:t>функционирует вне хозяйствующих субъектов.</a:t>
            </a:r>
          </a:p>
          <a:p>
            <a:pPr algn="just"/>
            <a:r>
              <a:rPr lang="ru-RU" dirty="0"/>
              <a:t>Он складывается в результате перемещения работников на </a:t>
            </a:r>
            <a:r>
              <a:rPr lang="ru-RU" dirty="0" smtClean="0"/>
              <a:t>территории страны</a:t>
            </a:r>
            <a:r>
              <a:rPr lang="ru-RU" dirty="0"/>
              <a:t>, региона или в масштабе отрасли. Он участвует в </a:t>
            </a:r>
            <a:r>
              <a:rPr lang="ru-RU" dirty="0" smtClean="0"/>
              <a:t>распределении работников </a:t>
            </a:r>
            <a:r>
              <a:rPr lang="ru-RU" dirty="0"/>
              <a:t>по сферам приложения труда, их перемещении </a:t>
            </a:r>
            <a:r>
              <a:rPr lang="ru-RU" dirty="0" smtClean="0"/>
              <a:t>между предприятиями</a:t>
            </a:r>
            <a:r>
              <a:rPr lang="ru-RU" dirty="0"/>
              <a:t>, отраслями и регионами.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257269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27048"/>
            <a:ext cx="8856984" cy="48542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По уровню организации</a:t>
            </a:r>
            <a:r>
              <a:rPr lang="ru-RU" dirty="0"/>
              <a:t>: </a:t>
            </a:r>
            <a:r>
              <a:rPr lang="ru-RU" b="1" dirty="0"/>
              <a:t>организованный и </a:t>
            </a:r>
            <a:r>
              <a:rPr lang="ru-RU" b="1" dirty="0" smtClean="0"/>
              <a:t>неорганизованный рынок </a:t>
            </a:r>
            <a:r>
              <a:rPr lang="ru-RU" b="1" dirty="0"/>
              <a:t>труда</a:t>
            </a:r>
            <a:r>
              <a:rPr lang="ru-RU" dirty="0"/>
              <a:t>. Функционирование организованных рынков </a:t>
            </a:r>
            <a:r>
              <a:rPr lang="ru-RU" dirty="0" smtClean="0"/>
              <a:t>труда регулируется </a:t>
            </a:r>
            <a:r>
              <a:rPr lang="ru-RU" dirty="0"/>
              <a:t>определенными нормативными актами.</a:t>
            </a:r>
          </a:p>
          <a:p>
            <a:pPr algn="just"/>
            <a:r>
              <a:rPr lang="ru-RU" b="1" dirty="0"/>
              <a:t>По степени развития: совершенный и несовершенный</a:t>
            </a:r>
            <a:r>
              <a:rPr lang="ru-RU" dirty="0"/>
              <a:t>. Рынок </a:t>
            </a:r>
            <a:r>
              <a:rPr lang="ru-RU" dirty="0" smtClean="0"/>
              <a:t>труда является </a:t>
            </a:r>
            <a:r>
              <a:rPr lang="ru-RU" dirty="0"/>
              <a:t>совершенным в том случае, если: а) образует </a:t>
            </a:r>
            <a:r>
              <a:rPr lang="ru-RU" dirty="0" smtClean="0"/>
              <a:t>однородную совокупность</a:t>
            </a:r>
            <a:r>
              <a:rPr lang="ru-RU" dirty="0"/>
              <a:t>; б) </a:t>
            </a:r>
            <a:r>
              <a:rPr lang="ru-RU" dirty="0" err="1"/>
              <a:t>конкурентен</a:t>
            </a:r>
            <a:r>
              <a:rPr lang="ru-RU" dirty="0"/>
              <a:t>; в) не персонифицирован; г) </a:t>
            </a:r>
            <a:r>
              <a:rPr lang="ru-RU" dirty="0" smtClean="0"/>
              <a:t>обладает прозрачностью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По степени привлекательности: первичный и вторичный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Первичный рынок труда </a:t>
            </a:r>
            <a:r>
              <a:rPr lang="ru-RU" dirty="0"/>
              <a:t>характеризуется высокой заработной платой</a:t>
            </a:r>
            <a:r>
              <a:rPr lang="ru-RU" dirty="0" smtClean="0"/>
              <a:t>, постоянной </a:t>
            </a:r>
            <a:r>
              <a:rPr lang="ru-RU" dirty="0"/>
              <a:t>занятостью на режимах полного рабочего времени, </a:t>
            </a:r>
            <a:r>
              <a:rPr lang="ru-RU" dirty="0" smtClean="0"/>
              <a:t>высокой квалификацией </a:t>
            </a:r>
            <a:r>
              <a:rPr lang="ru-RU" dirty="0"/>
              <a:t>и возможностью профессионального роста.</a:t>
            </a:r>
          </a:p>
          <a:p>
            <a:pPr algn="just"/>
            <a:r>
              <a:rPr lang="ru-RU" b="1" dirty="0"/>
              <a:t>Вторичный рынок труда </a:t>
            </a:r>
            <a:r>
              <a:rPr lang="ru-RU" dirty="0"/>
              <a:t>характеризуется временной или </a:t>
            </a:r>
            <a:r>
              <a:rPr lang="ru-RU" dirty="0" smtClean="0"/>
              <a:t>менее стабильной </a:t>
            </a:r>
            <a:r>
              <a:rPr lang="ru-RU" dirty="0"/>
              <a:t>занятостью, невысокой заработной платой, </a:t>
            </a:r>
            <a:r>
              <a:rPr lang="ru-RU" dirty="0" smtClean="0"/>
              <a:t>низкой квалификацией </a:t>
            </a:r>
            <a:r>
              <a:rPr lang="ru-RU" dirty="0"/>
              <a:t>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9032235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27048"/>
            <a:ext cx="8554152" cy="48542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По степени эластичности</a:t>
            </a:r>
            <a:r>
              <a:rPr lang="ru-RU" dirty="0">
                <a:solidFill>
                  <a:srgbClr val="FF0000"/>
                </a:solidFill>
              </a:rPr>
              <a:t>: </a:t>
            </a:r>
            <a:r>
              <a:rPr lang="ru-RU" b="1" dirty="0">
                <a:solidFill>
                  <a:srgbClr val="FF0000"/>
                </a:solidFill>
              </a:rPr>
              <a:t>гибкий рынок труда и жесткий </a:t>
            </a:r>
            <a:r>
              <a:rPr lang="ru-RU" b="1" dirty="0" smtClean="0">
                <a:solidFill>
                  <a:srgbClr val="FF0000"/>
                </a:solidFill>
              </a:rPr>
              <a:t>рынок труда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/>
              <a:t>К гибкому рынку труда можно отнести следующие положения</a:t>
            </a:r>
            <a:r>
              <a:rPr lang="ru-RU" dirty="0" smtClean="0"/>
              <a:t>: применение </a:t>
            </a:r>
            <a:r>
              <a:rPr lang="ru-RU" dirty="0"/>
              <a:t>нестандартных форм занятости, использование </a:t>
            </a:r>
            <a:r>
              <a:rPr lang="ru-RU" dirty="0" smtClean="0"/>
              <a:t>нестандартных режимов </a:t>
            </a:r>
            <a:r>
              <a:rPr lang="ru-RU" dirty="0"/>
              <a:t>полного рабочего времени, повышение гибкости в вопросах найма </a:t>
            </a:r>
            <a:r>
              <a:rPr lang="ru-RU" dirty="0" smtClean="0"/>
              <a:t>и увольнения</a:t>
            </a:r>
            <a:r>
              <a:rPr lang="ru-RU" dirty="0"/>
              <a:t>, развитие различных форм профессиональной подготовки </a:t>
            </a:r>
            <a:r>
              <a:rPr lang="ru-RU" dirty="0" smtClean="0"/>
              <a:t>и переподготовки</a:t>
            </a:r>
            <a:r>
              <a:rPr lang="ru-RU" dirty="0"/>
              <a:t>, совершенствование процедур определения и </a:t>
            </a:r>
            <a:r>
              <a:rPr lang="ru-RU" dirty="0" smtClean="0"/>
              <a:t>изменения заработной </a:t>
            </a:r>
            <a:r>
              <a:rPr lang="ru-RU" dirty="0"/>
              <a:t>платы.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По демографическим признакам </a:t>
            </a:r>
            <a:r>
              <a:rPr lang="ru-RU" dirty="0"/>
              <a:t>различают: </a:t>
            </a:r>
            <a:r>
              <a:rPr lang="ru-RU" b="1" dirty="0"/>
              <a:t>рынок труда мужчин</a:t>
            </a:r>
            <a:r>
              <a:rPr lang="ru-RU" dirty="0" smtClean="0"/>
              <a:t>, </a:t>
            </a:r>
            <a:r>
              <a:rPr lang="ru-RU" b="1" dirty="0" smtClean="0"/>
              <a:t>рынок </a:t>
            </a:r>
            <a:r>
              <a:rPr lang="ru-RU" b="1" dirty="0"/>
              <a:t>труда женщин </a:t>
            </a:r>
            <a:r>
              <a:rPr lang="ru-RU" dirty="0"/>
              <a:t>(для него характерны возможные </a:t>
            </a:r>
            <a:r>
              <a:rPr lang="ru-RU" dirty="0" smtClean="0"/>
              <a:t>продолжительные перерывы </a:t>
            </a:r>
            <a:r>
              <a:rPr lang="ru-RU" dirty="0"/>
              <a:t>в работе, снижение профессиональных способностей); </a:t>
            </a:r>
            <a:r>
              <a:rPr lang="ru-RU" b="1" dirty="0" smtClean="0"/>
              <a:t>рынок труда </a:t>
            </a:r>
            <a:r>
              <a:rPr lang="ru-RU" b="1" dirty="0"/>
              <a:t>молодежи </a:t>
            </a:r>
            <a:r>
              <a:rPr lang="ru-RU" dirty="0"/>
              <a:t>(его особенность – высокая мобильность, низкий </a:t>
            </a:r>
            <a:r>
              <a:rPr lang="ru-RU" dirty="0" smtClean="0"/>
              <a:t>уровень квалификации</a:t>
            </a:r>
            <a:r>
              <a:rPr lang="ru-RU" dirty="0"/>
              <a:t>); </a:t>
            </a:r>
            <a:r>
              <a:rPr lang="ru-RU" b="1" dirty="0"/>
              <a:t>рынок труда пенсионеров </a:t>
            </a:r>
            <a:r>
              <a:rPr lang="ru-RU" dirty="0"/>
              <a:t>и лиц </a:t>
            </a:r>
            <a:r>
              <a:rPr lang="ru-RU" dirty="0" err="1"/>
              <a:t>предпенсионного</a:t>
            </a:r>
            <a:r>
              <a:rPr lang="ru-RU" dirty="0"/>
              <a:t> </a:t>
            </a:r>
            <a:r>
              <a:rPr lang="ru-RU" dirty="0" smtClean="0"/>
              <a:t>возраста (</a:t>
            </a:r>
            <a:r>
              <a:rPr lang="ru-RU" dirty="0"/>
              <a:t>для него характерны низкая экономическая активность, </a:t>
            </a:r>
            <a:r>
              <a:rPr lang="ru-RU" dirty="0" smtClean="0"/>
              <a:t>невысокая производительность </a:t>
            </a:r>
            <a:r>
              <a:rPr lang="ru-RU" dirty="0"/>
              <a:t>труда).</a:t>
            </a:r>
          </a:p>
        </p:txBody>
      </p:sp>
    </p:spTree>
    <p:extLst>
      <p:ext uri="{BB962C8B-B14F-4D97-AF65-F5344CB8AC3E}">
        <p14:creationId xmlns:p14="http://schemas.microsoft.com/office/powerpoint/2010/main" xmlns="" val="3836192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784976" cy="48542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По критерию социальной группы </a:t>
            </a:r>
            <a:r>
              <a:rPr lang="ru-RU" dirty="0"/>
              <a:t>различают </a:t>
            </a:r>
            <a:r>
              <a:rPr lang="ru-RU" b="1" dirty="0" smtClean="0"/>
              <a:t>рынок преимущественного </a:t>
            </a:r>
            <a:r>
              <a:rPr lang="ru-RU" b="1" dirty="0"/>
              <a:t>физического труда (рабочие); </a:t>
            </a:r>
            <a:r>
              <a:rPr lang="ru-RU" b="1" dirty="0" smtClean="0"/>
              <a:t>рынок преимущественного </a:t>
            </a:r>
            <a:r>
              <a:rPr lang="ru-RU" b="1" dirty="0"/>
              <a:t>умственного труда (служащие); </a:t>
            </a:r>
            <a:r>
              <a:rPr lang="ru-RU" b="1" dirty="0" smtClean="0"/>
              <a:t>рынок преимущественного </a:t>
            </a:r>
            <a:r>
              <a:rPr lang="ru-RU" b="1" dirty="0"/>
              <a:t>творческого труда (научная и </a:t>
            </a:r>
            <a:r>
              <a:rPr lang="ru-RU" b="1" dirty="0" smtClean="0"/>
              <a:t>художественная интеллигенция</a:t>
            </a:r>
            <a:r>
              <a:rPr lang="ru-RU" b="1" dirty="0"/>
              <a:t>); рынок труда менеджеров и специалистов (</a:t>
            </a:r>
            <a:r>
              <a:rPr lang="ru-RU" b="1" dirty="0" smtClean="0"/>
              <a:t>техническая интеллигенция</a:t>
            </a:r>
            <a:r>
              <a:rPr lang="ru-RU" b="1" dirty="0"/>
              <a:t>, директорский корпус, предприниматели); </a:t>
            </a:r>
            <a:r>
              <a:rPr lang="ru-RU" b="1" dirty="0" smtClean="0"/>
              <a:t>рынок крестьянского </a:t>
            </a:r>
            <a:r>
              <a:rPr lang="ru-RU" b="1" dirty="0"/>
              <a:t>труда (включая фермеров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В рамках указанных социальных групп дальнейшая сегментация </a:t>
            </a:r>
            <a:r>
              <a:rPr lang="ru-RU" dirty="0" smtClean="0"/>
              <a:t>рынка труда </a:t>
            </a:r>
            <a:r>
              <a:rPr lang="ru-RU" dirty="0"/>
              <a:t>может идти </a:t>
            </a:r>
            <a:r>
              <a:rPr lang="ru-RU" b="1" dirty="0"/>
              <a:t>по уровню квалификации</a:t>
            </a:r>
            <a:r>
              <a:rPr lang="ru-RU" dirty="0"/>
              <a:t>. Например, среди </a:t>
            </a:r>
            <a:r>
              <a:rPr lang="ru-RU" dirty="0" smtClean="0"/>
              <a:t>рабочих выделяют </a:t>
            </a:r>
            <a:r>
              <a:rPr lang="ru-RU" dirty="0"/>
              <a:t>такие квалификационные группы, функционирующие на </a:t>
            </a:r>
            <a:r>
              <a:rPr lang="ru-RU" dirty="0" smtClean="0"/>
              <a:t>рынке труда</a:t>
            </a:r>
            <a:r>
              <a:rPr lang="ru-RU" dirty="0"/>
              <a:t>, как </a:t>
            </a:r>
            <a:r>
              <a:rPr lang="ru-RU" b="1" dirty="0"/>
              <a:t>высококвалифицированные, квалифицированные</a:t>
            </a:r>
            <a:r>
              <a:rPr lang="ru-RU" b="1" dirty="0" smtClean="0"/>
              <a:t>, малоквалифицированные </a:t>
            </a:r>
            <a:r>
              <a:rPr lang="ru-RU" b="1" dirty="0"/>
              <a:t>и неквалифицированные рабочие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19389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626160" cy="50405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Становление и формирование рынка труда сопровождается </a:t>
            </a:r>
            <a:r>
              <a:rPr lang="ru-RU" dirty="0" smtClean="0"/>
              <a:t>растущей сегментацией </a:t>
            </a:r>
            <a:r>
              <a:rPr lang="ru-RU" dirty="0"/>
              <a:t>рынка труда </a:t>
            </a:r>
            <a:r>
              <a:rPr lang="ru-RU" b="1" dirty="0">
                <a:solidFill>
                  <a:srgbClr val="FF0000"/>
                </a:solidFill>
              </a:rPr>
              <a:t>по профессиональному признаку</a:t>
            </a:r>
            <a:r>
              <a:rPr lang="ru-RU" dirty="0"/>
              <a:t>. </a:t>
            </a:r>
            <a:r>
              <a:rPr lang="ru-RU" dirty="0" smtClean="0"/>
              <a:t>Укрупнено специализированные </a:t>
            </a:r>
            <a:r>
              <a:rPr lang="ru-RU" dirty="0"/>
              <a:t>по профессиям рынки труда можно было </a:t>
            </a:r>
            <a:r>
              <a:rPr lang="ru-RU" dirty="0" smtClean="0"/>
              <a:t>бы представить </a:t>
            </a:r>
            <a:r>
              <a:rPr lang="ru-RU" dirty="0"/>
              <a:t>в следующем виде – это рынок труда:</a:t>
            </a:r>
          </a:p>
          <a:p>
            <a:pPr algn="just"/>
            <a:r>
              <a:rPr lang="ru-RU" dirty="0"/>
              <a:t>– рабочих профессий;</a:t>
            </a:r>
          </a:p>
          <a:p>
            <a:pPr algn="just"/>
            <a:r>
              <a:rPr lang="ru-RU" dirty="0"/>
              <a:t>– работников сельского, лесного, охотничьего хозяйств, рыбоводства </a:t>
            </a:r>
            <a:r>
              <a:rPr lang="ru-RU" dirty="0" smtClean="0"/>
              <a:t>и рыболовства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– технических специалистов (инженерно-технических работников);</a:t>
            </a:r>
          </a:p>
          <a:p>
            <a:pPr algn="just"/>
            <a:r>
              <a:rPr lang="ru-RU" dirty="0"/>
              <a:t>– научных работников;</a:t>
            </a:r>
          </a:p>
          <a:p>
            <a:pPr algn="just"/>
            <a:r>
              <a:rPr lang="ru-RU" dirty="0"/>
              <a:t>– экономистов, финансистов, бухгалтеров;</a:t>
            </a:r>
          </a:p>
          <a:p>
            <a:pPr algn="just"/>
            <a:r>
              <a:rPr lang="ru-RU" dirty="0"/>
              <a:t>– специалистов в области маркетинга и менеджмента;</a:t>
            </a:r>
          </a:p>
          <a:p>
            <a:pPr algn="just"/>
            <a:r>
              <a:rPr lang="ru-RU" dirty="0"/>
              <a:t>– работников сферы бытового, коммунального и </a:t>
            </a:r>
            <a:r>
              <a:rPr lang="ru-RU" dirty="0" smtClean="0"/>
              <a:t>торгового обслуживания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– работников социальной инфраструктуры (врачей, учителей</a:t>
            </a:r>
            <a:r>
              <a:rPr lang="ru-RU" dirty="0" smtClean="0"/>
              <a:t>, воспитателей</a:t>
            </a:r>
            <a:r>
              <a:rPr lang="ru-RU" dirty="0"/>
              <a:t>, социальных работников);</a:t>
            </a:r>
          </a:p>
          <a:p>
            <a:pPr algn="just"/>
            <a:r>
              <a:rPr lang="ru-RU" dirty="0"/>
              <a:t>– работников культуры, искусства и свободных профессий;</a:t>
            </a:r>
          </a:p>
          <a:p>
            <a:pPr algn="just"/>
            <a:r>
              <a:rPr lang="ru-RU" dirty="0"/>
              <a:t>– рынок труда работников государственного и </a:t>
            </a:r>
            <a:r>
              <a:rPr lang="ru-RU" dirty="0" smtClean="0"/>
              <a:t>муниципального управления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7769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626160" cy="49982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 условиях перехода от планово-распределительной системы </a:t>
            </a:r>
            <a:r>
              <a:rPr lang="ru-RU" dirty="0" smtClean="0"/>
              <a:t>к рыночной </a:t>
            </a:r>
            <a:r>
              <a:rPr lang="ru-RU" b="1" dirty="0"/>
              <a:t>рынок труда проходит в своем развитии ряд этапов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– рынок периода становления рыночных отношений, </a:t>
            </a:r>
            <a:r>
              <a:rPr lang="ru-RU" dirty="0" smtClean="0"/>
              <a:t>который характеризуется </a:t>
            </a:r>
            <a:r>
              <a:rPr lang="ru-RU" dirty="0"/>
              <a:t>стихийностью актов ≪купли-продажи≫, </a:t>
            </a:r>
            <a:r>
              <a:rPr lang="ru-RU" dirty="0" smtClean="0"/>
              <a:t>их </a:t>
            </a:r>
            <a:r>
              <a:rPr lang="ru-RU" dirty="0" err="1" smtClean="0"/>
              <a:t>одномоментностью</a:t>
            </a:r>
            <a:r>
              <a:rPr lang="ru-RU" dirty="0"/>
              <a:t>, отсутствием обязательств сторон в сфере </a:t>
            </a:r>
            <a:r>
              <a:rPr lang="ru-RU" dirty="0" smtClean="0"/>
              <a:t>социальной защиты </a:t>
            </a:r>
            <a:r>
              <a:rPr lang="ru-RU" dirty="0"/>
              <a:t>работников;</a:t>
            </a:r>
          </a:p>
          <a:p>
            <a:pPr algn="just"/>
            <a:r>
              <a:rPr lang="ru-RU" dirty="0"/>
              <a:t>– рынок периода развивающихся рыночных отношений и </a:t>
            </a:r>
            <a:r>
              <a:rPr lang="ru-RU" dirty="0" smtClean="0"/>
              <a:t>формирования механизма </a:t>
            </a:r>
            <a:r>
              <a:rPr lang="ru-RU" dirty="0"/>
              <a:t>регулирования обменных отношений в сфере найма и увольнений;</a:t>
            </a:r>
          </a:p>
          <a:p>
            <a:pPr algn="just"/>
            <a:r>
              <a:rPr lang="ru-RU" dirty="0"/>
              <a:t>– рынок развитых рыночных отношений с эффективным </a:t>
            </a:r>
            <a:r>
              <a:rPr lang="ru-RU" dirty="0" smtClean="0"/>
              <a:t>механизмом регулирования </a:t>
            </a:r>
            <a:r>
              <a:rPr lang="ru-RU" dirty="0"/>
              <a:t>и системой социальной защиты.</a:t>
            </a:r>
          </a:p>
          <a:p>
            <a:pPr algn="just"/>
            <a:r>
              <a:rPr lang="ru-RU" b="1" dirty="0"/>
              <a:t>По критерию соотношения спроса и предложения труда </a:t>
            </a:r>
            <a:r>
              <a:rPr lang="ru-RU" dirty="0" smtClean="0"/>
              <a:t>выделяют понятие </a:t>
            </a:r>
            <a:r>
              <a:rPr lang="ru-RU" b="1" dirty="0"/>
              <a:t>равновесного </a:t>
            </a:r>
            <a:r>
              <a:rPr lang="ru-RU" dirty="0"/>
              <a:t>(сбалансированного), </a:t>
            </a:r>
            <a:r>
              <a:rPr lang="ru-RU" b="1" dirty="0"/>
              <a:t>дефицитного </a:t>
            </a:r>
            <a:r>
              <a:rPr lang="ru-RU" dirty="0"/>
              <a:t>(спрос </a:t>
            </a:r>
            <a:r>
              <a:rPr lang="ru-RU" dirty="0" smtClean="0"/>
              <a:t>превышает предложение</a:t>
            </a:r>
            <a:r>
              <a:rPr lang="ru-RU" dirty="0"/>
              <a:t>) и </a:t>
            </a:r>
            <a:r>
              <a:rPr lang="ru-RU" b="1" dirty="0"/>
              <a:t>избыточного </a:t>
            </a:r>
            <a:r>
              <a:rPr lang="ru-RU" dirty="0"/>
              <a:t>(предложение превышает спрос) </a:t>
            </a:r>
            <a:r>
              <a:rPr lang="ru-RU" b="1" dirty="0" smtClean="0"/>
              <a:t>рынков труда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2367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5. Факторы производства и их взаимодействие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7048"/>
            <a:ext cx="8626160" cy="48542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Труд – это есть функционирование рабочей силы, а в более </a:t>
            </a:r>
            <a:r>
              <a:rPr lang="ru-RU" b="1" dirty="0" smtClean="0"/>
              <a:t>широком плане </a:t>
            </a:r>
            <a:r>
              <a:rPr lang="ru-RU" b="1" dirty="0"/>
              <a:t>– процесс сознательной, целесообразной деятельности</a:t>
            </a:r>
            <a:r>
              <a:rPr lang="ru-RU" dirty="0"/>
              <a:t>. Его роль </a:t>
            </a:r>
            <a:r>
              <a:rPr lang="ru-RU" dirty="0" smtClean="0"/>
              <a:t>в преобразовании </a:t>
            </a:r>
            <a:r>
              <a:rPr lang="ru-RU" dirty="0"/>
              <a:t>элементов природы в вещи, способные </a:t>
            </a:r>
            <a:r>
              <a:rPr lang="ru-RU" dirty="0" smtClean="0"/>
              <a:t>удовлетворять потребности </a:t>
            </a:r>
            <a:r>
              <a:rPr lang="ru-RU" dirty="0"/>
              <a:t>человека и общества, огромна. Все современные </a:t>
            </a:r>
            <a:r>
              <a:rPr lang="ru-RU" dirty="0" smtClean="0"/>
              <a:t>средства производства </a:t>
            </a:r>
            <a:r>
              <a:rPr lang="ru-RU" dirty="0"/>
              <a:t>в значительной степени результат прошлого труда.</a:t>
            </a:r>
          </a:p>
          <a:p>
            <a:pPr algn="just"/>
            <a:r>
              <a:rPr lang="ru-RU" dirty="0"/>
              <a:t>Труд (персонифицированный работник) как фактор производства </a:t>
            </a:r>
            <a:r>
              <a:rPr lang="ru-RU" dirty="0" smtClean="0"/>
              <a:t>своим участием </a:t>
            </a:r>
            <a:r>
              <a:rPr lang="ru-RU" dirty="0"/>
              <a:t>и затратой энергии и времени создает </a:t>
            </a:r>
            <a:r>
              <a:rPr lang="ru-RU" dirty="0" smtClean="0"/>
              <a:t>фактическую (</a:t>
            </a:r>
            <a:r>
              <a:rPr lang="ru-RU" dirty="0"/>
              <a:t>экономическую) основу для присвоения работником части </a:t>
            </a:r>
            <a:r>
              <a:rPr lang="ru-RU" dirty="0" smtClean="0"/>
              <a:t> достигнутого результата</a:t>
            </a:r>
            <a:r>
              <a:rPr lang="ru-RU" dirty="0"/>
              <a:t>, части дохода, получаемого от реализации товара. </a:t>
            </a:r>
            <a:r>
              <a:rPr lang="ru-RU" dirty="0" smtClean="0"/>
              <a:t>Юридической основой </a:t>
            </a:r>
            <a:r>
              <a:rPr lang="ru-RU" dirty="0"/>
              <a:t>для присвоения выступает собственность работника на </a:t>
            </a:r>
            <a:r>
              <a:rPr lang="ru-RU" dirty="0" smtClean="0"/>
              <a:t>свою рабочую </a:t>
            </a:r>
            <a:r>
              <a:rPr lang="ru-RU" dirty="0"/>
              <a:t>силу.</a:t>
            </a:r>
          </a:p>
        </p:txBody>
      </p:sp>
    </p:spTree>
    <p:extLst>
      <p:ext uri="{BB962C8B-B14F-4D97-AF65-F5344CB8AC3E}">
        <p14:creationId xmlns:p14="http://schemas.microsoft.com/office/powerpoint/2010/main" xmlns="" val="170183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Работодатели </a:t>
            </a:r>
            <a:r>
              <a:rPr lang="ru-RU" dirty="0"/>
              <a:t>– это граждане, управляющие </a:t>
            </a:r>
            <a:r>
              <a:rPr lang="ru-RU" dirty="0" smtClean="0"/>
              <a:t>собственным предприятием</a:t>
            </a:r>
            <a:r>
              <a:rPr lang="ru-RU" dirty="0"/>
              <a:t>, фермой, занятые профессиональной деятельностью </a:t>
            </a:r>
            <a:r>
              <a:rPr lang="ru-RU" dirty="0" smtClean="0"/>
              <a:t>на самостоятельной </a:t>
            </a:r>
            <a:r>
              <a:rPr lang="ru-RU" dirty="0"/>
              <a:t>основе и постоянно использующие труд </a:t>
            </a:r>
            <a:r>
              <a:rPr lang="ru-RU" dirty="0" smtClean="0"/>
              <a:t>наемных работников</a:t>
            </a:r>
            <a:r>
              <a:rPr lang="ru-RU" dirty="0"/>
              <a:t>. Свои управленческие функции работодатель </a:t>
            </a:r>
            <a:r>
              <a:rPr lang="ru-RU" dirty="0" smtClean="0"/>
              <a:t>может делегировать </a:t>
            </a:r>
            <a:r>
              <a:rPr lang="ru-RU" dirty="0"/>
              <a:t>наемному управляющему, оставляя за собой ответственность </a:t>
            </a:r>
            <a:r>
              <a:rPr lang="ru-RU" dirty="0" smtClean="0"/>
              <a:t>за благополучие </a:t>
            </a:r>
            <a:r>
              <a:rPr lang="ru-RU" dirty="0"/>
              <a:t>предприятия. Объединения и союзы работодателей </a:t>
            </a:r>
            <a:r>
              <a:rPr lang="ru-RU" dirty="0" smtClean="0"/>
              <a:t>призваны представлять </a:t>
            </a:r>
            <a:r>
              <a:rPr lang="ru-RU" dirty="0"/>
              <a:t>и отстаивать их интересы в отношениях с органами </a:t>
            </a:r>
            <a:r>
              <a:rPr lang="ru-RU" dirty="0" smtClean="0"/>
              <a:t>власти различных </a:t>
            </a:r>
            <a:r>
              <a:rPr lang="ru-RU" dirty="0"/>
              <a:t>уровней, с профсоюзами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1603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Наемные работники </a:t>
            </a:r>
            <a:r>
              <a:rPr lang="ru-RU" dirty="0"/>
              <a:t>– это граждане, которые заключили </a:t>
            </a:r>
            <a:r>
              <a:rPr lang="ru-RU" dirty="0" smtClean="0"/>
              <a:t>письменный </a:t>
            </a:r>
            <a:r>
              <a:rPr lang="ru-RU" dirty="0"/>
              <a:t>трудовой договор, контракт или устное соглашение с </a:t>
            </a:r>
            <a:r>
              <a:rPr lang="ru-RU" dirty="0" smtClean="0"/>
              <a:t>руководителем предприятия </a:t>
            </a:r>
            <a:r>
              <a:rPr lang="ru-RU" dirty="0"/>
              <a:t>любой формы собственности или отдельным лицом об </a:t>
            </a:r>
            <a:r>
              <a:rPr lang="ru-RU" dirty="0" smtClean="0"/>
              <a:t>условиях трудовой </a:t>
            </a:r>
            <a:r>
              <a:rPr lang="ru-RU" dirty="0"/>
              <a:t>деятельности, за которую они получают оговоренную при </a:t>
            </a:r>
            <a:r>
              <a:rPr lang="ru-RU" dirty="0" smtClean="0"/>
              <a:t>найме оплату </a:t>
            </a:r>
            <a:r>
              <a:rPr lang="ru-RU" dirty="0"/>
              <a:t>наличными деньгами или натурой. Наемными </a:t>
            </a:r>
            <a:r>
              <a:rPr lang="ru-RU" dirty="0" smtClean="0"/>
              <a:t>работниками считаются </a:t>
            </a:r>
            <a:r>
              <a:rPr lang="ru-RU" dirty="0"/>
              <a:t>и лица, избранные, назначенные или утвержденные </a:t>
            </a:r>
            <a:r>
              <a:rPr lang="ru-RU" dirty="0" smtClean="0"/>
              <a:t>на оплачиваемую </a:t>
            </a:r>
            <a:r>
              <a:rPr lang="ru-RU" dirty="0"/>
              <a:t>должность, включая директоров и управляющих предприятий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80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Профсоюз </a:t>
            </a:r>
            <a:r>
              <a:rPr lang="ru-RU" dirty="0"/>
              <a:t>– добровольное общественное объединение граждан</a:t>
            </a:r>
            <a:r>
              <a:rPr lang="ru-RU" dirty="0" smtClean="0"/>
              <a:t>, связанных </a:t>
            </a:r>
            <a:r>
              <a:rPr lang="ru-RU" dirty="0"/>
              <a:t>общими производственными, профессиональными интересами </a:t>
            </a:r>
            <a:r>
              <a:rPr lang="ru-RU" dirty="0" smtClean="0"/>
              <a:t>по роду </a:t>
            </a:r>
            <a:r>
              <a:rPr lang="ru-RU" dirty="0"/>
              <a:t>их деятельности, создаваемое в целях представительства и защиты </a:t>
            </a:r>
            <a:r>
              <a:rPr lang="ru-RU" dirty="0" smtClean="0"/>
              <a:t>их социально-трудовых </a:t>
            </a:r>
            <a:r>
              <a:rPr lang="ru-RU" dirty="0"/>
              <a:t>прав и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8808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Государство </a:t>
            </a:r>
            <a:r>
              <a:rPr lang="ru-RU" dirty="0"/>
              <a:t>как субъект рынка труда представлено </a:t>
            </a:r>
            <a:r>
              <a:rPr lang="ru-RU" dirty="0" smtClean="0"/>
              <a:t>федеральными органами </a:t>
            </a:r>
            <a:r>
              <a:rPr lang="ru-RU" dirty="0"/>
              <a:t>власти, органами власти субъектов Федерации и </a:t>
            </a:r>
            <a:r>
              <a:rPr lang="ru-RU" dirty="0" smtClean="0"/>
              <a:t>местного самоуправления</a:t>
            </a:r>
            <a:r>
              <a:rPr lang="ru-RU" dirty="0"/>
              <a:t>, а также отраслевыми органами управления.</a:t>
            </a:r>
          </a:p>
          <a:p>
            <a:pPr marL="0" indent="0" algn="just">
              <a:buNone/>
            </a:pPr>
            <a:r>
              <a:rPr lang="ru-RU" dirty="0"/>
              <a:t>В качестве субъекта они выполняют следующие функции:</a:t>
            </a:r>
          </a:p>
          <a:p>
            <a:pPr marL="0" indent="0" algn="just">
              <a:buNone/>
            </a:pPr>
            <a:r>
              <a:rPr lang="ru-RU" dirty="0"/>
              <a:t>- социально-экономические, связанные с обеспечением </a:t>
            </a:r>
            <a:r>
              <a:rPr lang="ru-RU" dirty="0" smtClean="0"/>
              <a:t>полной занятости </a:t>
            </a:r>
            <a:r>
              <a:rPr lang="ru-RU" dirty="0"/>
              <a:t>путем стимулирования создания рабочих мест во </a:t>
            </a:r>
            <a:r>
              <a:rPr lang="ru-RU" dirty="0" smtClean="0"/>
              <a:t>всех секторах </a:t>
            </a:r>
            <a:r>
              <a:rPr lang="ru-RU" dirty="0"/>
              <a:t>экономики;</a:t>
            </a:r>
          </a:p>
          <a:p>
            <a:pPr marL="0" indent="0" algn="just">
              <a:buNone/>
            </a:pPr>
            <a:r>
              <a:rPr lang="ru-RU" dirty="0"/>
              <a:t>- законодательные, связанные разработкой основных </a:t>
            </a:r>
            <a:r>
              <a:rPr lang="ru-RU" dirty="0" smtClean="0"/>
              <a:t> юридических норм </a:t>
            </a:r>
            <a:r>
              <a:rPr lang="ru-RU" dirty="0"/>
              <a:t>и правил;</a:t>
            </a:r>
          </a:p>
          <a:p>
            <a:pPr marL="0" indent="0" algn="just">
              <a:buNone/>
            </a:pPr>
            <a:r>
              <a:rPr lang="ru-RU" dirty="0"/>
              <a:t>- регулирования рынка труда косвенными методами;</a:t>
            </a:r>
          </a:p>
          <a:p>
            <a:pPr marL="0" indent="0" algn="just">
              <a:buNone/>
            </a:pPr>
            <a:r>
              <a:rPr lang="ru-RU" dirty="0"/>
              <a:t>- защиты прав всех субъектов рынка труда;</a:t>
            </a:r>
          </a:p>
          <a:p>
            <a:pPr marL="0" indent="0" algn="just">
              <a:buNone/>
            </a:pPr>
            <a:r>
              <a:rPr lang="ru-RU" dirty="0"/>
              <a:t>- ролевые (функции работодателя на государственных и </a:t>
            </a:r>
            <a:r>
              <a:rPr lang="ru-RU" dirty="0" smtClean="0"/>
              <a:t>муниципальных </a:t>
            </a:r>
            <a:r>
              <a:rPr lang="ru-RU" dirty="0"/>
              <a:t>предприятиях).</a:t>
            </a:r>
          </a:p>
        </p:txBody>
      </p:sp>
    </p:spTree>
    <p:extLst>
      <p:ext uri="{BB962C8B-B14F-4D97-AF65-F5344CB8AC3E}">
        <p14:creationId xmlns:p14="http://schemas.microsoft.com/office/powerpoint/2010/main" xmlns="" val="31780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Действие рыночного механизма ведет к высвобождению части </a:t>
            </a:r>
            <a:r>
              <a:rPr lang="ru-RU" dirty="0" smtClean="0"/>
              <a:t>работников</a:t>
            </a:r>
            <a:r>
              <a:rPr lang="ru-RU" dirty="0"/>
              <a:t>, к появлению </a:t>
            </a:r>
            <a:r>
              <a:rPr lang="ru-RU" b="1" dirty="0"/>
              <a:t>безработицы</a:t>
            </a:r>
            <a:r>
              <a:rPr lang="ru-RU" dirty="0"/>
              <a:t>. Чтобы поддержать </a:t>
            </a:r>
            <a:r>
              <a:rPr lang="ru-RU" dirty="0" smtClean="0"/>
              <a:t>высвобождаемый персонал </a:t>
            </a:r>
            <a:r>
              <a:rPr lang="ru-RU" dirty="0"/>
              <a:t>в период отсутствия работы, создать условия для </a:t>
            </a:r>
            <a:r>
              <a:rPr lang="ru-RU" dirty="0" smtClean="0"/>
              <a:t>их переподготовки </a:t>
            </a:r>
            <a:r>
              <a:rPr lang="ru-RU" dirty="0"/>
              <a:t>и повторное вовлечение в трудовой процесс, законом </a:t>
            </a:r>
            <a:r>
              <a:rPr lang="ru-RU" dirty="0" smtClean="0"/>
              <a:t>о занятости </a:t>
            </a:r>
            <a:r>
              <a:rPr lang="ru-RU" dirty="0"/>
              <a:t>населения предусматриваются выплаты пособий по безработице</a:t>
            </a:r>
            <a:r>
              <a:rPr lang="ru-RU" dirty="0" smtClean="0"/>
              <a:t>, компенсаций </a:t>
            </a:r>
            <a:r>
              <a:rPr lang="ru-RU" dirty="0"/>
              <a:t>при увольнении, при переезде к новому месту работы, </a:t>
            </a:r>
            <a:r>
              <a:rPr lang="ru-RU" dirty="0" smtClean="0"/>
              <a:t>выплаты стипендий </a:t>
            </a:r>
            <a:r>
              <a:rPr lang="ru-RU" dirty="0"/>
              <a:t>во время учебы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32817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нормального функционирования рынка труда необходимы </a:t>
            </a:r>
            <a:r>
              <a:rPr lang="ru-RU" dirty="0" smtClean="0"/>
              <a:t>четкие </a:t>
            </a:r>
            <a:r>
              <a:rPr lang="ru-RU" b="1" dirty="0" smtClean="0"/>
              <a:t>нормы </a:t>
            </a:r>
            <a:r>
              <a:rPr lang="ru-RU" b="1" dirty="0"/>
              <a:t>и правила</a:t>
            </a:r>
            <a:r>
              <a:rPr lang="ru-RU" dirty="0"/>
              <a:t>, которые бы регулировали отношения между </a:t>
            </a:r>
            <a:r>
              <a:rPr lang="ru-RU" dirty="0" smtClean="0"/>
              <a:t>субъектами рынка </a:t>
            </a:r>
            <a:r>
              <a:rPr lang="ru-RU" dirty="0"/>
              <a:t>труда, определяли их права, обязанности и гарантии. Такие </a:t>
            </a:r>
            <a:r>
              <a:rPr lang="ru-RU" dirty="0" smtClean="0"/>
              <a:t>нормы предусмотрены </a:t>
            </a:r>
            <a:r>
              <a:rPr lang="ru-RU" dirty="0"/>
              <a:t>во Всеобщей </a:t>
            </a:r>
            <a:r>
              <a:rPr lang="ru-RU" dirty="0" smtClean="0"/>
              <a:t>декларации </a:t>
            </a:r>
            <a:r>
              <a:rPr lang="ru-RU" dirty="0"/>
              <a:t>прав человека, </a:t>
            </a:r>
            <a:r>
              <a:rPr lang="ru-RU" dirty="0" smtClean="0"/>
              <a:t>Конституции Российской </a:t>
            </a:r>
            <a:r>
              <a:rPr lang="ru-RU" dirty="0"/>
              <a:t>Федерации, конвенциях Международной организации труда</a:t>
            </a:r>
            <a:r>
              <a:rPr lang="ru-RU" dirty="0" smtClean="0"/>
              <a:t>, Трудовом </a:t>
            </a:r>
            <a:r>
              <a:rPr lang="ru-RU" dirty="0"/>
              <a:t>кодексе Российской Федерации, Законе ≪О занятости населения </a:t>
            </a:r>
            <a:r>
              <a:rPr lang="ru-RU" dirty="0" smtClean="0"/>
              <a:t>в Российской </a:t>
            </a:r>
            <a:r>
              <a:rPr lang="ru-RU" dirty="0"/>
              <a:t>Федерации≫, других законах.</a:t>
            </a:r>
          </a:p>
        </p:txBody>
      </p:sp>
    </p:spTree>
    <p:extLst>
      <p:ext uri="{BB962C8B-B14F-4D97-AF65-F5344CB8AC3E}">
        <p14:creationId xmlns:p14="http://schemas.microsoft.com/office/powerpoint/2010/main" xmlns="" val="41710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3835</Words>
  <Application>Microsoft Office PowerPoint</Application>
  <PresentationFormat>Экран (4:3)</PresentationFormat>
  <Paragraphs>216</Paragraphs>
  <Slides>37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Тема 20. Рынок труда</vt:lpstr>
      <vt:lpstr>1. Рынок труда: основные понятие и элементы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2. Экономически активное население, рабочая сила и трудовые ресурсы</vt:lpstr>
      <vt:lpstr>Слайд 13</vt:lpstr>
      <vt:lpstr>Экономически активное население с частью экономически неактивного населения составляют трудовые ресурсы.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3. Функции рынка труда и факторы его развития</vt:lpstr>
      <vt:lpstr>Слайд 24</vt:lpstr>
      <vt:lpstr>Слайд 25</vt:lpstr>
      <vt:lpstr>Слайд 26</vt:lpstr>
      <vt:lpstr>Слайд 27</vt:lpstr>
      <vt:lpstr>Слайд 28</vt:lpstr>
      <vt:lpstr>4. Критерии классификации рынка труда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5. Факторы производства и их взаимодействие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РЫНОК ТРУДА, ЕГО СУЩНОСТЬ, ФУНКЦИИ И ВИДЫ</dc:title>
  <dc:creator>Галина</dc:creator>
  <cp:lastModifiedBy>Света</cp:lastModifiedBy>
  <cp:revision>10</cp:revision>
  <dcterms:created xsi:type="dcterms:W3CDTF">2017-09-27T06:59:34Z</dcterms:created>
  <dcterms:modified xsi:type="dcterms:W3CDTF">2020-09-18T08:15:37Z</dcterms:modified>
</cp:coreProperties>
</file>