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6" r:id="rId3"/>
    <p:sldId id="259" r:id="rId4"/>
    <p:sldId id="258" r:id="rId5"/>
    <p:sldId id="267" r:id="rId6"/>
    <p:sldId id="260" r:id="rId7"/>
    <p:sldId id="262" r:id="rId8"/>
    <p:sldId id="263" r:id="rId9"/>
    <p:sldId id="265"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3F02"/>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30.09.2021</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30.09.2021</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30.09.2021</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Невербальные коммуникации</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https://sun9-80.userapi.com/impg/1vfiLTSaEFdWnuNdZGIc-TS1FLvFKVkKukxoqQ/wdzWN7-8b3E.jpg?size=1000x667&amp;quality=96&amp;sign=265a9463af2c2a09470502b52741caf5&amp;type=album"/>
          <p:cNvPicPr>
            <a:picLocks noChangeAspect="1" noChangeArrowheads="1"/>
          </p:cNvPicPr>
          <p:nvPr/>
        </p:nvPicPr>
        <p:blipFill>
          <a:blip r:embed="rId2" cstate="print"/>
          <a:srcRect/>
          <a:stretch>
            <a:fillRect/>
          </a:stretch>
        </p:blipFill>
        <p:spPr bwMode="auto">
          <a:xfrm>
            <a:off x="395536" y="548680"/>
            <a:ext cx="8270559" cy="551646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99592" y="548680"/>
            <a:ext cx="7416824" cy="2952328"/>
          </a:xfrm>
        </p:spPr>
        <p:txBody>
          <a:bodyPr>
            <a:normAutofit/>
          </a:bodyPr>
          <a:lstStyle/>
          <a:p>
            <a:pPr algn="l"/>
            <a:r>
              <a:rPr lang="ru-RU" b="1" dirty="0" smtClean="0"/>
              <a:t>Невербальная коммуникация</a:t>
            </a:r>
            <a:r>
              <a:rPr lang="ru-RU" dirty="0" smtClean="0"/>
              <a:t/>
            </a:r>
            <a:br>
              <a:rPr lang="ru-RU" dirty="0" smtClean="0"/>
            </a:br>
            <a:r>
              <a:rPr lang="ru-RU" dirty="0" smtClean="0"/>
              <a:t>(от англ., </a:t>
            </a:r>
            <a:r>
              <a:rPr lang="ru-RU" dirty="0" err="1" smtClean="0"/>
              <a:t>non-verbal</a:t>
            </a:r>
            <a:r>
              <a:rPr lang="ru-RU" dirty="0" smtClean="0"/>
              <a:t> – несловесный) – система невербальных символов, знаков, кодов, используемых для передачи сообщения с большей степенью точности.</a:t>
            </a:r>
            <a:endParaRPr lang="ru-RU" dirty="0"/>
          </a:p>
        </p:txBody>
      </p:sp>
      <p:pic>
        <p:nvPicPr>
          <p:cNvPr id="1026" name="Picture 2" descr="https://sun9-34.userapi.com/impg/qY9iD9GNubDQ7lAZAqZkTxps5VJEtAThITwSqg/pfD_bNPnmZw.jpg?size=1024x682&amp;quality=96&amp;sign=bf699636c618cc7230ee441071737455&amp;type=album"/>
          <p:cNvPicPr>
            <a:picLocks noChangeAspect="1" noChangeArrowheads="1"/>
          </p:cNvPicPr>
          <p:nvPr/>
        </p:nvPicPr>
        <p:blipFill>
          <a:blip r:embed="rId2" cstate="print"/>
          <a:srcRect/>
          <a:stretch>
            <a:fillRect/>
          </a:stretch>
        </p:blipFill>
        <p:spPr bwMode="auto">
          <a:xfrm>
            <a:off x="2339752" y="2924944"/>
            <a:ext cx="4540938" cy="302433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Невербальные коммуникации - </a:t>
            </a:r>
            <a:endParaRPr lang="ru-RU" dirty="0"/>
          </a:p>
        </p:txBody>
      </p:sp>
      <p:sp>
        <p:nvSpPr>
          <p:cNvPr id="5" name="Текст 1"/>
          <p:cNvSpPr>
            <a:spLocks noGrp="1"/>
          </p:cNvSpPr>
          <p:nvPr>
            <p:ph sz="quarter" idx="1"/>
          </p:nvPr>
        </p:nvSpPr>
        <p:spPr/>
        <p:txBody>
          <a:bodyPr>
            <a:normAutofit/>
          </a:bodyPr>
          <a:lstStyle/>
          <a:p>
            <a:pPr algn="l"/>
            <a:r>
              <a:rPr lang="ru-RU" b="0" dirty="0" smtClean="0">
                <a:solidFill>
                  <a:srgbClr val="D83F02"/>
                </a:solidFill>
              </a:rPr>
              <a:t> передача информации без помощи речевых и языковых </a:t>
            </a:r>
            <a:r>
              <a:rPr lang="ru-RU" b="0" dirty="0" smtClean="0">
                <a:solidFill>
                  <a:srgbClr val="D83F02"/>
                </a:solidFill>
              </a:rPr>
              <a:t>средств.</a:t>
            </a:r>
          </a:p>
          <a:p>
            <a:pPr algn="l"/>
            <a:r>
              <a:rPr lang="ru-RU" b="0" dirty="0" smtClean="0">
                <a:solidFill>
                  <a:srgbClr val="D83F02"/>
                </a:solidFill>
              </a:rPr>
              <a:t> </a:t>
            </a:r>
            <a:r>
              <a:rPr lang="ru-RU" b="0" dirty="0" smtClean="0">
                <a:solidFill>
                  <a:srgbClr val="D83F02"/>
                </a:solidFill>
              </a:rPr>
              <a:t>распространённое </a:t>
            </a:r>
            <a:r>
              <a:rPr lang="ru-RU" b="0" dirty="0" smtClean="0">
                <a:solidFill>
                  <a:srgbClr val="D83F02"/>
                </a:solidFill>
              </a:rPr>
              <a:t>рабочее название </a:t>
            </a:r>
            <a:r>
              <a:rPr lang="ru-RU" b="0" dirty="0" err="1" smtClean="0">
                <a:solidFill>
                  <a:srgbClr val="D83F02"/>
                </a:solidFill>
              </a:rPr>
              <a:t>невербалика</a:t>
            </a:r>
            <a:r>
              <a:rPr lang="ru-RU" b="0" dirty="0" smtClean="0">
                <a:solidFill>
                  <a:srgbClr val="D83F02"/>
                </a:solidFill>
              </a:rPr>
              <a:t> или «язык тела</a:t>
            </a:r>
            <a:r>
              <a:rPr lang="ru-RU" b="0" dirty="0" smtClean="0">
                <a:solidFill>
                  <a:srgbClr val="D83F02"/>
                </a:solidFill>
              </a:rPr>
              <a:t>».</a:t>
            </a:r>
          </a:p>
          <a:p>
            <a:pPr algn="l"/>
            <a:r>
              <a:rPr lang="ru-RU" b="0" dirty="0" smtClean="0">
                <a:solidFill>
                  <a:srgbClr val="D83F02"/>
                </a:solidFill>
              </a:rPr>
              <a:t> </a:t>
            </a:r>
            <a:r>
              <a:rPr lang="ru-RU" dirty="0" smtClean="0">
                <a:solidFill>
                  <a:srgbClr val="D83F02"/>
                </a:solidFill>
              </a:rPr>
              <a:t>п</a:t>
            </a:r>
            <a:r>
              <a:rPr lang="ru-RU" b="0" dirty="0" smtClean="0">
                <a:solidFill>
                  <a:srgbClr val="D83F02"/>
                </a:solidFill>
              </a:rPr>
              <a:t>равильная </a:t>
            </a:r>
            <a:r>
              <a:rPr lang="ru-RU" b="0" dirty="0" smtClean="0">
                <a:solidFill>
                  <a:srgbClr val="D83F02"/>
                </a:solidFill>
              </a:rPr>
              <a:t>интерпретация невербальных сигналов является важнейшим условием эффективного общения.</a:t>
            </a:r>
            <a:endParaRPr lang="ru-RU" dirty="0">
              <a:solidFill>
                <a:srgbClr val="D83F0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323528" y="2564904"/>
            <a:ext cx="4536504" cy="2664296"/>
          </a:xfrm>
        </p:spPr>
        <p:txBody>
          <a:bodyPr/>
          <a:lstStyle/>
          <a:p>
            <a:pPr algn="l"/>
            <a:r>
              <a:rPr lang="ru-RU" dirty="0" smtClean="0"/>
              <a:t/>
            </a:r>
            <a:br>
              <a:rPr lang="ru-RU" dirty="0" smtClean="0"/>
            </a:br>
            <a:r>
              <a:rPr lang="ru-RU" b="0" dirty="0" smtClean="0"/>
              <a:t>Биологические (врожденные) – мимика, эмоции. С трудом поддаются контролю (побледнение, расширение зрачков</a:t>
            </a:r>
            <a:r>
              <a:rPr lang="ru-RU" b="0" dirty="0" smtClean="0"/>
              <a:t>)</a:t>
            </a:r>
          </a:p>
          <a:p>
            <a:pPr algn="l"/>
            <a:r>
              <a:rPr lang="ru-RU" dirty="0" smtClean="0"/>
              <a:t/>
            </a:r>
            <a:br>
              <a:rPr lang="ru-RU" dirty="0" smtClean="0"/>
            </a:br>
            <a:r>
              <a:rPr lang="ru-RU" b="0" dirty="0" smtClean="0"/>
              <a:t>Социальные. Усвоение происходит через сознательное обучение.</a:t>
            </a:r>
            <a:endParaRPr lang="ru-RU" dirty="0"/>
          </a:p>
        </p:txBody>
      </p:sp>
      <p:sp>
        <p:nvSpPr>
          <p:cNvPr id="3" name="Заголовок 2"/>
          <p:cNvSpPr>
            <a:spLocks noGrp="1"/>
          </p:cNvSpPr>
          <p:nvPr>
            <p:ph type="title"/>
          </p:nvPr>
        </p:nvSpPr>
        <p:spPr/>
        <p:txBody>
          <a:bodyPr/>
          <a:lstStyle/>
          <a:p>
            <a:r>
              <a:rPr lang="ru-RU" dirty="0" smtClean="0"/>
              <a:t>Основы </a:t>
            </a:r>
            <a:r>
              <a:rPr lang="ru-RU" dirty="0" smtClean="0"/>
              <a:t>невербальной коммуникации</a:t>
            </a:r>
            <a:endParaRPr lang="ru-RU" dirty="0"/>
          </a:p>
        </p:txBody>
      </p:sp>
      <p:pic>
        <p:nvPicPr>
          <p:cNvPr id="14338" name="Picture 2" descr="https://sun9-77.userapi.com/impg/ldYJwKvk30RmtMabr7wtLEHw8DBAAXZFQ1aZKg/gu5IkASDByE.jpg?size=1140x815&amp;quality=96&amp;sign=3ec04d265393da9ab219e98bb1892ec2&amp;type=album"/>
          <p:cNvPicPr>
            <a:picLocks noChangeAspect="1" noChangeArrowheads="1"/>
          </p:cNvPicPr>
          <p:nvPr/>
        </p:nvPicPr>
        <p:blipFill>
          <a:blip r:embed="rId2" cstate="print"/>
          <a:srcRect/>
          <a:stretch>
            <a:fillRect/>
          </a:stretch>
        </p:blipFill>
        <p:spPr bwMode="auto">
          <a:xfrm>
            <a:off x="5364088" y="2852936"/>
            <a:ext cx="3240360" cy="231657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smtClean="0"/>
              <a:t>Свойства и функции невербальной коммуникации</a:t>
            </a:r>
            <a:endParaRPr lang="ru-RU" sz="2400" dirty="0"/>
          </a:p>
        </p:txBody>
      </p:sp>
      <p:sp>
        <p:nvSpPr>
          <p:cNvPr id="3" name="Содержимое 2"/>
          <p:cNvSpPr>
            <a:spLocks noGrp="1"/>
          </p:cNvSpPr>
          <p:nvPr>
            <p:ph sz="half" idx="1"/>
          </p:nvPr>
        </p:nvSpPr>
        <p:spPr/>
        <p:txBody>
          <a:bodyPr>
            <a:normAutofit fontScale="70000" lnSpcReduction="20000"/>
          </a:bodyPr>
          <a:lstStyle/>
          <a:p>
            <a:r>
              <a:rPr lang="ru-RU" dirty="0" smtClean="0">
                <a:solidFill>
                  <a:srgbClr val="D83F02"/>
                </a:solidFill>
              </a:rPr>
              <a:t>Невербальные </a:t>
            </a:r>
            <a:r>
              <a:rPr lang="ru-RU" dirty="0" smtClean="0">
                <a:solidFill>
                  <a:srgbClr val="D83F02"/>
                </a:solidFill>
              </a:rPr>
              <a:t>сообщения всегда </a:t>
            </a:r>
            <a:r>
              <a:rPr lang="ru-RU" dirty="0" err="1" smtClean="0">
                <a:solidFill>
                  <a:srgbClr val="D83F02"/>
                </a:solidFill>
              </a:rPr>
              <a:t>ситуативны</a:t>
            </a:r>
            <a:r>
              <a:rPr lang="ru-RU" dirty="0" smtClean="0">
                <a:solidFill>
                  <a:srgbClr val="D83F02"/>
                </a:solidFill>
              </a:rPr>
              <a:t>, т. е. выражают настоящее состояние говорящего, а не </a:t>
            </a:r>
            <a:r>
              <a:rPr lang="ru-RU" dirty="0" smtClean="0">
                <a:solidFill>
                  <a:srgbClr val="D83F02"/>
                </a:solidFill>
              </a:rPr>
              <a:t>прошлое.</a:t>
            </a:r>
            <a:r>
              <a:rPr lang="ru-RU" dirty="0" smtClean="0">
                <a:solidFill>
                  <a:srgbClr val="D83F02"/>
                </a:solidFill>
              </a:rPr>
              <a:t/>
            </a:r>
            <a:br>
              <a:rPr lang="ru-RU" dirty="0" smtClean="0">
                <a:solidFill>
                  <a:srgbClr val="D83F02"/>
                </a:solidFill>
              </a:rPr>
            </a:br>
            <a:endParaRPr lang="ru-RU" dirty="0" smtClean="0">
              <a:solidFill>
                <a:srgbClr val="D83F02"/>
              </a:solidFill>
            </a:endParaRPr>
          </a:p>
          <a:p>
            <a:r>
              <a:rPr lang="ru-RU" dirty="0" smtClean="0">
                <a:solidFill>
                  <a:srgbClr val="D83F02"/>
                </a:solidFill>
              </a:rPr>
              <a:t>Синтетичны</a:t>
            </a:r>
            <a:r>
              <a:rPr lang="ru-RU" dirty="0" smtClean="0">
                <a:solidFill>
                  <a:srgbClr val="D83F02"/>
                </a:solidFill>
              </a:rPr>
              <a:t>, т. е их трудно разложить на отдельные единицы;</a:t>
            </a:r>
            <a:br>
              <a:rPr lang="ru-RU" dirty="0" smtClean="0">
                <a:solidFill>
                  <a:srgbClr val="D83F02"/>
                </a:solidFill>
              </a:rPr>
            </a:br>
            <a:r>
              <a:rPr lang="ru-RU" dirty="0" smtClean="0">
                <a:solidFill>
                  <a:srgbClr val="D83F02"/>
                </a:solidFill>
              </a:rPr>
              <a:t>Непроизвольны и спонтанны, т. е. их трудно </a:t>
            </a:r>
            <a:r>
              <a:rPr lang="ru-RU" dirty="0" smtClean="0">
                <a:solidFill>
                  <a:srgbClr val="D83F02"/>
                </a:solidFill>
              </a:rPr>
              <a:t>скрыть.</a:t>
            </a:r>
            <a:r>
              <a:rPr lang="ru-RU" dirty="0" smtClean="0">
                <a:solidFill>
                  <a:srgbClr val="D83F02"/>
                </a:solidFill>
              </a:rPr>
              <a:t/>
            </a:r>
            <a:br>
              <a:rPr lang="ru-RU" dirty="0" smtClean="0">
                <a:solidFill>
                  <a:srgbClr val="D83F02"/>
                </a:solidFill>
              </a:rPr>
            </a:br>
            <a:endParaRPr lang="ru-RU" dirty="0" smtClean="0">
              <a:solidFill>
                <a:srgbClr val="D83F02"/>
              </a:solidFill>
            </a:endParaRPr>
          </a:p>
          <a:p>
            <a:r>
              <a:rPr lang="ru-RU" dirty="0" smtClean="0">
                <a:solidFill>
                  <a:srgbClr val="D83F02"/>
                </a:solidFill>
              </a:rPr>
              <a:t>Усвоение </a:t>
            </a:r>
            <a:r>
              <a:rPr lang="ru-RU" dirty="0" smtClean="0">
                <a:solidFill>
                  <a:srgbClr val="D83F02"/>
                </a:solidFill>
              </a:rPr>
              <a:t>невербальных символов происходит через наблюдение, копирование, подражание и не требует чаще всего специального </a:t>
            </a:r>
            <a:r>
              <a:rPr lang="ru-RU" dirty="0" smtClean="0">
                <a:solidFill>
                  <a:srgbClr val="D83F02"/>
                </a:solidFill>
              </a:rPr>
              <a:t>обучения.</a:t>
            </a:r>
            <a:r>
              <a:rPr lang="ru-RU" dirty="0" smtClean="0">
                <a:solidFill>
                  <a:srgbClr val="D83F02"/>
                </a:solidFill>
              </a:rPr>
              <a:t/>
            </a:r>
            <a:br>
              <a:rPr lang="ru-RU" dirty="0" smtClean="0">
                <a:solidFill>
                  <a:srgbClr val="D83F02"/>
                </a:solidFill>
              </a:rPr>
            </a:br>
            <a:endParaRPr lang="ru-RU" dirty="0" smtClean="0">
              <a:solidFill>
                <a:srgbClr val="D83F02"/>
              </a:solidFill>
            </a:endParaRPr>
          </a:p>
          <a:p>
            <a:r>
              <a:rPr lang="ru-RU" dirty="0" smtClean="0">
                <a:solidFill>
                  <a:srgbClr val="D83F02"/>
                </a:solidFill>
              </a:rPr>
              <a:t>Имеют </a:t>
            </a:r>
            <a:r>
              <a:rPr lang="ru-RU" dirty="0" err="1" smtClean="0">
                <a:solidFill>
                  <a:srgbClr val="D83F02"/>
                </a:solidFill>
              </a:rPr>
              <a:t>полисенсорную</a:t>
            </a:r>
            <a:r>
              <a:rPr lang="ru-RU" dirty="0" smtClean="0">
                <a:solidFill>
                  <a:srgbClr val="D83F02"/>
                </a:solidFill>
              </a:rPr>
              <a:t> природу.</a:t>
            </a:r>
            <a:endParaRPr lang="ru-RU" dirty="0">
              <a:solidFill>
                <a:srgbClr val="D83F02"/>
              </a:solidFill>
            </a:endParaRPr>
          </a:p>
        </p:txBody>
      </p:sp>
      <p:sp>
        <p:nvSpPr>
          <p:cNvPr id="4" name="Содержимое 3"/>
          <p:cNvSpPr>
            <a:spLocks noGrp="1"/>
          </p:cNvSpPr>
          <p:nvPr>
            <p:ph sz="half" idx="2"/>
          </p:nvPr>
        </p:nvSpPr>
        <p:spPr/>
        <p:txBody>
          <a:bodyPr>
            <a:normAutofit fontScale="70000" lnSpcReduction="20000"/>
          </a:bodyPr>
          <a:lstStyle/>
          <a:p>
            <a:r>
              <a:rPr lang="ru-RU" dirty="0" smtClean="0">
                <a:solidFill>
                  <a:srgbClr val="D83F02"/>
                </a:solidFill>
              </a:rPr>
              <a:t>Дополнение(сопровождение) означает, что невербальные сообщения делают речь более выразительной, уточняют и проясняют ее содержание.</a:t>
            </a:r>
            <a:br>
              <a:rPr lang="ru-RU" dirty="0" smtClean="0">
                <a:solidFill>
                  <a:srgbClr val="D83F02"/>
                </a:solidFill>
              </a:rPr>
            </a:br>
            <a:r>
              <a:rPr lang="ru-RU" dirty="0" smtClean="0">
                <a:solidFill>
                  <a:srgbClr val="D83F02"/>
                </a:solidFill>
              </a:rPr>
              <a:t>Опровержение означает, что невербальное сообщение противоречит вербальному.</a:t>
            </a:r>
            <a:br>
              <a:rPr lang="ru-RU" dirty="0" smtClean="0">
                <a:solidFill>
                  <a:srgbClr val="D83F02"/>
                </a:solidFill>
              </a:rPr>
            </a:br>
            <a:endParaRPr lang="ru-RU" dirty="0" smtClean="0">
              <a:solidFill>
                <a:srgbClr val="D83F02"/>
              </a:solidFill>
            </a:endParaRPr>
          </a:p>
          <a:p>
            <a:r>
              <a:rPr lang="ru-RU" dirty="0" smtClean="0">
                <a:solidFill>
                  <a:srgbClr val="D83F02"/>
                </a:solidFill>
              </a:rPr>
              <a:t>Замещение </a:t>
            </a:r>
            <a:r>
              <a:rPr lang="ru-RU" dirty="0" smtClean="0">
                <a:solidFill>
                  <a:srgbClr val="D83F02"/>
                </a:solidFill>
              </a:rPr>
              <a:t>означает использование невербального сообщения вместо вербального.</a:t>
            </a:r>
            <a:br>
              <a:rPr lang="ru-RU" dirty="0" smtClean="0">
                <a:solidFill>
                  <a:srgbClr val="D83F02"/>
                </a:solidFill>
              </a:rPr>
            </a:br>
            <a:endParaRPr lang="ru-RU" dirty="0" smtClean="0">
              <a:solidFill>
                <a:srgbClr val="D83F02"/>
              </a:solidFill>
            </a:endParaRPr>
          </a:p>
          <a:p>
            <a:r>
              <a:rPr lang="ru-RU" dirty="0" smtClean="0">
                <a:solidFill>
                  <a:srgbClr val="D83F02"/>
                </a:solidFill>
              </a:rPr>
              <a:t>Регулирование </a:t>
            </a:r>
            <a:r>
              <a:rPr lang="ru-RU" dirty="0" smtClean="0">
                <a:solidFill>
                  <a:srgbClr val="D83F02"/>
                </a:solidFill>
              </a:rPr>
              <a:t>означает использование невербальных знаков для координации взаимодействия между </a:t>
            </a:r>
            <a:r>
              <a:rPr lang="ru-RU" dirty="0" smtClean="0">
                <a:solidFill>
                  <a:srgbClr val="D83F02"/>
                </a:solidFill>
              </a:rPr>
              <a:t>людьми</a:t>
            </a:r>
            <a:r>
              <a:rPr lang="ru-RU" dirty="0" smtClean="0"/>
              <a:t>.</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800" dirty="0" smtClean="0"/>
              <a:t>Классификация</a:t>
            </a:r>
            <a:endParaRPr lang="ru-RU" sz="1800" dirty="0"/>
          </a:p>
        </p:txBody>
      </p:sp>
      <p:sp>
        <p:nvSpPr>
          <p:cNvPr id="4" name="Содержимое 3"/>
          <p:cNvSpPr>
            <a:spLocks noGrp="1"/>
          </p:cNvSpPr>
          <p:nvPr>
            <p:ph sz="quarter" idx="1"/>
          </p:nvPr>
        </p:nvSpPr>
        <p:spPr/>
        <p:txBody>
          <a:bodyPr/>
          <a:lstStyle/>
          <a:p>
            <a:r>
              <a:rPr lang="ru-RU" dirty="0" err="1" smtClean="0">
                <a:solidFill>
                  <a:schemeClr val="bg2">
                    <a:lumMod val="50000"/>
                  </a:schemeClr>
                </a:solidFill>
              </a:rPr>
              <a:t>кинесика</a:t>
            </a:r>
            <a:r>
              <a:rPr lang="ru-RU" dirty="0" smtClean="0">
                <a:solidFill>
                  <a:schemeClr val="bg2">
                    <a:lumMod val="50000"/>
                  </a:schemeClr>
                </a:solidFill>
              </a:rPr>
              <a:t> </a:t>
            </a:r>
            <a:r>
              <a:rPr lang="ru-RU" dirty="0" smtClean="0">
                <a:solidFill>
                  <a:schemeClr val="bg2">
                    <a:lumMod val="50000"/>
                  </a:schemeClr>
                </a:solidFill>
              </a:rPr>
              <a:t>(поза тела, мимика, жесты, походка). </a:t>
            </a:r>
            <a:endParaRPr lang="ru-RU" dirty="0" smtClean="0">
              <a:solidFill>
                <a:schemeClr val="bg2">
                  <a:lumMod val="50000"/>
                </a:schemeClr>
              </a:solidFill>
            </a:endParaRPr>
          </a:p>
          <a:p>
            <a:r>
              <a:rPr lang="ru-RU" dirty="0" smtClean="0">
                <a:solidFill>
                  <a:schemeClr val="bg2">
                    <a:lumMod val="50000"/>
                  </a:schemeClr>
                </a:solidFill>
              </a:rPr>
              <a:t>т</a:t>
            </a:r>
            <a:r>
              <a:rPr lang="ru-RU" dirty="0" smtClean="0">
                <a:solidFill>
                  <a:schemeClr val="bg2">
                    <a:lumMod val="50000"/>
                  </a:schemeClr>
                </a:solidFill>
              </a:rPr>
              <a:t>актильное </a:t>
            </a:r>
            <a:r>
              <a:rPr lang="ru-RU" dirty="0" smtClean="0">
                <a:solidFill>
                  <a:schemeClr val="bg2">
                    <a:lumMod val="50000"/>
                  </a:schemeClr>
                </a:solidFill>
              </a:rPr>
              <a:t>поведение (рукопожатие, похлопывание по спине или плечу, прикосновения, поцелуи). </a:t>
            </a:r>
            <a:endParaRPr lang="ru-RU" dirty="0" smtClean="0">
              <a:solidFill>
                <a:schemeClr val="bg2">
                  <a:lumMod val="50000"/>
                </a:schemeClr>
              </a:solidFill>
            </a:endParaRPr>
          </a:p>
          <a:p>
            <a:r>
              <a:rPr lang="ru-RU" dirty="0" smtClean="0">
                <a:solidFill>
                  <a:schemeClr val="bg2">
                    <a:lumMod val="50000"/>
                  </a:schemeClr>
                </a:solidFill>
              </a:rPr>
              <a:t>взгляд </a:t>
            </a:r>
            <a:r>
              <a:rPr lang="ru-RU" dirty="0" smtClean="0">
                <a:solidFill>
                  <a:schemeClr val="bg2">
                    <a:lumMod val="50000"/>
                  </a:schemeClr>
                </a:solidFill>
              </a:rPr>
              <a:t>(направление взгляда, его длительность, частота контакта</a:t>
            </a:r>
            <a:r>
              <a:rPr lang="ru-RU" dirty="0" smtClean="0">
                <a:solidFill>
                  <a:schemeClr val="bg2">
                    <a:lumMod val="50000"/>
                  </a:schemeClr>
                </a:solidFill>
              </a:rPr>
              <a:t>).</a:t>
            </a:r>
          </a:p>
          <a:p>
            <a:r>
              <a:rPr lang="ru-RU" dirty="0" err="1" smtClean="0">
                <a:solidFill>
                  <a:schemeClr val="bg2">
                    <a:lumMod val="50000"/>
                  </a:schemeClr>
                </a:solidFill>
              </a:rPr>
              <a:t>п</a:t>
            </a:r>
            <a:r>
              <a:rPr lang="ru-RU" dirty="0" err="1" smtClean="0">
                <a:solidFill>
                  <a:schemeClr val="bg2">
                    <a:lumMod val="50000"/>
                  </a:schemeClr>
                </a:solidFill>
              </a:rPr>
              <a:t>роксемика</a:t>
            </a:r>
            <a:r>
              <a:rPr lang="ru-RU" dirty="0" smtClean="0">
                <a:solidFill>
                  <a:schemeClr val="bg2">
                    <a:lumMod val="50000"/>
                  </a:schemeClr>
                </a:solidFill>
              </a:rPr>
              <a:t> </a:t>
            </a:r>
            <a:r>
              <a:rPr lang="ru-RU" dirty="0" smtClean="0">
                <a:solidFill>
                  <a:schemeClr val="bg2">
                    <a:lumMod val="50000"/>
                  </a:schemeClr>
                </a:solidFill>
              </a:rPr>
              <a:t>(ориентация, дистанция, размещение за столом</a:t>
            </a:r>
            <a:r>
              <a:rPr lang="ru-RU" dirty="0" smtClean="0">
                <a:solidFill>
                  <a:schemeClr val="bg2">
                    <a:lumMod val="50000"/>
                  </a:schemeClr>
                </a:solidFill>
              </a:rPr>
              <a:t>).</a:t>
            </a:r>
            <a:endParaRPr lang="ru-RU" dirty="0">
              <a:solidFill>
                <a:schemeClr val="bg2">
                  <a:lumMod val="50000"/>
                </a:schemeClr>
              </a:solidFill>
            </a:endParaRPr>
          </a:p>
        </p:txBody>
      </p:sp>
      <p:pic>
        <p:nvPicPr>
          <p:cNvPr id="65540" name="Picture 4" descr="https://sun9-27.userapi.com/impg/zRIb0f2KDhkMkqNSpkTL160EuMl-yDdn4VKlMw/C5HoKfa3ltE.jpg?size=1125x750&amp;quality=96&amp;sign=2a31ce2f65f068f9521b1addbac59109&amp;type=album"/>
          <p:cNvPicPr>
            <a:picLocks noChangeAspect="1" noChangeArrowheads="1"/>
          </p:cNvPicPr>
          <p:nvPr/>
        </p:nvPicPr>
        <p:blipFill>
          <a:blip r:embed="rId2" cstate="print"/>
          <a:srcRect/>
          <a:stretch>
            <a:fillRect/>
          </a:stretch>
        </p:blipFill>
        <p:spPr bwMode="auto">
          <a:xfrm>
            <a:off x="251520" y="2132856"/>
            <a:ext cx="2508213" cy="167214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Жесты и движения</a:t>
            </a:r>
            <a:endParaRPr lang="ru-RU" dirty="0"/>
          </a:p>
        </p:txBody>
      </p:sp>
      <p:sp>
        <p:nvSpPr>
          <p:cNvPr id="3" name="Содержимое 2"/>
          <p:cNvSpPr>
            <a:spLocks noGrp="1"/>
          </p:cNvSpPr>
          <p:nvPr>
            <p:ph sz="quarter" idx="1"/>
          </p:nvPr>
        </p:nvSpPr>
        <p:spPr>
          <a:xfrm>
            <a:off x="467544" y="1556792"/>
            <a:ext cx="8280920" cy="4680520"/>
          </a:xfrm>
        </p:spPr>
        <p:txBody>
          <a:bodyPr>
            <a:normAutofit fontScale="92500" lnSpcReduction="20000"/>
          </a:bodyPr>
          <a:lstStyle/>
          <a:p>
            <a:pPr>
              <a:buFont typeface="Arial" pitchFamily="34" charset="0"/>
              <a:buChar char="•"/>
            </a:pPr>
            <a:r>
              <a:rPr lang="ru-RU" dirty="0" smtClean="0">
                <a:solidFill>
                  <a:srgbClr val="D83F02"/>
                </a:solidFill>
              </a:rPr>
              <a:t>Открытые </a:t>
            </a:r>
            <a:r>
              <a:rPr lang="ru-RU" dirty="0" smtClean="0">
                <a:solidFill>
                  <a:srgbClr val="D83F02"/>
                </a:solidFill>
              </a:rPr>
              <a:t>жесты и позы тела:</a:t>
            </a:r>
          </a:p>
          <a:p>
            <a:pPr>
              <a:buNone/>
            </a:pPr>
            <a:r>
              <a:rPr lang="ru-RU" dirty="0" smtClean="0">
                <a:solidFill>
                  <a:srgbClr val="D83F02"/>
                </a:solidFill>
              </a:rPr>
              <a:t>- руки </a:t>
            </a:r>
            <a:r>
              <a:rPr lang="ru-RU" dirty="0" smtClean="0">
                <a:solidFill>
                  <a:srgbClr val="D83F02"/>
                </a:solidFill>
              </a:rPr>
              <a:t>ладонями вверх и широко раскинуты </a:t>
            </a:r>
            <a:r>
              <a:rPr lang="ru-RU" dirty="0" smtClean="0">
                <a:solidFill>
                  <a:srgbClr val="D83F02"/>
                </a:solidFill>
              </a:rPr>
              <a:t>в стороны</a:t>
            </a:r>
            <a:r>
              <a:rPr lang="ru-RU" dirty="0" smtClean="0">
                <a:solidFill>
                  <a:srgbClr val="D83F02"/>
                </a:solidFill>
              </a:rPr>
              <a:t>. </a:t>
            </a:r>
          </a:p>
          <a:p>
            <a:pPr>
              <a:buNone/>
            </a:pPr>
            <a:r>
              <a:rPr lang="ru-RU" dirty="0" smtClean="0">
                <a:solidFill>
                  <a:srgbClr val="D83F02"/>
                </a:solidFill>
              </a:rPr>
              <a:t>- посадка </a:t>
            </a:r>
            <a:r>
              <a:rPr lang="ru-RU" dirty="0" smtClean="0">
                <a:solidFill>
                  <a:srgbClr val="D83F02"/>
                </a:solidFill>
              </a:rPr>
              <a:t>головы прямая, плечи расправлены. </a:t>
            </a:r>
          </a:p>
          <a:p>
            <a:pPr>
              <a:buNone/>
            </a:pPr>
            <a:r>
              <a:rPr lang="ru-RU" dirty="0" smtClean="0">
                <a:solidFill>
                  <a:srgbClr val="D83F02"/>
                </a:solidFill>
              </a:rPr>
              <a:t>- взгляд </a:t>
            </a:r>
            <a:r>
              <a:rPr lang="ru-RU" dirty="0" smtClean="0">
                <a:solidFill>
                  <a:srgbClr val="D83F02"/>
                </a:solidFill>
              </a:rPr>
              <a:t>прямой. </a:t>
            </a:r>
          </a:p>
          <a:p>
            <a:pPr>
              <a:buNone/>
            </a:pPr>
            <a:r>
              <a:rPr lang="ru-RU" dirty="0" smtClean="0">
                <a:solidFill>
                  <a:srgbClr val="D83F02"/>
                </a:solidFill>
              </a:rPr>
              <a:t>- мимика </a:t>
            </a:r>
            <a:r>
              <a:rPr lang="ru-RU" dirty="0" smtClean="0">
                <a:solidFill>
                  <a:srgbClr val="D83F02"/>
                </a:solidFill>
              </a:rPr>
              <a:t>лица без напряжения и скованности</a:t>
            </a:r>
            <a:r>
              <a:rPr lang="ru-RU" dirty="0" smtClean="0">
                <a:solidFill>
                  <a:srgbClr val="D83F02"/>
                </a:solidFill>
              </a:rPr>
              <a:t>.</a:t>
            </a:r>
          </a:p>
          <a:p>
            <a:pPr>
              <a:buNone/>
            </a:pPr>
            <a:r>
              <a:rPr lang="ru-RU" dirty="0" smtClean="0">
                <a:solidFill>
                  <a:srgbClr val="D83F02"/>
                </a:solidFill>
              </a:rPr>
              <a:t> </a:t>
            </a:r>
            <a:endParaRPr lang="ru-RU" dirty="0" smtClean="0">
              <a:solidFill>
                <a:srgbClr val="D83F02"/>
              </a:solidFill>
            </a:endParaRPr>
          </a:p>
          <a:p>
            <a:pPr>
              <a:buFont typeface="Arial" pitchFamily="34" charset="0"/>
              <a:buChar char="•"/>
            </a:pPr>
            <a:r>
              <a:rPr lang="ru-RU" dirty="0" smtClean="0">
                <a:solidFill>
                  <a:srgbClr val="D83F02"/>
                </a:solidFill>
              </a:rPr>
              <a:t>Закрытые жесты и позы :</a:t>
            </a:r>
          </a:p>
          <a:p>
            <a:pPr>
              <a:buNone/>
            </a:pPr>
            <a:r>
              <a:rPr lang="ru-RU" dirty="0" smtClean="0">
                <a:solidFill>
                  <a:srgbClr val="D83F02"/>
                </a:solidFill>
              </a:rPr>
              <a:t>- руки</a:t>
            </a:r>
            <a:r>
              <a:rPr lang="ru-RU" dirty="0" smtClean="0">
                <a:solidFill>
                  <a:srgbClr val="D83F02"/>
                </a:solidFill>
              </a:rPr>
              <a:t>, скрещенные на груди, перекрещенные ноги в положениях стоя и сидя. </a:t>
            </a:r>
            <a:endParaRPr lang="ru-RU" dirty="0" smtClean="0">
              <a:solidFill>
                <a:srgbClr val="D83F02"/>
              </a:solidFill>
            </a:endParaRPr>
          </a:p>
          <a:p>
            <a:pPr>
              <a:buNone/>
            </a:pPr>
            <a:r>
              <a:rPr lang="ru-RU" dirty="0" smtClean="0">
                <a:solidFill>
                  <a:srgbClr val="D83F02"/>
                </a:solidFill>
              </a:rPr>
              <a:t>- эмоциональный </a:t>
            </a:r>
            <a:r>
              <a:rPr lang="ru-RU" dirty="0" smtClean="0">
                <a:solidFill>
                  <a:srgbClr val="D83F02"/>
                </a:solidFill>
              </a:rPr>
              <a:t>статус человека не позволяет чувствовать себя свободно и непринужденно</a:t>
            </a:r>
            <a:r>
              <a:rPr lang="ru-RU" dirty="0" smtClean="0">
                <a:solidFill>
                  <a:srgbClr val="D83F02"/>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жестов</a:t>
            </a:r>
            <a:endParaRPr lang="ru-RU" dirty="0"/>
          </a:p>
        </p:txBody>
      </p:sp>
      <p:sp>
        <p:nvSpPr>
          <p:cNvPr id="3" name="Содержимое 2"/>
          <p:cNvSpPr>
            <a:spLocks noGrp="1"/>
          </p:cNvSpPr>
          <p:nvPr>
            <p:ph sz="quarter" idx="1"/>
          </p:nvPr>
        </p:nvSpPr>
        <p:spPr/>
        <p:txBody>
          <a:bodyPr>
            <a:normAutofit fontScale="92500" lnSpcReduction="20000"/>
          </a:bodyPr>
          <a:lstStyle/>
          <a:p>
            <a:r>
              <a:rPr lang="ru-RU" dirty="0" smtClean="0">
                <a:solidFill>
                  <a:srgbClr val="D83F02"/>
                </a:solidFill>
              </a:rPr>
              <a:t>указательные </a:t>
            </a:r>
            <a:r>
              <a:rPr lang="ru-RU" dirty="0" smtClean="0">
                <a:solidFill>
                  <a:srgbClr val="D83F02"/>
                </a:solidFill>
              </a:rPr>
              <a:t>жесты направлены </a:t>
            </a:r>
            <a:endParaRPr lang="ru-RU" dirty="0" smtClean="0">
              <a:solidFill>
                <a:srgbClr val="D83F02"/>
              </a:solidFill>
            </a:endParaRPr>
          </a:p>
          <a:p>
            <a:r>
              <a:rPr lang="ru-RU" dirty="0" smtClean="0">
                <a:solidFill>
                  <a:srgbClr val="D83F02"/>
                </a:solidFill>
              </a:rPr>
              <a:t>у</a:t>
            </a:r>
            <a:r>
              <a:rPr lang="ru-RU" dirty="0" smtClean="0">
                <a:solidFill>
                  <a:srgbClr val="D83F02"/>
                </a:solidFill>
              </a:rPr>
              <a:t>казательные </a:t>
            </a:r>
            <a:r>
              <a:rPr lang="ru-RU" dirty="0" smtClean="0">
                <a:solidFill>
                  <a:srgbClr val="D83F02"/>
                </a:solidFill>
              </a:rPr>
              <a:t>жесты направлены в сторону предметов или людей с целью обратить на них внимание. </a:t>
            </a:r>
            <a:endParaRPr lang="ru-RU" dirty="0" smtClean="0">
              <a:solidFill>
                <a:srgbClr val="D83F02"/>
              </a:solidFill>
            </a:endParaRPr>
          </a:p>
          <a:p>
            <a:r>
              <a:rPr lang="ru-RU" dirty="0" smtClean="0">
                <a:solidFill>
                  <a:srgbClr val="D83F02"/>
                </a:solidFill>
              </a:rPr>
              <a:t>п</a:t>
            </a:r>
            <a:r>
              <a:rPr lang="ru-RU" dirty="0" smtClean="0">
                <a:solidFill>
                  <a:srgbClr val="D83F02"/>
                </a:solidFill>
              </a:rPr>
              <a:t>одчеркивающие </a:t>
            </a:r>
            <a:r>
              <a:rPr lang="ru-RU" dirty="0" smtClean="0">
                <a:solidFill>
                  <a:srgbClr val="D83F02"/>
                </a:solidFill>
              </a:rPr>
              <a:t>жесты служат для подкрепления высказываний. </a:t>
            </a:r>
            <a:endParaRPr lang="ru-RU" dirty="0" smtClean="0">
              <a:solidFill>
                <a:srgbClr val="D83F02"/>
              </a:solidFill>
            </a:endParaRPr>
          </a:p>
          <a:p>
            <a:r>
              <a:rPr lang="ru-RU" dirty="0" smtClean="0">
                <a:solidFill>
                  <a:srgbClr val="D83F02"/>
                </a:solidFill>
              </a:rPr>
              <a:t>р</a:t>
            </a:r>
            <a:r>
              <a:rPr lang="ru-RU" dirty="0" smtClean="0">
                <a:solidFill>
                  <a:srgbClr val="D83F02"/>
                </a:solidFill>
              </a:rPr>
              <a:t>ешающее </a:t>
            </a:r>
            <a:r>
              <a:rPr lang="ru-RU" dirty="0" smtClean="0">
                <a:solidFill>
                  <a:srgbClr val="D83F02"/>
                </a:solidFill>
              </a:rPr>
              <a:t>значение придается при этом положению кисти руки. </a:t>
            </a:r>
            <a:endParaRPr lang="ru-RU" dirty="0" smtClean="0">
              <a:solidFill>
                <a:srgbClr val="D83F02"/>
              </a:solidFill>
            </a:endParaRPr>
          </a:p>
          <a:p>
            <a:r>
              <a:rPr lang="ru-RU" dirty="0" smtClean="0">
                <a:solidFill>
                  <a:srgbClr val="D83F02"/>
                </a:solidFill>
              </a:rPr>
              <a:t>д</a:t>
            </a:r>
            <a:r>
              <a:rPr lang="ru-RU" dirty="0" smtClean="0">
                <a:solidFill>
                  <a:srgbClr val="D83F02"/>
                </a:solidFill>
              </a:rPr>
              <a:t>емонстративные </a:t>
            </a:r>
            <a:r>
              <a:rPr lang="ru-RU" dirty="0" smtClean="0">
                <a:solidFill>
                  <a:srgbClr val="D83F02"/>
                </a:solidFill>
              </a:rPr>
              <a:t>жесты поясняют положение дел. </a:t>
            </a:r>
          </a:p>
          <a:p>
            <a:r>
              <a:rPr lang="ru-RU" dirty="0" smtClean="0">
                <a:solidFill>
                  <a:srgbClr val="D83F02"/>
                </a:solidFill>
              </a:rPr>
              <a:t>к</a:t>
            </a:r>
            <a:r>
              <a:rPr lang="ru-RU" dirty="0" smtClean="0">
                <a:solidFill>
                  <a:srgbClr val="D83F02"/>
                </a:solidFill>
              </a:rPr>
              <a:t>асательные </a:t>
            </a:r>
            <a:r>
              <a:rPr lang="ru-RU" dirty="0" smtClean="0">
                <a:solidFill>
                  <a:srgbClr val="D83F02"/>
                </a:solidFill>
              </a:rPr>
              <a:t>жесты помогают установить социальный контакт или получить знак внимания со стороны партнера.</a:t>
            </a:r>
            <a:endParaRPr lang="ru-RU" dirty="0">
              <a:solidFill>
                <a:srgbClr val="D83F0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dirty="0" smtClean="0"/>
              <a:t>Взгляды</a:t>
            </a:r>
            <a:endParaRPr lang="ru-RU" dirty="0"/>
          </a:p>
        </p:txBody>
      </p:sp>
      <p:sp>
        <p:nvSpPr>
          <p:cNvPr id="4" name="Содержимое 2"/>
          <p:cNvSpPr>
            <a:spLocks noGrp="1"/>
          </p:cNvSpPr>
          <p:nvPr>
            <p:ph type="body" idx="1"/>
          </p:nvPr>
        </p:nvSpPr>
        <p:spPr>
          <a:xfrm>
            <a:off x="323528" y="2564904"/>
            <a:ext cx="8496944" cy="3744416"/>
          </a:xfrm>
        </p:spPr>
        <p:txBody>
          <a:bodyPr>
            <a:noAutofit/>
          </a:bodyPr>
          <a:lstStyle/>
          <a:p>
            <a:pPr algn="l">
              <a:buFont typeface="Arial" pitchFamily="34" charset="0"/>
              <a:buChar char="•"/>
            </a:pPr>
            <a:r>
              <a:rPr lang="ru-RU" sz="1400" dirty="0" smtClean="0">
                <a:solidFill>
                  <a:schemeClr val="bg2">
                    <a:lumMod val="50000"/>
                  </a:schemeClr>
                </a:solidFill>
              </a:rPr>
              <a:t>Социальный взгляд – глаза направлены на зону лица человека в области рта, носа и глаз. Он характерен в ситуациях непринужденного общения с друзьями и знакомыми. </a:t>
            </a:r>
            <a:endParaRPr lang="ru-RU" sz="1400" dirty="0" smtClean="0">
              <a:solidFill>
                <a:schemeClr val="bg2">
                  <a:lumMod val="50000"/>
                </a:schemeClr>
              </a:solidFill>
            </a:endParaRPr>
          </a:p>
          <a:p>
            <a:pPr algn="l">
              <a:buFont typeface="Arial" pitchFamily="34" charset="0"/>
              <a:buChar char="•"/>
            </a:pPr>
            <a:r>
              <a:rPr lang="ru-RU" sz="1400" dirty="0" smtClean="0">
                <a:solidFill>
                  <a:schemeClr val="bg2">
                    <a:lumMod val="50000"/>
                  </a:schemeClr>
                </a:solidFill>
              </a:rPr>
              <a:t>Интимный </a:t>
            </a:r>
            <a:r>
              <a:rPr lang="ru-RU" sz="1400" dirty="0" smtClean="0">
                <a:solidFill>
                  <a:schemeClr val="bg2">
                    <a:lumMod val="50000"/>
                  </a:schemeClr>
                </a:solidFill>
              </a:rPr>
              <a:t>взгляд – проходит через линию глаз собеседника и опускается на уровень ниже подбородка, шеи на другие части тела. Характерно расширение зрачков, как предвкушение удовольствия. </a:t>
            </a:r>
            <a:endParaRPr lang="ru-RU" sz="1400" dirty="0" smtClean="0">
              <a:solidFill>
                <a:schemeClr val="bg2">
                  <a:lumMod val="50000"/>
                </a:schemeClr>
              </a:solidFill>
            </a:endParaRPr>
          </a:p>
          <a:p>
            <a:pPr algn="l">
              <a:buFont typeface="Arial" pitchFamily="34" charset="0"/>
              <a:buChar char="•"/>
            </a:pPr>
            <a:r>
              <a:rPr lang="ru-RU" sz="1400" dirty="0" smtClean="0">
                <a:solidFill>
                  <a:schemeClr val="bg2">
                    <a:lumMod val="50000"/>
                  </a:schemeClr>
                </a:solidFill>
              </a:rPr>
              <a:t>Взгляд </a:t>
            </a:r>
            <a:r>
              <a:rPr lang="ru-RU" sz="1400" dirty="0" smtClean="0">
                <a:solidFill>
                  <a:schemeClr val="bg2">
                    <a:lumMod val="50000"/>
                  </a:schemeClr>
                </a:solidFill>
              </a:rPr>
              <a:t>искоса используется для передачи интереса или враждебности. Если он сопровождается слегка поднятыми бровями или улыбкой, означает заинтересованность. Если он сопровождается опущенными вниз бровями, нахмуренным лбом или опущенными уголками рта, он означает подозрительное, враждебное или критическое отношение.</a:t>
            </a:r>
            <a:endParaRPr lang="ru-RU" sz="1400" dirty="0">
              <a:solidFill>
                <a:schemeClr val="bg2">
                  <a:lumMod val="5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7A8592"/>
      </a:dk1>
      <a:lt1>
        <a:sysClr val="window" lastClr="F5F5F5"/>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53</TotalTime>
  <Words>329</Words>
  <Application>Microsoft Office PowerPoint</Application>
  <PresentationFormat>Экран (4:3)</PresentationFormat>
  <Paragraphs>43</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Официальная</vt:lpstr>
      <vt:lpstr>Невербальные коммуникации</vt:lpstr>
      <vt:lpstr>Слайд 2</vt:lpstr>
      <vt:lpstr>Невербальные коммуникации - </vt:lpstr>
      <vt:lpstr>Основы невербальной коммуникации</vt:lpstr>
      <vt:lpstr>Свойства и функции невербальной коммуникации</vt:lpstr>
      <vt:lpstr>Классификация</vt:lpstr>
      <vt:lpstr>Жесты и движения</vt:lpstr>
      <vt:lpstr>Виды жестов</vt:lpstr>
      <vt:lpstr>Взгляды</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Невербальные коммуникации</dc:title>
  <dc:creator>lefina</dc:creator>
  <cp:lastModifiedBy>Пользователь</cp:lastModifiedBy>
  <cp:revision>8</cp:revision>
  <dcterms:created xsi:type="dcterms:W3CDTF">2021-09-30T09:58:27Z</dcterms:created>
  <dcterms:modified xsi:type="dcterms:W3CDTF">2021-09-30T11:04:24Z</dcterms:modified>
</cp:coreProperties>
</file>