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377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4" r:id="rId11"/>
    <p:sldId id="395" r:id="rId12"/>
    <p:sldId id="396" r:id="rId13"/>
    <p:sldId id="397" r:id="rId14"/>
    <p:sldId id="398" r:id="rId15"/>
    <p:sldId id="39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с Рыжинский" initials="СР" lastIdx="1" clrIdx="0">
    <p:extLst>
      <p:ext uri="{19B8F6BF-5375-455C-9EA6-DF929625EA0E}">
        <p15:presenceInfo xmlns:p15="http://schemas.microsoft.com/office/powerpoint/2012/main" xmlns="" userId="d4f0eca39f7e88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12" autoAdjust="0"/>
    <p:restoredTop sz="80387" autoAdjust="0"/>
  </p:normalViewPr>
  <p:slideViewPr>
    <p:cSldViewPr>
      <p:cViewPr varScale="1">
        <p:scale>
          <a:sx n="88" d="100"/>
          <a:sy n="88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01B12-76B6-4839-B77F-2EB26A7054B3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4A91C-F9AF-45CB-AEAE-00A7D5168B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63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A91C-F9AF-45CB-AEAE-00A7D5168BC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9865-CCF4-4678-9925-00AE8805D15C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E4E6-E8B6-4C8E-8B7A-7699C966E822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95F-1B13-4F82-ADC8-A48E255F85FE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0C62E-E482-4444-829F-21E5A93F1AB1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77E72-0CB3-4556-B641-F6B7A61E79CA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38E3-A534-4146-B01A-A798FF6A2ED5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C634-2C8F-4962-98A9-572081AD3F5F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40C6-0A46-454D-9F96-8C125ECB5F5B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BA11-52F9-49F1-BCD8-8A5D9F48DC17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8D8C-73FE-4341-BE5B-85BECF52A100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FC92-A69D-4F21-9BC1-E086924509A2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C2A263-7CD8-465D-85D2-DD7F1CD34AE7}" type="datetime1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28800"/>
            <a:ext cx="8568952" cy="216024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ДИСЦИПЛИНА: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ЭКОЛОГИЧЕСКАЯ БЕЗОПАСНОСТЬ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 ОРГАНИЗАЦИИ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Лекция 2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385" y="188640"/>
            <a:ext cx="85689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РФ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 «Сибирский государственный автомобильно-дорожный университет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СибАДИ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836712"/>
            <a:ext cx="85675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Институт «Автомобильный транспорт, нефтегазовая и строительная техника»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Кафедра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Техносферная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экологическая безопасность»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08304" y="609329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Промышленное производство и окружающая среда - Лабораторные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861048"/>
            <a:ext cx="44644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990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Обязанность иметь проект СЗЗ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28945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категорию опасности вашего предприятия согласно санитарной классификации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2.2.1/2.1.1.1200-03).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это I–III класс — проект обязателен.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это IV–V класс или иной объект — необходимо провести замеры и расчеты, чтобы убедиться, что уровни загрязнения не превышают нормативы 0,1 ПДК / 1 ПДУ.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10</a:t>
            </a:fld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Этапы определения размера СЗЗ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764704"/>
            <a:ext cx="9036496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этап. Определение ориентировочного размера по классу опасности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первом этапе используется санитарная классификация предприятий -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2.2.1/2.1.1.1200-03 -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степени их воздействия на окружающую среду и здоровье человека. Для каждого класса установлен минимальный ориентировочный размер СЗЗ: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класс (чрезвычайно опасные):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1000 метров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класс (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высокоопасные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500 метров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класс (умеренно опасные):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300 метров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 класс (малоопасные):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100 метров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 класс (практически неопасные):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 метров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Эти размеры являются лишь отправной точкой и подлежат обязательной проверке расчетным путем.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11</a:t>
            </a:fld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Этапы определения размера СЗЗ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766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этап. Разработка проекта СЗЗ с проведением расчетов.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этап. Проведение натурных исследований и измерений.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этап. Итоговый размер СЗЗ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это расстояние от контура объекта до внешней границы, определенной по результатам расчетов и подтвержденной натурными измерениями. Он может быть как больше, так и меньше ориентировочного значения из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шумных производств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ключевым фактором, определяющим размер санитарно-защитной зоны (СЗЗ), является именно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шумовое воздействие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действующим правилам и методическим рекомендациям,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итоговый размер СЗЗ устанавливается по наибольшему из всех рассчитанных факторов воздействия.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Установленный размер СЗЗ фиксируется в решении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Роспотребнадзора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вносится в Единый государственный реестр недвижимости (ЕГРН) 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12</a:t>
            </a:fld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 нормативов допустимых сбросов (НДС)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обязательный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предприятий, осуществляющих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сброс сточных вод в поверхностные водные объекты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научно обосновать и юридически закрепить право предприятия на сброс определенного количества ЗВ без вреда для экосистемы водоема.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 проекта: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Общие сведения о предприятии и водном объекте.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Инвентаризация источников сбросов.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Баланс водопотребления и водоотведения 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Схемы систем водоснабжения и канализации, объемы забираемой и сбрасываемой воды.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Данные лабораторных исследований 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Протоколы анализов качества сточных вод и фоновых проб из водного объекта.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Расчеты НДС 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Обоснование величин допустимых концентраций и массы сбросов по каждому веществу. 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Программа по снижению сбросов и производственному контролю за их соблюдением.</a:t>
            </a:r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13</a:t>
            </a:fld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Обязанность по разработке проекта НДС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Объекты I категории: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них разработка НДС является обязательным элементом получения комплексного экологического разрешения (КЭР).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Объекты II категории: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обязаны разрабатывать проект НДС. Расчеты включаются в состав декларации о воздействии на окружающую среду. При этом сам проект утверждает руководитель предприятия, но он подлежит согласованию с надзорными органами.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Объекты III категории: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Обязаны рассчитывать и устанавливать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нормативы допустимых сбросов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своих сбросов.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проекта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нормативов допустимых сбросов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водные объекты учитываются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микроорганизмы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являются показателями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биологического загрязнения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сточных вод.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14</a:t>
            </a:fld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Перечень основной разрешительной документации и отчетности Организации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688632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23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Разрешительная документация: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Комплексное экологическое разрешение (КЭР).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производственного экологического контроля (ПЭК).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санитарно-защитной зоны (СЗЗ).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Инвентаризация источников выбросов и сбросов.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Документы по обращению с отходами.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Разрешения на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спецводопользование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buNone/>
            </a:pPr>
            <a:r>
              <a:rPr lang="ru-RU" sz="23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Отчетная документация: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Декларация о плате за негативное воздействие на окружающую среду (НВОС).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об организации и результатах осуществления производственного экологического контроля (Отчет по ПЭК).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Статистическая отчетность (формы 2-ТП).</a:t>
            </a:r>
          </a:p>
          <a:p>
            <a:pPr marL="914400" lvl="1" indent="-457200"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2-ТП (воздух),</a:t>
            </a:r>
          </a:p>
          <a:p>
            <a:pPr marL="914400" lvl="1" indent="-457200"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2-ТП (отходы),</a:t>
            </a:r>
          </a:p>
          <a:p>
            <a:pPr marL="914400" lvl="1" indent="-457200"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2-ТП (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водхоз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Технический отчет о неизменности производственного процесса.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>
                <a:solidFill>
                  <a:schemeClr val="tx1"/>
                </a:solidFill>
              </a:rPr>
              <a:pPr/>
              <a:t>15</a:t>
            </a:fld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700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Лекция 2 - Тема лекции: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Экологическая документация Организации: назначение и характеристика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51571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Классификация: 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1) первичная документация, 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2) экологическая статистическая отчетность, 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3) проектная документация. </a:t>
            </a:r>
          </a:p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Первичная экологическая документация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совокупность внутренних документов предприятия, подтверждающих соблюдение требований природоохранного законодательства и организацию производственного контроля.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Законодательством не утвержден единый универсальный перечень: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 документации зависит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 категории объекта НВОС,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 вида деятельности,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 используемых ресурсов.</a:t>
            </a:r>
          </a:p>
          <a:p>
            <a:pPr>
              <a:buFontTx/>
              <a:buChar char="-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</a:t>
            </a:fld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0" y="6858000"/>
            <a:ext cx="1836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Классификация экологической документации Организации: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Типовые группы первичной документации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507288" cy="5145435"/>
          </a:xfrm>
        </p:spPr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Организационно-распорядительные документы: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о назначении ответственного за охрану окружающей среды или создании экологической службы.</a:t>
            </a: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 об экологической службе и должностные инструкции сотрудников.</a:t>
            </a: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Журналы проведения вводных и периодических инструктажей по охране окружающей среды с подписями работников.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Учетная документация: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учета образования и движения отходов (ЖДО)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ключевой первичный документ. В нем фиксируются все операции с отходами I–V классов </a:t>
            </a:r>
          </a:p>
          <a:p>
            <a:pPr lvl="1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3</a:t>
            </a:fld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Государственная экологическая статистическая отчетность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6120680"/>
          </a:xfrm>
        </p:spPr>
        <p:txBody>
          <a:bodyPr>
            <a:normAutofit fontScale="92500"/>
          </a:bodyPr>
          <a:lstStyle/>
          <a:p>
            <a:pPr lvl="1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форм и документов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Организации и ИП обязаны предоставлять в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Росприроднадзор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контроля негативного воздействия на окружающую среду. </a:t>
            </a:r>
          </a:p>
          <a:p>
            <a:pPr lvl="1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Перечень документов: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об организации и о результатах осуществления ПЭК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(сдают до 25 марта года, следующего за отчётным, юридические лица и ИП, у которых есть объекты I–III категорий негативного воздействия.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Статистические формы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(2-ТП «Воздух», 2-ТП «Отходы», 2-ТП «Рекультивация земель»), предназначенные для сбора данных по выбросам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обращению с отходами и другим показателям.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Декларация о плате за негативное воздействие на окружающую среду (НВОС)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Отчетность по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экосбору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импортеров товаров и упаковки.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эти документы имеют строго определённые формы, утверждённые нормативными актами.</a:t>
            </a:r>
          </a:p>
          <a:p>
            <a:pPr lvl="1"/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ru-RU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4</a:t>
            </a:fld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ru-RU" sz="2400" b="1" dirty="0" smtClean="0"/>
              <a:t>Основные формы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статистичекой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отчетности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2-ТП (воздух) «Сведения об охране атмосферного воздуха»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Включает данные о выбросах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их очистке и утилизации; характеристику источников выбросов и выполнение мероприятий по снижению воздействия. Подают предприятия, имеющие стационарные источники загрязнения атмосферы.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2-ТП (отходы) «Сведения об образовании, обработке, утилизации, обезвреживании, размещении отходов производства и потребления»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Сдают организации и ИП, ведущие деятельность по обращению с отходами, а также региональные операторы ТКО (подаётся до 1 февраля года, следующего за отчётным). </a:t>
            </a:r>
          </a:p>
          <a:p>
            <a:pPr lvl="0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состоит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титульного листа и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трёх разделов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I: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сведения об обращении со всеми видами отходов (кроме медицинских, биологических и радиоактивных).</a:t>
            </a:r>
          </a:p>
          <a:p>
            <a:pPr lvl="1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II: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данные для региональных операторов и организаций без договора с оператором.</a:t>
            </a:r>
          </a:p>
          <a:p>
            <a:pPr lvl="1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III: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информация об эксплуатируемых объектах размещения отходов.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20472" y="6356350"/>
            <a:ext cx="284781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5</a:t>
            </a:fld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243408"/>
            <a:ext cx="8856984" cy="14401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Экологическая проектная документация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Проект нормативов образования отходов и лимитов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их размещение (ПНООЛР)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buNone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документ, который устанавливает плановые показатели по количеству и видам отходов, образующихся в процессе деятельности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Оганизации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определяет предельно допустимые объемы их размещения. </a:t>
            </a:r>
          </a:p>
          <a:p>
            <a:pPr marL="457200" indent="-457200">
              <a:buNone/>
            </a:pP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ПНООЛР регламентируется Федеральным законом № 89-ФЗ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отходах производства и потребления», а порядок составления и требования к содержанию утверждены приказами Минприроды России (основные: от 07.12.2020 № 1021 и от 08.12.2020 № 1029). 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и назначение ПНООЛР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Нормирование: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Документ обосновывает годовые нормативы образования отходов для конкретного предприятия.</a:t>
            </a:r>
          </a:p>
          <a:p>
            <a:pPr lvl="0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Установление лимитов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размещение отходов — предельное количество отходов конкретных видов, которое разрешается размещать определённым способом на установленный срок в объектах размещения отходов. </a:t>
            </a:r>
          </a:p>
          <a:p>
            <a:pPr lvl="0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обращения: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Проект позволяет упорядочить всю цепочку движения отходов: от момента их образования до передачи лицензированным организациям для дальнейшей обработки, утилизации, обезвреживания или захоронения. </a:t>
            </a:r>
          </a:p>
          <a:p>
            <a:pPr lvl="0">
              <a:buNone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6</a:t>
            </a:fld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 нормативов допустимых выбросов (НДВ или ПДВ)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6165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документ для предприятий с источниками загрязнения атмосферы. Он определяет максимально разрешённую массу выбросов ЗВ от каждого стационарного источника предприятия, при которой не нарушаются гигиенические нормативы качества воздуха на границе санитарно-защитной зоны (СЗЗ) и в жилой застройке.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Нормативы устанавливаются только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объектов I–III категорий НВОС:</a:t>
            </a:r>
            <a:endParaRPr lang="ru-RU" b="1" dirty="0" smtClean="0"/>
          </a:p>
          <a:p>
            <a:pPr lvl="0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и III категории: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только по веществам I и II класса опасности;</a:t>
            </a:r>
          </a:p>
          <a:p>
            <a:pPr lvl="0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категория: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перечню загрязняющих веществ, подлежащих госрегулированию.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проекта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методике, утвержденной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Приказом Минприроды России от 11.08.2020 № 581.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Расчеты рассеивания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выполняются согласно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Приказу Минприроды № 273.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разработки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регламентирован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Постановлением Правительства РФ от 09.12.2020 № 2055.</a:t>
            </a: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7</a:t>
            </a:fld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400" b="1" dirty="0" smtClean="0"/>
              <a:t>Структура и содержание проекта</a:t>
            </a:r>
            <a:r>
              <a:rPr lang="ru-RU" sz="2400" dirty="0" smtClean="0"/>
              <a:t> НДВ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507288" cy="6237312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Инвентаризация источников выбросов -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Перечень всех стационарных источников (трубы, вентиляционные шахты и т.д.), их технические параметры (высота, диаметр), режимы работы, наличие газоочистных установок (ГОУ).</a:t>
            </a:r>
            <a:endParaRPr lang="ru-RU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Перечень ЗВ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указанием их кодов и классов опасности.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 массы выбросов.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 рассеивания -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Моделирование распространения загрязняющих веществ в приземном слое атмосферы с учетом фонового загрязнения.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Таблицы НДВ -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итоговые значения НДВ для каждого вещества и источника.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по снижению выбросов -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 действий, если расчеты показывают риск превышения нормативов.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Карта-схема расположения источников, протоколы лабораторных исследований, копии паспортов ГОУ и др.</a:t>
            </a:r>
          </a:p>
          <a:p>
            <a:pPr>
              <a:buNone/>
            </a:pPr>
            <a:endParaRPr lang="ru-RU" sz="2200" dirty="0" smtClean="0"/>
          </a:p>
          <a:p>
            <a:pPr lvl="0">
              <a:buNone/>
            </a:pPr>
            <a:endParaRPr lang="ru-RU" sz="2200" dirty="0" smtClean="0"/>
          </a:p>
          <a:p>
            <a:pPr>
              <a:buNone/>
            </a:pP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82025" y="6492875"/>
            <a:ext cx="561975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8</a:t>
            </a:fld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3. Проект санитарно-защитной зоны (СЗЗ)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90465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комплексный документ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который разрабатывается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объектов I–III категорий НВОС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Цель проекта — установить специальный правовой и территориальный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 вокруг предприятия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чтобы гарантировать безопасность здоровья населения и окружающей среды.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 проекта СЗЗ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Постановлению Правительства РФ № 222 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2.2.1/2.1.1.1200-03: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Описание объекта  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Характеристика технологии, оборудования, мощности, видов деятельности и режимов работы.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Инвентаризация источников воздействия.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Расчёт рассеивания выбросов.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шумового и физического воздействия.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Обоснование размера и границ СЗЗ.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Перечень ограничений 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Список запрещённых и разрешённых видов деятельности и строительства внутри установленной зоны.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по снижению воздействия.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9</a:t>
            </a:fld>
            <a:endParaRPr lang="ru-RU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4574</TotalTime>
  <Words>1453</Words>
  <Application>Microsoft Office PowerPoint</Application>
  <PresentationFormat>Экран (4:3)</PresentationFormat>
  <Paragraphs>155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          ДИСЦИПЛИНА: ЭКОЛОГИЧЕСКАЯ БЕЗОПАСНОСТЬ  ДЕЯТЕЛЬНОСТИ ОРГАНИЗАЦИИ  Лекция 2 </vt:lpstr>
      <vt:lpstr>Лекция 2 - Тема лекции:  Экологическая документация Организации: назначение и характеристика  </vt:lpstr>
      <vt:lpstr>Типовые группы первичной документации</vt:lpstr>
      <vt:lpstr>Государственная экологическая статистическая отчетность</vt:lpstr>
      <vt:lpstr>Основные формы статистичекой отчетности</vt:lpstr>
      <vt:lpstr>Экологическая проектная документация  1. Проект нормативов образования отходов и лимитов  на их размещение (ПНООЛР) </vt:lpstr>
      <vt:lpstr>  2. Проект нормативов допустимых выбросов (НДВ или ПДВ) </vt:lpstr>
      <vt:lpstr>Структура и содержание проекта НДВ</vt:lpstr>
      <vt:lpstr>3. Проект санитарно-защитной зоны (СЗЗ) </vt:lpstr>
      <vt:lpstr>Обязанность иметь проект СЗЗ</vt:lpstr>
      <vt:lpstr>Этапы определения размера СЗЗ</vt:lpstr>
      <vt:lpstr>Этапы определения размера СЗЗ</vt:lpstr>
      <vt:lpstr>Проект нормативов допустимых сбросов (НДС) </vt:lpstr>
      <vt:lpstr>Обязанность по разработке проекта НДС</vt:lpstr>
      <vt:lpstr>Перечень основной разрешительной документации и отчетности Организации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Обоснование создания экодука на автомобильной дороге Р402</dc:title>
  <dc:creator>КСЮША</dc:creator>
  <cp:lastModifiedBy>Вера</cp:lastModifiedBy>
  <cp:revision>467</cp:revision>
  <dcterms:created xsi:type="dcterms:W3CDTF">2020-06-03T15:14:52Z</dcterms:created>
  <dcterms:modified xsi:type="dcterms:W3CDTF">2026-06-09T15:18:32Z</dcterms:modified>
</cp:coreProperties>
</file>