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7C973A-FF48-442C-BE82-65917E12D7F6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CA82A9-B7CC-4B57-A13F-3160F4D7E0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7747" y="857232"/>
            <a:ext cx="67457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smtClean="0"/>
              <a:t>ТЕМА </a:t>
            </a:r>
            <a:r>
              <a:rPr lang="ru-RU" sz="2400" b="1" smtClean="0"/>
              <a:t>5.</a:t>
            </a:r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СТРАТЕГИЧЕСКОЕ ПЛАНИРОВАНИЕ 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56969"/>
            <a:ext cx="835824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СТРАТЕГИЧЕСКОЕ ПЛАНИРОВАНИЕ </a:t>
            </a:r>
            <a:r>
              <a:rPr lang="ru-RU" dirty="0" smtClean="0"/>
              <a:t>– </a:t>
            </a:r>
            <a:r>
              <a:rPr lang="ru-RU" dirty="0"/>
              <a:t>направление деятельности и средство достижения поставленных целей</a:t>
            </a:r>
            <a:r>
              <a:rPr lang="ru-RU" dirty="0" smtClean="0"/>
              <a:t>. Это инструмент</a:t>
            </a:r>
            <a:r>
              <a:rPr lang="ru-RU" dirty="0"/>
              <a:t>, с помощью которого предприятие приводит свои возможности в соответствие с ситуацией на рынке, может противостоять меняющимся условиям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500174"/>
            <a:ext cx="73468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ОСОБЕННОСТИ СТРАТЕГИЧЕСКОГО ПЛАНИРОВАНИЯ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000240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Направленность </a:t>
            </a:r>
            <a:r>
              <a:rPr lang="ru-RU" dirty="0"/>
              <a:t>в среднесрочной и долгосрочной перспективе</a:t>
            </a:r>
            <a:r>
              <a:rPr lang="ru-RU" dirty="0" smtClean="0"/>
              <a:t>.</a:t>
            </a:r>
            <a:endParaRPr lang="ru-RU" dirty="0"/>
          </a:p>
          <a:p>
            <a:pPr lvl="0" algn="just"/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ru-RU" dirty="0" smtClean="0"/>
              <a:t>Ориентация </a:t>
            </a:r>
            <a:r>
              <a:rPr lang="ru-RU" dirty="0"/>
              <a:t>на решение ключевых определяющих для предприятия целей, от достижения которых зависит выживание и развитие предприятия</a:t>
            </a:r>
            <a:r>
              <a:rPr lang="ru-RU" dirty="0" smtClean="0"/>
              <a:t>.</a:t>
            </a:r>
            <a:endParaRPr lang="ru-RU" dirty="0"/>
          </a:p>
          <a:p>
            <a:pPr lvl="0" algn="just"/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ru-RU" dirty="0" smtClean="0"/>
              <a:t>Учет </a:t>
            </a:r>
            <a:r>
              <a:rPr lang="ru-RU" dirty="0"/>
              <a:t>воздействия на планируемый объект внешних факторов, разработка мероприятий, которые исключают их негативное воздействие</a:t>
            </a:r>
            <a:r>
              <a:rPr lang="ru-RU" dirty="0" smtClean="0"/>
              <a:t>.</a:t>
            </a:r>
            <a:endParaRPr lang="ru-RU" dirty="0"/>
          </a:p>
          <a:p>
            <a:pPr lvl="0" algn="just"/>
            <a:r>
              <a:rPr lang="ru-RU" b="1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ru-RU" dirty="0" smtClean="0"/>
              <a:t>Адаптивный </a:t>
            </a:r>
            <a:r>
              <a:rPr lang="ru-RU" dirty="0"/>
              <a:t>характер, т.е. способность предвидеть изменения во внутренней и внешней среде и приспособить к ним процесс функционирования предприятия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5786454"/>
            <a:ext cx="8501122" cy="92333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Обеспечение гибкости </a:t>
            </a:r>
            <a:r>
              <a:rPr lang="ru-RU" dirty="0"/>
              <a:t>и </a:t>
            </a:r>
            <a:r>
              <a:rPr lang="ru-RU" dirty="0" smtClean="0"/>
              <a:t>нововведений </a:t>
            </a:r>
            <a:r>
              <a:rPr lang="ru-RU" dirty="0"/>
              <a:t>в деятельность предприятия, необходимых для достижения целей в быстро изменяющейся среде, </a:t>
            </a:r>
            <a:r>
              <a:rPr lang="ru-RU" dirty="0" smtClean="0"/>
              <a:t>достижение </a:t>
            </a:r>
            <a:r>
              <a:rPr lang="ru-RU" dirty="0"/>
              <a:t>долгосрочных конкурентных преимуществ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4988494"/>
            <a:ext cx="640111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СУЩНОСТЬ СТРАТЕГИЧЕСКОГО ПЛАНИРОВАНИЯ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071934" y="5429264"/>
            <a:ext cx="71438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5771" y="214290"/>
            <a:ext cx="648237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ЭТАПЫ СТРАТЕГИЧЕСКОГО ПЛАНИРОВАНИЯ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785794"/>
            <a:ext cx="6873998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1. </a:t>
            </a:r>
            <a:r>
              <a:rPr lang="ru-RU" sz="2000" dirty="0"/>
              <a:t>Выработка целевой функции предприятия (</a:t>
            </a:r>
            <a:r>
              <a:rPr lang="ru-RU" sz="2000" dirty="0" smtClean="0"/>
              <a:t>миссии)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2500306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sym typeface="Wingdings"/>
              </a:rPr>
              <a:t></a:t>
            </a:r>
            <a:r>
              <a:rPr lang="ru-RU" dirty="0" smtClean="0">
                <a:sym typeface="Wingdings"/>
              </a:rPr>
              <a:t> </a:t>
            </a:r>
            <a:r>
              <a:rPr lang="ru-RU" dirty="0" smtClean="0"/>
              <a:t>Выбор </a:t>
            </a:r>
            <a:r>
              <a:rPr lang="ru-RU" dirty="0"/>
              <a:t>миссии должен осуществляться, основываясь на определении потребностей потребителей и возможностях их удовлетворения. </a:t>
            </a:r>
            <a:r>
              <a:rPr lang="ru-RU" dirty="0" smtClean="0"/>
              <a:t>Также на выбор </a:t>
            </a:r>
            <a:r>
              <a:rPr lang="ru-RU" dirty="0"/>
              <a:t>миссии оказывают влияние цели, на которые ориентировано высшее руководство и его личностные качества.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sym typeface="Wingdings"/>
              </a:rPr>
              <a:t></a:t>
            </a:r>
            <a:r>
              <a:rPr lang="ru-RU" b="1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ru-RU" dirty="0" smtClean="0"/>
              <a:t>Миссия </a:t>
            </a:r>
            <a:r>
              <a:rPr lang="ru-RU" dirty="0"/>
              <a:t>в стратегическом плане представлена в виде формулировки, которая является достаточно общей, но в то же время специфичной для каждого предпринимателя и ясно выражающей его индивидуальное понимание своего будущего бизнеса и будущей деятельности.</a:t>
            </a:r>
          </a:p>
          <a:p>
            <a:pPr algn="just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1428736"/>
            <a:ext cx="6572296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МИССИЯ</a:t>
            </a:r>
            <a:r>
              <a:rPr lang="ru-RU" dirty="0" smtClean="0"/>
              <a:t> – общая цель, четко выраженная причина существования предприятия, это ориентир для руководства в процессе принятия решений.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52"/>
            <a:ext cx="747832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2. ПОСТАНОВКА ЧАСТНЫХ ЦЕЛЕЙ И ЗАДАЧ РАЗВИТИЯ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785794"/>
            <a:ext cx="8143932" cy="12926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sym typeface="Wingdings"/>
              </a:rPr>
              <a:t></a:t>
            </a:r>
            <a:r>
              <a:rPr lang="ru-RU" dirty="0" smtClean="0">
                <a:sym typeface="Wingdings"/>
              </a:rPr>
              <a:t> На данном этапе </a:t>
            </a:r>
            <a:r>
              <a:rPr lang="ru-RU" dirty="0" smtClean="0"/>
              <a:t>предполагается количественное </a:t>
            </a:r>
            <a:r>
              <a:rPr lang="ru-RU" dirty="0"/>
              <a:t>определение целей, что позволяет увидеть, сравнить, объединить </a:t>
            </a:r>
            <a:r>
              <a:rPr lang="ru-RU" dirty="0" smtClean="0"/>
              <a:t>различные </a:t>
            </a:r>
            <a:r>
              <a:rPr lang="ru-RU" dirty="0"/>
              <a:t>элементы, которые используются в работе предприятия и тем самым позволяют облегчить восприятие целей</a:t>
            </a:r>
            <a:r>
              <a:rPr lang="ru-RU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2285992"/>
            <a:ext cx="8143932" cy="24006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sym typeface="Wingdings"/>
              </a:rPr>
              <a:t></a:t>
            </a:r>
            <a:r>
              <a:rPr lang="ru-RU" b="1" dirty="0" smtClean="0">
                <a:sym typeface="Wingdings"/>
              </a:rPr>
              <a:t> </a:t>
            </a:r>
            <a:r>
              <a:rPr lang="ru-RU" b="1" dirty="0" smtClean="0"/>
              <a:t>При постановке целей должен учитываться ряд требований:</a:t>
            </a:r>
          </a:p>
          <a:p>
            <a:pPr algn="just">
              <a:buFont typeface="Wingdings"/>
              <a:buChar char="Ä"/>
            </a:pPr>
            <a:endParaRPr lang="ru-RU" b="1" dirty="0" smtClean="0"/>
          </a:p>
          <a:p>
            <a:pPr marL="630238" lvl="0" algn="just">
              <a:buFont typeface="Wingdings" pitchFamily="2" charset="2"/>
              <a:buChar char="Ø"/>
            </a:pPr>
            <a:r>
              <a:rPr lang="ru-RU" dirty="0" smtClean="0"/>
              <a:t>Цели должны быть конкретными и измеримыми.</a:t>
            </a:r>
          </a:p>
          <a:p>
            <a:pPr marL="630238" lvl="0" algn="just">
              <a:buFont typeface="Wingdings" pitchFamily="2" charset="2"/>
              <a:buChar char="Ø"/>
            </a:pPr>
            <a:endParaRPr lang="ru-RU" dirty="0" smtClean="0"/>
          </a:p>
          <a:p>
            <a:pPr marL="630238" lvl="0" algn="just">
              <a:buFont typeface="Wingdings" pitchFamily="2" charset="2"/>
              <a:buChar char="Ø"/>
            </a:pPr>
            <a:r>
              <a:rPr lang="ru-RU" dirty="0" smtClean="0"/>
              <a:t>Цели должны быть ориентированы во времени.</a:t>
            </a:r>
          </a:p>
          <a:p>
            <a:pPr marL="630238" lvl="0" algn="just">
              <a:buFont typeface="Wingdings" pitchFamily="2" charset="2"/>
              <a:buChar char="Ø"/>
            </a:pPr>
            <a:endParaRPr lang="ru-RU" dirty="0" smtClean="0"/>
          </a:p>
          <a:p>
            <a:pPr marL="630238" lvl="0" algn="just">
              <a:buFont typeface="Wingdings" pitchFamily="2" charset="2"/>
              <a:buChar char="Ø"/>
            </a:pPr>
            <a:r>
              <a:rPr lang="ru-RU" dirty="0" smtClean="0"/>
              <a:t>Цели должны быть достижимыми, соответствовать возможностям предприятия и не противоречить друг другу.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42968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3. ОПРЕДЕЛЕНИЕ СТРАТЕГИЧЕСКОГО ПОЛОЖЕНИЯ ПРЕДПРИЯТИЯ ПО ОТДЕЛЬНЫМ ФАКТОРАМ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14480" y="1285860"/>
            <a:ext cx="607409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Предполагает анализ внешней и внутренней среды, </a:t>
            </a:r>
            <a:endParaRPr lang="ru-RU" dirty="0" smtClean="0"/>
          </a:p>
          <a:p>
            <a:pPr algn="ctr"/>
            <a:r>
              <a:rPr lang="ru-RU" dirty="0" smtClean="0"/>
              <a:t>функционирования </a:t>
            </a:r>
            <a:r>
              <a:rPr lang="ru-RU" dirty="0" smtClean="0"/>
              <a:t>предприятия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4429124" y="857232"/>
            <a:ext cx="714380" cy="35719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00100" y="2214554"/>
            <a:ext cx="71400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4. ОПРЕДЕЛЕНИЕ СТРАТЕГИЧЕСКИХ АЛЬТЕРНАТИВ</a:t>
            </a: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357686" y="2714620"/>
            <a:ext cx="785818" cy="35719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3143248"/>
            <a:ext cx="814393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Сопоставление внутренних </a:t>
            </a:r>
            <a:r>
              <a:rPr lang="ru-RU" dirty="0" smtClean="0"/>
              <a:t>и внешних факторов </a:t>
            </a:r>
            <a:r>
              <a:rPr lang="ru-RU" dirty="0" smtClean="0"/>
              <a:t>с </a:t>
            </a:r>
            <a:r>
              <a:rPr lang="ru-RU" dirty="0" smtClean="0"/>
              <a:t>определением их значимости, силы воздействия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357686" y="3857628"/>
            <a:ext cx="785818" cy="35719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3109" y="4286256"/>
            <a:ext cx="514353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Формирование общих и частных стратегий</a:t>
            </a:r>
            <a:endParaRPr lang="ru-RU" dirty="0"/>
          </a:p>
        </p:txBody>
      </p:sp>
      <p:sp>
        <p:nvSpPr>
          <p:cNvPr id="12" name="Стрелка углом вверх 11"/>
          <p:cNvSpPr/>
          <p:nvPr/>
        </p:nvSpPr>
        <p:spPr>
          <a:xfrm rot="10800000">
            <a:off x="1643042" y="4429132"/>
            <a:ext cx="428628" cy="428628"/>
          </a:xfrm>
          <a:prstGeom prst="bent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rot="10800000" flipH="1">
            <a:off x="7358082" y="4429132"/>
            <a:ext cx="428628" cy="428628"/>
          </a:xfrm>
          <a:prstGeom prst="bent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42844" y="4929198"/>
            <a:ext cx="4143404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Общие альтернативы: </a:t>
            </a:r>
            <a:r>
              <a:rPr lang="ru-RU" dirty="0" smtClean="0"/>
              <a:t>рост производства, ограниченный рост, сокращение и их сочетание (комбинированная стратегия)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643438" y="4929198"/>
            <a:ext cx="400052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Частные: по отдельным структурным подразделениям.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214290"/>
            <a:ext cx="311655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4. ВЫБОР СТРАТЕГИИ</a:t>
            </a:r>
            <a:endParaRPr lang="ru-RU" b="1" dirty="0"/>
          </a:p>
        </p:txBody>
      </p:sp>
      <p:sp>
        <p:nvSpPr>
          <p:cNvPr id="3" name="Двойная стрелка вверх/вниз 2"/>
          <p:cNvSpPr/>
          <p:nvPr/>
        </p:nvSpPr>
        <p:spPr>
          <a:xfrm>
            <a:off x="4286248" y="714356"/>
            <a:ext cx="428628" cy="571504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1425347"/>
            <a:ext cx="764386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Ограничения и критерии: ситуация, личные качества и опыт руководителя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428868"/>
            <a:ext cx="396775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5. РЕАЛИЗАЦИЯ СТРАТЕГИИ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500438"/>
            <a:ext cx="7643867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Самостоятельный процесс с формированием своих долгосрочных и тактических планов, своей политики</a:t>
            </a:r>
            <a:endParaRPr lang="ru-RU" dirty="0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4286248" y="2857496"/>
            <a:ext cx="428628" cy="571504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409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5</cp:revision>
  <dcterms:created xsi:type="dcterms:W3CDTF">2020-04-30T15:01:16Z</dcterms:created>
  <dcterms:modified xsi:type="dcterms:W3CDTF">2020-05-04T04:51:34Z</dcterms:modified>
</cp:coreProperties>
</file>