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8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79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921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2040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156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096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106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911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7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05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57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68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19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66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26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80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23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11376A-B734-4E2A-815D-54AE0EF248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0C7FE-46D0-464C-9B82-A2F0226530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9777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Основные виды тропов в русском языке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98942" y="5426014"/>
            <a:ext cx="3070855" cy="54058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Выполнил: </a:t>
            </a:r>
          </a:p>
          <a:p>
            <a:r>
              <a:rPr lang="ru-RU" dirty="0" smtClean="0"/>
              <a:t>Казанцев Евгений     НСТ-21Т3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137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/>
              <a:t>образное преуменьшение размеров, силы, красоты описываемого. Многие фразеологизмы основаны на литоте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Пример:</a:t>
            </a:r>
          </a:p>
          <a:p>
            <a:pPr marL="0" indent="0">
              <a:buNone/>
            </a:pPr>
            <a:r>
              <a:rPr lang="ru-RU" i="1" dirty="0"/>
              <a:t>Мальчик с пальчик;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Силы как у комара;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Мужичок с ноготок.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988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Ирония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/>
              <a:t>употребление слова или оборота речи в противоположном значении, с целью </a:t>
            </a:r>
            <a:r>
              <a:rPr lang="ru-RU" dirty="0" smtClean="0"/>
              <a:t>насмешки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Пример:</a:t>
            </a:r>
          </a:p>
          <a:p>
            <a:pPr marL="0" indent="0">
              <a:buNone/>
            </a:pPr>
            <a:r>
              <a:rPr lang="ru-RU" i="1" dirty="0"/>
              <a:t>Всю жизнь об этом мечтал!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Люблю как собака палку;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Откуда, умная, бредешь ты, голова?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4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Гротеск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Определение:</a:t>
            </a:r>
          </a:p>
          <a:p>
            <a:pPr marL="0" indent="0">
              <a:buNone/>
            </a:pPr>
            <a:r>
              <a:rPr lang="ru-RU" dirty="0" err="1"/>
              <a:t>пособ</a:t>
            </a:r>
            <a:r>
              <a:rPr lang="ru-RU" dirty="0"/>
              <a:t> художественного формообразования, а также отдельный </a:t>
            </a:r>
            <a:r>
              <a:rPr lang="ru-RU" dirty="0" smtClean="0"/>
              <a:t>жанр</a:t>
            </a:r>
            <a:r>
              <a:rPr lang="ru-RU" dirty="0"/>
              <a:t> в искусстве, в котором </a:t>
            </a:r>
            <a:r>
              <a:rPr lang="ru-RU" dirty="0" smtClean="0"/>
              <a:t>комически</a:t>
            </a:r>
            <a:r>
              <a:rPr lang="ru-RU" dirty="0"/>
              <a:t> или </a:t>
            </a:r>
            <a:r>
              <a:rPr lang="ru-RU" dirty="0" err="1" smtClean="0"/>
              <a:t>трагикомически</a:t>
            </a:r>
            <a:r>
              <a:rPr lang="ru-RU" dirty="0"/>
              <a:t> обобщаются и заостряются жизненные отношения посредством причудливого и контрастного сочетания реального и фантастического, правдоподобия и карикатуры, гиперболы и </a:t>
            </a:r>
            <a:r>
              <a:rPr lang="ru-RU" dirty="0" smtClean="0"/>
              <a:t>алогизма.</a:t>
            </a:r>
          </a:p>
          <a:p>
            <a:pPr marL="0" indent="0">
              <a:buNone/>
            </a:pPr>
            <a:r>
              <a:rPr lang="ru-RU" dirty="0" smtClean="0"/>
              <a:t>Примеры:</a:t>
            </a:r>
          </a:p>
          <a:p>
            <a:pPr marL="0" indent="0">
              <a:buNone/>
            </a:pPr>
            <a:r>
              <a:rPr lang="ru-RU" dirty="0" smtClean="0"/>
              <a:t>Градоначальник с фаршированной головой.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57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7480" y="2346385"/>
            <a:ext cx="9092321" cy="3045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FF0000"/>
                </a:solidFill>
              </a:rPr>
              <a:t>Троп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i="1" dirty="0"/>
              <a:t>(греч. </a:t>
            </a:r>
            <a:r>
              <a:rPr lang="ru-RU" i="1" dirty="0" err="1"/>
              <a:t>tropos</a:t>
            </a:r>
            <a:r>
              <a:rPr lang="ru-RU" i="1" dirty="0"/>
              <a:t> — поворот, оборот речи)</a:t>
            </a:r>
            <a:r>
              <a:rPr lang="ru-RU" dirty="0"/>
              <a:t> </a:t>
            </a:r>
            <a:r>
              <a:rPr lang="ru-RU" sz="2800" dirty="0"/>
              <a:t>— это слово или выражение, употребляемое в переносном значении для создания художественного образа и достижения большей выразительности.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98064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Метафора: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1639020"/>
            <a:ext cx="9403742" cy="4609380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 smtClean="0"/>
              <a:t>Определение:</a:t>
            </a:r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i="1" dirty="0" smtClean="0"/>
              <a:t>это слово </a:t>
            </a:r>
            <a:r>
              <a:rPr lang="ru-RU" i="1" dirty="0"/>
              <a:t>или выражение, употребляемое в переносном значении, в основе которого лежит сравнение неназванного предмета или явления с каким-либо другим на основании их общего признака</a:t>
            </a:r>
            <a:r>
              <a:rPr lang="ru-RU" b="1" i="1" dirty="0" smtClean="0"/>
              <a:t>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u="sng" dirty="0" smtClean="0"/>
              <a:t>Примеры:</a:t>
            </a:r>
          </a:p>
          <a:p>
            <a:pPr marL="0" indent="0">
              <a:buNone/>
            </a:pPr>
            <a:r>
              <a:rPr lang="ru-RU" i="1" dirty="0"/>
              <a:t>Жужжало подобно пчеле;</a:t>
            </a:r>
          </a:p>
          <a:p>
            <a:pPr marL="0" indent="0">
              <a:buNone/>
            </a:pPr>
            <a:r>
              <a:rPr lang="ru-RU" i="1" dirty="0"/>
              <a:t>Завертелся волчком;</a:t>
            </a:r>
          </a:p>
          <a:p>
            <a:pPr marL="0" indent="0">
              <a:buNone/>
            </a:pPr>
            <a:r>
              <a:rPr lang="ru-RU" i="1" dirty="0"/>
              <a:t>Крутится как белка в колесе.</a:t>
            </a:r>
          </a:p>
        </p:txBody>
      </p:sp>
    </p:spTree>
    <p:extLst>
      <p:ext uri="{BB962C8B-B14F-4D97-AF65-F5344CB8AC3E}">
        <p14:creationId xmlns:p14="http://schemas.microsoft.com/office/powerpoint/2010/main" val="209250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/>
              <a:t>Метонимия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b="1" i="1" dirty="0" smtClean="0"/>
              <a:t>Определение:</a:t>
            </a:r>
          </a:p>
          <a:p>
            <a:pPr marL="0" indent="0">
              <a:buNone/>
            </a:pPr>
            <a:r>
              <a:rPr lang="ru-RU" sz="2400" i="1" dirty="0"/>
              <a:t>средство, в основе которого лежит замена одного слова другим на основе </a:t>
            </a:r>
            <a:r>
              <a:rPr lang="ru-RU" sz="2400" i="1" dirty="0" smtClean="0"/>
              <a:t>смежности</a:t>
            </a:r>
          </a:p>
          <a:p>
            <a:pPr marL="0" indent="0">
              <a:buNone/>
            </a:pPr>
            <a:endParaRPr lang="ru-RU" sz="2400" i="1" dirty="0"/>
          </a:p>
          <a:p>
            <a:pPr marL="0" indent="0">
              <a:buNone/>
            </a:pPr>
            <a:r>
              <a:rPr lang="ru-RU" sz="2400" b="1" i="1" dirty="0" smtClean="0"/>
              <a:t>Пример:</a:t>
            </a:r>
          </a:p>
          <a:p>
            <a:pPr marL="0" indent="0">
              <a:buNone/>
            </a:pPr>
            <a:r>
              <a:rPr lang="ru-RU" sz="2400" i="1" dirty="0"/>
              <a:t>Фарфоровый кувшин — разолью кувшин;</a:t>
            </a:r>
          </a:p>
          <a:p>
            <a:pPr marL="0" indent="0">
              <a:buNone/>
            </a:pPr>
            <a:r>
              <a:rPr lang="ru-RU" sz="2400" i="1" dirty="0"/>
              <a:t>Я съел уже три тарелки;</a:t>
            </a:r>
          </a:p>
          <a:p>
            <a:pPr marL="0" indent="0">
              <a:buNone/>
            </a:pPr>
            <a:r>
              <a:rPr lang="ru-RU" sz="2400" i="1" dirty="0"/>
              <a:t>Его перо любовью дышит (А.С. Пушкин)</a:t>
            </a:r>
          </a:p>
        </p:txBody>
      </p:sp>
    </p:spTree>
    <p:extLst>
      <p:ext uri="{BB962C8B-B14F-4D97-AF65-F5344CB8AC3E}">
        <p14:creationId xmlns:p14="http://schemas.microsoft.com/office/powerpoint/2010/main" val="66038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Синекдоха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/>
              <a:t>это художественный троп, один из видов метонимии, который создается переносом наименования предмета с его части на целое и наоборот по признаку количественного между ними </a:t>
            </a:r>
            <a:r>
              <a:rPr lang="ru-RU" dirty="0" smtClean="0"/>
              <a:t>соотношения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Примеры:</a:t>
            </a:r>
          </a:p>
          <a:p>
            <a:pPr marL="0" indent="0">
              <a:buNone/>
            </a:pPr>
            <a:r>
              <a:rPr lang="ru-RU" dirty="0"/>
              <a:t>Все флаги в гости будут к нам. (А.С. Пушкин)</a:t>
            </a:r>
          </a:p>
          <a:p>
            <a:pPr marL="0" indent="0">
              <a:buNone/>
            </a:pPr>
            <a:r>
              <a:rPr lang="ru-RU" dirty="0"/>
              <a:t>Швед, русский колет, рубит, режет. (А.С. Пушкин)</a:t>
            </a:r>
          </a:p>
          <a:p>
            <a:pPr marL="0" indent="0">
              <a:buNone/>
            </a:pPr>
            <a:r>
              <a:rPr lang="ru-RU" dirty="0"/>
              <a:t>И слышно было до рассвета, как ликовал француз. (М.Ю. Лермонтов)</a:t>
            </a:r>
          </a:p>
        </p:txBody>
      </p:sp>
    </p:spTree>
    <p:extLst>
      <p:ext uri="{BB962C8B-B14F-4D97-AF65-F5344CB8AC3E}">
        <p14:creationId xmlns:p14="http://schemas.microsoft.com/office/powerpoint/2010/main" val="3972858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Гипербола	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 smtClean="0"/>
              <a:t>троп</a:t>
            </a:r>
            <a:r>
              <a:rPr lang="ru-RU" dirty="0"/>
              <a:t>, основанный на чрезмерном преувеличении размера, силы, значения изображаемого </a:t>
            </a:r>
            <a:r>
              <a:rPr lang="ru-RU" dirty="0" smtClean="0"/>
              <a:t>явления.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Примеры:</a:t>
            </a:r>
          </a:p>
          <a:p>
            <a:pPr marL="0" indent="0">
              <a:buNone/>
            </a:pPr>
            <a:r>
              <a:rPr lang="ru-RU" i="1" dirty="0"/>
              <a:t>Я уже три часа тебя жду!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Сто лет не виделись;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Реки крови;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Море пшеницы.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94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Эпитет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/>
              <a:t>слово, определяющее предмет или явление и подчеркивающее какие-либо его свойства, качества, </a:t>
            </a:r>
            <a:r>
              <a:rPr lang="ru-RU" dirty="0" smtClean="0"/>
              <a:t>признаки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Пример:</a:t>
            </a:r>
          </a:p>
          <a:p>
            <a:pPr marL="0" indent="0">
              <a:buNone/>
            </a:pPr>
            <a:r>
              <a:rPr lang="ru-RU" i="1" dirty="0"/>
              <a:t>Красное солнышко садится за линию горизонта;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Горькая доля;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Красна девица;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27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Перифраз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/>
              <a:t>замена слова или группы слов, чтобы избежать </a:t>
            </a:r>
            <a:r>
              <a:rPr lang="ru-RU" dirty="0" smtClean="0"/>
              <a:t>повторения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Пример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i="1" dirty="0"/>
              <a:t>Царя зверей (о льве);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Голубая планета (Земля);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Стальное полотно (железная дорога).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53788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Аллегория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Определение:</a:t>
            </a:r>
          </a:p>
          <a:p>
            <a:pPr marL="0" indent="0">
              <a:buNone/>
            </a:pPr>
            <a:r>
              <a:rPr lang="ru-RU" dirty="0" err="1" smtClean="0"/>
              <a:t>Двуплановое</a:t>
            </a:r>
            <a:r>
              <a:rPr lang="ru-RU" dirty="0" smtClean="0"/>
              <a:t> </a:t>
            </a:r>
            <a:r>
              <a:rPr lang="ru-RU" dirty="0"/>
              <a:t>употребление слова, выражения или целого текста в буквальном и переносном (иносказательном) </a:t>
            </a:r>
            <a:r>
              <a:rPr lang="ru-RU" dirty="0" smtClean="0"/>
              <a:t>смысле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Примеры:</a:t>
            </a:r>
          </a:p>
          <a:p>
            <a:pPr marL="0" indent="0">
              <a:buNone/>
            </a:pPr>
            <a:r>
              <a:rPr lang="ru-RU" i="1" dirty="0"/>
              <a:t>Ты настоящий осел (о глупости);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Весы – правосудие;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Сердце – любовь.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808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</TotalTime>
  <Words>420</Words>
  <Application>Microsoft Office PowerPoint</Application>
  <PresentationFormat>Широкоэкранный</PresentationFormat>
  <Paragraphs>82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Ион</vt:lpstr>
      <vt:lpstr>Основные виды тропов в русском языке</vt:lpstr>
      <vt:lpstr>Презентация PowerPoint</vt:lpstr>
      <vt:lpstr>Метафора:</vt:lpstr>
      <vt:lpstr>Метонимия</vt:lpstr>
      <vt:lpstr>Синекдоха</vt:lpstr>
      <vt:lpstr>Гипербола </vt:lpstr>
      <vt:lpstr>Эпитет</vt:lpstr>
      <vt:lpstr>Перифраз</vt:lpstr>
      <vt:lpstr>Аллегория</vt:lpstr>
      <vt:lpstr>Литота</vt:lpstr>
      <vt:lpstr>Ирония</vt:lpstr>
      <vt:lpstr>Гротеск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виды тропов в русском языке</dc:title>
  <dc:creator>Пользователь</dc:creator>
  <cp:lastModifiedBy>Пользователь</cp:lastModifiedBy>
  <cp:revision>5</cp:revision>
  <dcterms:created xsi:type="dcterms:W3CDTF">2021-09-15T15:08:17Z</dcterms:created>
  <dcterms:modified xsi:type="dcterms:W3CDTF">2021-09-15T15:49:36Z</dcterms:modified>
</cp:coreProperties>
</file>