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38C32E-F022-4E39-AE39-85EE6B79B040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2FC1A1-FAE3-49B4-BC23-AE8F3F5AD6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543800" cy="1524000"/>
          </a:xfrm>
        </p:spPr>
        <p:txBody>
          <a:bodyPr/>
          <a:lstStyle/>
          <a:p>
            <a:r>
              <a:rPr lang="ru-RU" sz="6600" dirty="0" smtClean="0"/>
              <a:t>Аргументируй это!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6858000" cy="990600"/>
          </a:xfrm>
        </p:spPr>
        <p:txBody>
          <a:bodyPr/>
          <a:lstStyle/>
          <a:p>
            <a:pPr algn="ctr"/>
            <a:r>
              <a:rPr lang="ru-RU" b="1" i="1" dirty="0" smtClean="0"/>
              <a:t>Как убедить кого угодно в чем угодно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1871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630"/>
            <a:ext cx="80772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2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0951"/>
            <a:ext cx="83248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8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781800" cy="108701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Стили убеждения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99" y="1556792"/>
            <a:ext cx="5904656" cy="43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8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0400" cy="102413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Философия убеждения</a:t>
            </a:r>
            <a:endParaRPr lang="ru-RU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7515"/>
            <a:ext cx="6840760" cy="528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5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2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Есть два варианта построения аргументации, которых необходимо избегать: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542034" cy="10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98" y="2706654"/>
            <a:ext cx="7351712" cy="9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16854"/>
            <a:ext cx="4824536" cy="22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7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4868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Нужно запомнить, что убеждают не столь сами аргументы, сколько те философии, на которых они базируются: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7" y="1528857"/>
            <a:ext cx="7525533" cy="43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7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30096"/>
            <a:ext cx="7115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Рекомендуемые  в использовании философии убеждения: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Базовая ценность.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Личностная, эгоистичная ценность.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Социально одобряемая ценность.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38" y="2276872"/>
            <a:ext cx="63912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4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543800" cy="113667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ПРИРОДА ВЛИЯНИЯ И УБЕЖДЕНИЯ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Степень убедительности доводов зависит от нескольких факторов: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743619" cy="127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65" y="1814933"/>
            <a:ext cx="2495256" cy="14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535" y="342900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Итак, вся полученная информация оценивается, анализируется и, главное, интерпретируется. Мозг задает две модальности: позитивную и негативную. Но самое интересное происходит дальше, ведь после этого наш мозг направляет информацию либо в так называемую «корзину», либо</a:t>
            </a:r>
          </a:p>
          <a:p>
            <a:pPr algn="ctr"/>
            <a:r>
              <a:rPr lang="ru-RU" dirty="0" smtClean="0"/>
              <a:t>в центр принятия решений. </a:t>
            </a:r>
          </a:p>
          <a:p>
            <a:pPr algn="ctr"/>
            <a:r>
              <a:rPr lang="ru-RU" dirty="0" smtClean="0"/>
              <a:t>Давайте разберемся с корзиной. Наверняка вы замечали, что часть аргументов, которые мы слышим, мгновенно забывается. Мы отбрасываем их как мусор, как нечто ненужное. Если для меня этот довод неважен, не вписывается в мою систему ценностей и потребностей, я отправляю его в корзину. Вторая причина еще банальнее. Мы имеем дело с корзиной, когда доводы нам непонятны, не ясны, не раскрыты.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91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6393"/>
            <a:ext cx="6248742" cy="360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332104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 чему, исходя из этого, сводится наши доводы?</a:t>
            </a:r>
          </a:p>
          <a:p>
            <a:endParaRPr lang="ru-RU" b="1" i="1" dirty="0" smtClean="0"/>
          </a:p>
          <a:p>
            <a:r>
              <a:rPr lang="ru-RU" sz="2000" b="1" i="1" dirty="0" smtClean="0">
                <a:solidFill>
                  <a:srgbClr val="FF0066"/>
                </a:solidFill>
              </a:rPr>
              <a:t>Мы должны понять, как сделать так, чтобы наши аргументы</a:t>
            </a:r>
          </a:p>
          <a:p>
            <a:r>
              <a:rPr lang="ru-RU" sz="2000" b="1" i="1" dirty="0" smtClean="0">
                <a:solidFill>
                  <a:srgbClr val="FF0066"/>
                </a:solidFill>
              </a:rPr>
              <a:t>в поддержку доказываемого тезиса не оказывались в корзине,</a:t>
            </a:r>
          </a:p>
          <a:p>
            <a:r>
              <a:rPr lang="ru-RU" sz="2000" b="1" i="1" dirty="0" smtClean="0">
                <a:solidFill>
                  <a:srgbClr val="FF0066"/>
                </a:solidFill>
              </a:rPr>
              <a:t>были позитивно интерпретированы и попадали в ЦПР со знаком плюс.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9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38392" cy="102413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ЭФФЕКТИВНЫЙ </a:t>
            </a:r>
            <a:r>
              <a:rPr lang="ru-RU" sz="4400" dirty="0" smtClean="0"/>
              <a:t>АРГУМЕНТ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Итак, грамотная структура аргумента должна выглядеть следующим образом: фабула аргумента — поддержка — пример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70" y="2132856"/>
            <a:ext cx="5958235" cy="40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031" y="836712"/>
            <a:ext cx="8190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есть рациональные доводы, значит, должны быть и эмоциональные. Вопрос</a:t>
            </a:r>
          </a:p>
          <a:p>
            <a:r>
              <a:rPr lang="ru-RU" dirty="0" smtClean="0"/>
              <a:t>в следующем:  </a:t>
            </a:r>
            <a:r>
              <a:rPr lang="ru-RU" b="1" i="1" dirty="0" smtClean="0">
                <a:solidFill>
                  <a:srgbClr val="FF0066"/>
                </a:solidFill>
              </a:rPr>
              <a:t>как сделать так, чтобы довод, будучи эмоциональным, оказывал эффективное воздействие?</a:t>
            </a:r>
            <a:endParaRPr lang="ru-RU" b="1" i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030" y="4797152"/>
            <a:ext cx="8664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аргумент стал эмоциональным, </a:t>
            </a:r>
            <a:r>
              <a:rPr lang="ru-RU" i="1" dirty="0" smtClean="0"/>
              <a:t>мы должны снабжать его картинкой</a:t>
            </a:r>
            <a:r>
              <a:rPr lang="ru-RU" dirty="0" smtClean="0"/>
              <a:t>. Картинка — это образ, который я рисую в сознании аудитории или собеседника с целью пробудить и вызвать определенную эмоцию.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02" y="2060848"/>
            <a:ext cx="4048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2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b="2008"/>
          <a:stretch/>
        </p:blipFill>
        <p:spPr bwMode="auto">
          <a:xfrm>
            <a:off x="566736" y="764704"/>
            <a:ext cx="8010525" cy="54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8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82408" cy="582960"/>
          </a:xfrm>
        </p:spPr>
        <p:txBody>
          <a:bodyPr>
            <a:normAutofit/>
          </a:bodyPr>
          <a:lstStyle/>
          <a:p>
            <a:r>
              <a:rPr lang="ru-RU" sz="3200" dirty="0"/>
              <a:t>Фабула аргумента: ни </a:t>
            </a:r>
            <a:r>
              <a:rPr lang="ru-RU" sz="3200" dirty="0" err="1"/>
              <a:t>рацио</a:t>
            </a:r>
            <a:r>
              <a:rPr lang="ru-RU" sz="3200" dirty="0"/>
              <a:t>, ни </a:t>
            </a:r>
            <a:r>
              <a:rPr lang="ru-RU" sz="3200" dirty="0" err="1"/>
              <a:t>эмоцио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490" y="134076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Хочу заострить ваше внимание на том, что сама по себе фабула аргумента не содержит не рациональной, ни эмоциональной составляющей. Наличие той или другой будет зависеть от индивидуальной интерпретации довода. Вернемся к моей истории с телефоном. Такой аргумент, как «новая модель», — рациональный или эмоциональный?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360" y="3068960"/>
            <a:ext cx="80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Один будет рассуждать так: «Новая — значит смогу попользоваться и через пару месяцев выгодно продать» или «Новая — значит исправлены все недостатки предыдущей модели, никаких проблем с использованием не будет». То есть восприятие может происходить в рациональном ключе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538205"/>
            <a:ext cx="61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Другой, услышав этот аргумент, сразу представит себе, как все коллеги будут с завистью смотреть на новый телефон. В этом случае восприятие эмоционально и основано на эгоистичной ценности престижа и высокого статуса.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0" y="3316699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0706"/>
            <a:ext cx="733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6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0400" cy="10150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Два уровня убеждения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Необходимо выделить два уровня убеждения : убеждение на уровне аргументации и убеждение на уровне личности.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342" y="2204864"/>
            <a:ext cx="7956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</a:rPr>
              <a:t>В дебатах есть простое правило – оценивать не людей, а именно их аргументы. Но как вы понимаете отделить слова от самого говорящего очень сложно.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1" y="3414654"/>
            <a:ext cx="3071133" cy="231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338" y="3429000"/>
            <a:ext cx="5330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Очень часто , когда говорят про убеждения на уровне личности, подразумевают «харизму». Что это значит?! Если человек </a:t>
            </a:r>
            <a:r>
              <a:rPr lang="ru-RU" dirty="0" err="1" smtClean="0"/>
              <a:t>харизматичный</a:t>
            </a:r>
            <a:r>
              <a:rPr lang="ru-RU" dirty="0" smtClean="0"/>
              <a:t>, значит , ему приписывают уникальный набор черт, свойств, качеств и характеристик, благодаря которым ему удаётся влиять на людей, а его многочисленные последователи испытывают к нему безоговорочное доверие.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20688"/>
            <a:ext cx="8439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2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84</TotalTime>
  <Words>561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Аргументируй это!</vt:lpstr>
      <vt:lpstr>ПРИРОДА ВЛИЯНИЯ И УБЕЖДЕНИЯ</vt:lpstr>
      <vt:lpstr>Презентация PowerPoint</vt:lpstr>
      <vt:lpstr>ЭФФЕКТИВНЫЙ АРГУМЕНТ</vt:lpstr>
      <vt:lpstr>Презентация PowerPoint</vt:lpstr>
      <vt:lpstr>Презентация PowerPoint</vt:lpstr>
      <vt:lpstr>Фабула аргумента: ни рацио, ни эмоцио</vt:lpstr>
      <vt:lpstr>Два уровня убеждения</vt:lpstr>
      <vt:lpstr>Презентация PowerPoint</vt:lpstr>
      <vt:lpstr>Презентация PowerPoint</vt:lpstr>
      <vt:lpstr>Презентация PowerPoint</vt:lpstr>
      <vt:lpstr>Стили убеждения</vt:lpstr>
      <vt:lpstr>Философия убеждения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Аргументируй это!</dc:title>
  <dc:creator>homa</dc:creator>
  <cp:lastModifiedBy>homa</cp:lastModifiedBy>
  <cp:revision>8</cp:revision>
  <dcterms:created xsi:type="dcterms:W3CDTF">2021-09-15T19:53:35Z</dcterms:created>
  <dcterms:modified xsi:type="dcterms:W3CDTF">2021-09-15T21:18:02Z</dcterms:modified>
</cp:coreProperties>
</file>