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32E-F022-4E39-AE39-85EE6B79B040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C1A1-FAE3-49B4-BC23-AE8F3F5AD6A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32E-F022-4E39-AE39-85EE6B79B040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C1A1-FAE3-49B4-BC23-AE8F3F5AD6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32E-F022-4E39-AE39-85EE6B79B040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C1A1-FAE3-49B4-BC23-AE8F3F5AD6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32E-F022-4E39-AE39-85EE6B79B040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C1A1-FAE3-49B4-BC23-AE8F3F5AD6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32E-F022-4E39-AE39-85EE6B79B040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C1A1-FAE3-49B4-BC23-AE8F3F5AD6A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32E-F022-4E39-AE39-85EE6B79B040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C1A1-FAE3-49B4-BC23-AE8F3F5AD6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32E-F022-4E39-AE39-85EE6B79B040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C1A1-FAE3-49B4-BC23-AE8F3F5AD6A6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32E-F022-4E39-AE39-85EE6B79B040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C1A1-FAE3-49B4-BC23-AE8F3F5AD6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32E-F022-4E39-AE39-85EE6B79B040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C1A1-FAE3-49B4-BC23-AE8F3F5AD6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32E-F022-4E39-AE39-85EE6B79B040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C1A1-FAE3-49B4-BC23-AE8F3F5AD6A6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32E-F022-4E39-AE39-85EE6B79B040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C1A1-FAE3-49B4-BC23-AE8F3F5AD6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1F38C32E-F022-4E39-AE39-85EE6B79B040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42FC1A1-FAE3-49B4-BC23-AE8F3F5AD6A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780928"/>
            <a:ext cx="7543800" cy="1524000"/>
          </a:xfrm>
        </p:spPr>
        <p:txBody>
          <a:bodyPr/>
          <a:lstStyle/>
          <a:p>
            <a:r>
              <a:rPr lang="ru-RU" sz="6600" dirty="0" smtClean="0"/>
              <a:t>Аргументируй это!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293096"/>
            <a:ext cx="6858000" cy="990600"/>
          </a:xfrm>
        </p:spPr>
        <p:txBody>
          <a:bodyPr/>
          <a:lstStyle/>
          <a:p>
            <a:pPr algn="ctr"/>
            <a:r>
              <a:rPr lang="ru-RU" b="1" i="1" dirty="0" smtClean="0"/>
              <a:t>Как убедить кого угодно в чем угодно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718711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71630"/>
            <a:ext cx="8077200" cy="592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4220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490951"/>
            <a:ext cx="8324850" cy="593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0887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6781800" cy="1087016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Стили убеждения</a:t>
            </a:r>
            <a:endParaRPr lang="ru-RU" sz="4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199" y="1556792"/>
            <a:ext cx="5904656" cy="4359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282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10400" cy="1024136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Философия убеждения</a:t>
            </a:r>
            <a:endParaRPr lang="ru-RU" sz="4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07515"/>
            <a:ext cx="6840760" cy="528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9158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624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Есть два варианта построения аргументации, которых необходимо избегать:</a:t>
            </a:r>
            <a:endParaRPr lang="ru-RU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7542034" cy="1019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98" y="2706654"/>
            <a:ext cx="7351712" cy="918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916854"/>
            <a:ext cx="4824536" cy="22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670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548680"/>
            <a:ext cx="7308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Нужно запомнить, что убеждают не столь сами аргументы, сколько те философии, на которых они базируются: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77" y="1528857"/>
            <a:ext cx="7525533" cy="438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0975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30096"/>
            <a:ext cx="71154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Рекомендуемые  в использовании философии убеждения: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Базовая ценность.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Личностная, эгоистичная ценность.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Социально одобряемая ценность.</a:t>
            </a:r>
            <a:endParaRPr lang="ru-RU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638" y="2276872"/>
            <a:ext cx="639127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649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315416"/>
            <a:ext cx="7543800" cy="1136670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ПРИРОДА ВЛИЯНИЯ И УБЕЖДЕНИЯ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764704"/>
            <a:ext cx="6858000" cy="9144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000" dirty="0" smtClean="0"/>
              <a:t>Степень убедительности доводов зависит от нескольких факторов: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2743619" cy="127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365" y="1814933"/>
            <a:ext cx="2495256" cy="149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9535" y="3429000"/>
            <a:ext cx="77048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Итак, вся полученная информация оценивается, анализируется и, главное, интерпретируется. Мозг задает две модальности: позитивную и негативную. Но самое интересное происходит дальше, ведь после этого наш мозг направляет информацию либо в так называемую «корзину», либо</a:t>
            </a:r>
          </a:p>
          <a:p>
            <a:pPr algn="ctr"/>
            <a:r>
              <a:rPr lang="ru-RU" dirty="0" smtClean="0"/>
              <a:t>в центр принятия решений. </a:t>
            </a:r>
          </a:p>
          <a:p>
            <a:pPr algn="ctr"/>
            <a:r>
              <a:rPr lang="ru-RU" dirty="0" smtClean="0"/>
              <a:t>Давайте разберемся с корзиной. Наверняка вы замечали, что часть аргументов, которые мы слышим, мгновенно забывается. Мы отбрасываем их как мусор, как нечто ненужное. Если для меня этот довод неважен, не вписывается в мою систему ценностей и потребностей, я отправляю его в корзину. Вторая причина еще банальнее. Мы имеем дело с корзиной, когда доводы нам непонятны, не ясны, не раскрыты.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391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16393"/>
            <a:ext cx="6248742" cy="36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4332104"/>
            <a:ext cx="806489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К чему, исходя из этого, сводится наши доводы?</a:t>
            </a:r>
          </a:p>
          <a:p>
            <a:endParaRPr lang="ru-RU" b="1" i="1" dirty="0" smtClean="0"/>
          </a:p>
          <a:p>
            <a:r>
              <a:rPr lang="ru-RU" sz="2000" b="1" i="1" dirty="0" smtClean="0">
                <a:solidFill>
                  <a:srgbClr val="FF0066"/>
                </a:solidFill>
              </a:rPr>
              <a:t>Мы должны понять, как сделать так, чтобы наши аргументы</a:t>
            </a:r>
          </a:p>
          <a:p>
            <a:r>
              <a:rPr lang="ru-RU" sz="2000" b="1" i="1" dirty="0" smtClean="0">
                <a:solidFill>
                  <a:srgbClr val="FF0066"/>
                </a:solidFill>
              </a:rPr>
              <a:t>в поддержку доказываемого тезиса не оказывались в корзине,</a:t>
            </a:r>
          </a:p>
          <a:p>
            <a:r>
              <a:rPr lang="ru-RU" sz="2000" b="1" i="1" dirty="0" smtClean="0">
                <a:solidFill>
                  <a:srgbClr val="FF0066"/>
                </a:solidFill>
              </a:rPr>
              <a:t>были позитивно интерпретированы и попадали в ЦПР со знаком плюс.</a:t>
            </a:r>
            <a:endParaRPr lang="ru-RU" sz="2000" b="1" i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399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338392" cy="1024136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ЭФФЕКТИВНЫЙ </a:t>
            </a:r>
            <a:r>
              <a:rPr lang="ru-RU" sz="4400" dirty="0" smtClean="0"/>
              <a:t>АРГУМЕНТ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340768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66"/>
                </a:solidFill>
              </a:rPr>
              <a:t>Итак, грамотная структура аргумента должна выглядеть следующим образом: фабула аргумента — поддержка — пример</a:t>
            </a:r>
            <a:endParaRPr lang="ru-RU" b="1" i="1" dirty="0">
              <a:solidFill>
                <a:srgbClr val="FF0066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870" y="2132856"/>
            <a:ext cx="5958235" cy="4042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958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031" y="836712"/>
            <a:ext cx="8190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Если есть рациональные доводы, значит, должны быть и эмоциональные. Вопрос</a:t>
            </a:r>
          </a:p>
          <a:p>
            <a:r>
              <a:rPr lang="ru-RU" dirty="0" smtClean="0"/>
              <a:t>в следующем:  </a:t>
            </a:r>
            <a:r>
              <a:rPr lang="ru-RU" b="1" i="1" dirty="0" smtClean="0">
                <a:solidFill>
                  <a:srgbClr val="FF0066"/>
                </a:solidFill>
              </a:rPr>
              <a:t>как сделать так, чтобы довод, будучи эмоциональным, оказывал эффективное воздействие?</a:t>
            </a:r>
            <a:endParaRPr lang="ru-RU" b="1" i="1" dirty="0">
              <a:solidFill>
                <a:srgbClr val="FF006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030" y="4797152"/>
            <a:ext cx="86648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Чтобы аргумент стал эмоциональным, </a:t>
            </a:r>
            <a:r>
              <a:rPr lang="ru-RU" i="1" dirty="0" smtClean="0"/>
              <a:t>мы должны снабжать его картинкой</a:t>
            </a:r>
            <a:r>
              <a:rPr lang="ru-RU" dirty="0" smtClean="0"/>
              <a:t>. Картинка — это образ, который я рисую в сознании аудитории или собеседника с целью пробудить и вызвать определенную эмоцию.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602" y="2060848"/>
            <a:ext cx="404812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623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" b="2008"/>
          <a:stretch/>
        </p:blipFill>
        <p:spPr bwMode="auto">
          <a:xfrm>
            <a:off x="566736" y="764704"/>
            <a:ext cx="8010525" cy="546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1488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7482408" cy="582960"/>
          </a:xfrm>
        </p:spPr>
        <p:txBody>
          <a:bodyPr>
            <a:normAutofit/>
          </a:bodyPr>
          <a:lstStyle/>
          <a:p>
            <a:r>
              <a:rPr lang="ru-RU" sz="3200" dirty="0"/>
              <a:t>Фабула аргумента: ни </a:t>
            </a:r>
            <a:r>
              <a:rPr lang="ru-RU" sz="3200" dirty="0" err="1"/>
              <a:t>рацио</a:t>
            </a:r>
            <a:r>
              <a:rPr lang="ru-RU" sz="3200" dirty="0"/>
              <a:t>, ни </a:t>
            </a:r>
            <a:r>
              <a:rPr lang="ru-RU" sz="3200" dirty="0" err="1"/>
              <a:t>эмоцио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3490" y="1340768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Хочу заострить ваше внимание на том, что сама по себе фабула аргумента не содержит не рациональной, ни эмоциональной составляющей. Наличие той или другой будет зависеть от индивидуальной интерпретации довода. Вернемся к моей истории с телефоном. Такой аргумент, как «новая модель», — рациональный или эмоциональный?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97360" y="3068960"/>
            <a:ext cx="8046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Один будет рассуждать так: «Новая — значит смогу попользоваться и через пару месяцев выгодно продать» или «Новая — значит исправлены все недостатки предыдущей модели, никаких проблем с использованием не будет». То есть восприятие может происходить в рациональном ключе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4538205"/>
            <a:ext cx="619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Другой, услышав этот аргумент, сразу представит себе, как все коллеги будут с завистью смотреть на новый телефон. В этом случае восприятие эмоционально и основано на эгоистичной ценности престижа и высокого статуса.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90" y="3316699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790706"/>
            <a:ext cx="7334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4965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10400" cy="1015008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Два уровня убеждения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340768"/>
            <a:ext cx="882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Необходимо выделить два уровня убеждения : убеждение на уровне аргументации и убеждение на уровне личности.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342" y="2204864"/>
            <a:ext cx="79567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66"/>
                </a:solidFill>
              </a:rPr>
              <a:t>В дебатах есть простое правило – оценивать не людей, а именно их аргументы. Но как вы понимаете отделить слова от самого говорящего очень сложно.</a:t>
            </a:r>
            <a:endParaRPr lang="ru-RU" b="1" i="1" dirty="0">
              <a:solidFill>
                <a:srgbClr val="FF0066"/>
              </a:solidFill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11" y="3414654"/>
            <a:ext cx="3071133" cy="2312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03338" y="3429000"/>
            <a:ext cx="53302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Очень часто , когда говорят про убеждения на уровне личности, подразумевают «харизму». Что это значит?! Если человек </a:t>
            </a:r>
            <a:r>
              <a:rPr lang="ru-RU" dirty="0" err="1" smtClean="0"/>
              <a:t>харизматичный</a:t>
            </a:r>
            <a:r>
              <a:rPr lang="ru-RU" dirty="0" smtClean="0"/>
              <a:t>, значит , ему приписывают уникальный набор черт, свойств, качеств и характеристик, благодаря которым ему удаётся влиять на людей, а его многочисленные последователи испытывают к нему безоговорочное доверие.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210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620688"/>
            <a:ext cx="843915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8284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84</TotalTime>
  <Words>561</Words>
  <Application>Microsoft Office PowerPoint</Application>
  <PresentationFormat>Экран (4:3)</PresentationFormat>
  <Paragraphs>34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NewsPrint</vt:lpstr>
      <vt:lpstr>Аргументируй это!</vt:lpstr>
      <vt:lpstr>ПРИРОДА ВЛИЯНИЯ И УБЕЖДЕНИЯ</vt:lpstr>
      <vt:lpstr>Презентация PowerPoint</vt:lpstr>
      <vt:lpstr>ЭФФЕКТИВНЫЙ АРГУМЕНТ</vt:lpstr>
      <vt:lpstr>Презентация PowerPoint</vt:lpstr>
      <vt:lpstr>Презентация PowerPoint</vt:lpstr>
      <vt:lpstr>Фабула аргумента: ни рацио, ни эмоцио</vt:lpstr>
      <vt:lpstr>Два уровня убеждения</vt:lpstr>
      <vt:lpstr>Презентация PowerPoint</vt:lpstr>
      <vt:lpstr>Презентация PowerPoint</vt:lpstr>
      <vt:lpstr>Презентация PowerPoint</vt:lpstr>
      <vt:lpstr>Стили убеждения</vt:lpstr>
      <vt:lpstr>Философия убеждения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Аргументируй это!</dc:title>
  <dc:creator>homa</dc:creator>
  <cp:lastModifiedBy>homa</cp:lastModifiedBy>
  <cp:revision>8</cp:revision>
  <dcterms:created xsi:type="dcterms:W3CDTF">2021-09-15T19:53:35Z</dcterms:created>
  <dcterms:modified xsi:type="dcterms:W3CDTF">2021-09-15T21:18:02Z</dcterms:modified>
</cp:coreProperties>
</file>