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0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0317-308D-4656-A789-FC0971B0939E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E4FE9-8BEA-4F06-977B-0C736EA29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341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0317-308D-4656-A789-FC0971B0939E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E4FE9-8BEA-4F06-977B-0C736EA29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080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0317-308D-4656-A789-FC0971B0939E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E4FE9-8BEA-4F06-977B-0C736EA29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317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0317-308D-4656-A789-FC0971B0939E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E4FE9-8BEA-4F06-977B-0C736EA29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812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0317-308D-4656-A789-FC0971B0939E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E4FE9-8BEA-4F06-977B-0C736EA29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894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0317-308D-4656-A789-FC0971B0939E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E4FE9-8BEA-4F06-977B-0C736EA29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433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0317-308D-4656-A789-FC0971B0939E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E4FE9-8BEA-4F06-977B-0C736EA29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804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0317-308D-4656-A789-FC0971B0939E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E4FE9-8BEA-4F06-977B-0C736EA29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514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0317-308D-4656-A789-FC0971B0939E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E4FE9-8BEA-4F06-977B-0C736EA29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656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0317-308D-4656-A789-FC0971B0939E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E4FE9-8BEA-4F06-977B-0C736EA29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899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0317-308D-4656-A789-FC0971B0939E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E4FE9-8BEA-4F06-977B-0C736EA29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751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F0317-308D-4656-A789-FC0971B0939E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E4FE9-8BEA-4F06-977B-0C736EA29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009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5714" y="495504"/>
            <a:ext cx="10769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18034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СТРОИТЕЛЬНЫЕ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РАСТВОРЫ</a:t>
            </a:r>
          </a:p>
          <a:p>
            <a:pPr algn="ctr">
              <a:spcAft>
                <a:spcPts val="0"/>
              </a:spcAft>
              <a:tabLst>
                <a:tab pos="180340" algn="l"/>
              </a:tabLs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-1257300" algn="l"/>
                <a:tab pos="18034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-1257300" algn="l"/>
                <a:tab pos="18034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Строительный раствор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искусственный каменный материал, полученный в результате затвердевания рационально подобранной смеси вяжущего, воды и мелкого заполнителя.</a:t>
            </a:r>
          </a:p>
          <a:p>
            <a:pPr indent="450215" algn="just">
              <a:spcAft>
                <a:spcPts val="0"/>
              </a:spcAft>
              <a:tabLst>
                <a:tab pos="-1257300" algn="l"/>
                <a:tab pos="18034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Растворы имеют свойства бетонов, но в отличие от бетона в растворе нет крупного заполнителя, т.к. применяется в виде тонких слоев.</a:t>
            </a:r>
          </a:p>
          <a:p>
            <a:pPr indent="450215" algn="just">
              <a:spcAft>
                <a:spcPts val="0"/>
              </a:spcAft>
              <a:tabLst>
                <a:tab pos="-1257300" algn="l"/>
                <a:tab pos="18034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indent="450215" algn="ctr">
              <a:spcAft>
                <a:spcPts val="0"/>
              </a:spcAft>
              <a:tabLst>
                <a:tab pos="-1257300" algn="l"/>
                <a:tab pos="180340" algn="l"/>
              </a:tabLs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Классификация</a:t>
            </a:r>
          </a:p>
          <a:p>
            <a:pPr indent="450215" algn="ctr">
              <a:spcAft>
                <a:spcPts val="0"/>
              </a:spcAft>
              <a:tabLst>
                <a:tab pos="-1257300" algn="l"/>
                <a:tab pos="180340" algn="l"/>
              </a:tabLs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-1257300" algn="l"/>
                <a:tab pos="180340" algn="l"/>
              </a:tabLs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плотности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−"/>
              <a:tabLst>
                <a:tab pos="-1257300" algn="l"/>
                <a:tab pos="18034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тяжелые (ρ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≥1500 кг/м</a:t>
            </a:r>
            <a:r>
              <a:rPr lang="ru-RU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)- кв. песок;</a:t>
            </a: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−"/>
              <a:tabLst>
                <a:tab pos="-1257300" algn="l"/>
                <a:tab pos="18034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легкие (ρ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&lt;1500 кг/м</a:t>
            </a:r>
            <a:r>
              <a:rPr lang="ru-RU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)- туф, шлак, керамзит, пемза.</a:t>
            </a:r>
          </a:p>
          <a:p>
            <a:pPr algn="just">
              <a:spcAft>
                <a:spcPts val="0"/>
              </a:spcAft>
              <a:tabLst>
                <a:tab pos="-1257300" algn="l"/>
                <a:tab pos="18034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indent="450215" algn="just">
              <a:spcAft>
                <a:spcPts val="0"/>
              </a:spcAft>
              <a:tabLst>
                <a:tab pos="-1257300" algn="l"/>
                <a:tab pos="180340" algn="l"/>
              </a:tabLs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виду вяжущего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цементные, известковые; гипсовые, смешанные (цементно-известковые, цементно-глиняные, известково-гипсовые).</a:t>
            </a:r>
          </a:p>
          <a:p>
            <a:pPr indent="450215" algn="just">
              <a:spcAft>
                <a:spcPts val="0"/>
              </a:spcAft>
              <a:tabLst>
                <a:tab pos="-1257300" algn="l"/>
                <a:tab pos="18034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indent="450215" algn="just">
              <a:spcAft>
                <a:spcPts val="0"/>
              </a:spcAft>
              <a:tabLst>
                <a:tab pos="-1257300" algn="l"/>
                <a:tab pos="180340" algn="l"/>
              </a:tabLs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назначению</a:t>
            </a: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кладочные, штукатурные, специальные (гидроизоляционные, акустические, рентгенозащитные, декоративные, инъекционные), монтажные.</a:t>
            </a:r>
          </a:p>
        </p:txBody>
      </p:sp>
    </p:spTree>
    <p:extLst>
      <p:ext uri="{BB962C8B-B14F-4D97-AF65-F5344CB8AC3E}">
        <p14:creationId xmlns:p14="http://schemas.microsoft.com/office/powerpoint/2010/main" val="58479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69965" y="210026"/>
            <a:ext cx="11443063" cy="664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-1257300" algn="l"/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-1257300" algn="l"/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-1257300" algn="l"/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-1257300" algn="l"/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-1257300" algn="l"/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-1257300" algn="l"/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-1257300" algn="l"/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-1257300" algn="l"/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-1257300" algn="l"/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СТРОИТЕЛЬНЫЕ РАСТВОРЫ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257300" algn="l"/>
                <a:tab pos="180975" algn="l"/>
              </a:tabLst>
            </a:pP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257300" algn="l"/>
                <a:tab pos="180975" algn="l"/>
              </a:tabLs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Материалы для изготовления растворных смесей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257300" algn="l"/>
                <a:tab pos="180975" algn="l"/>
              </a:tabLst>
            </a:pP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Заполнители-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кварцевые, полевошпатовые, пемзовые, шлаковые, туфовые пески. Требования: зерно до 2,5 мм (средний, мелкий, очень мелкий); содержание глин, илистых, пылеватых частиц до 20%.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257300" algn="l"/>
                <a:tab pos="180975" algn="l"/>
              </a:tabLst>
            </a:pP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Добавки.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Чаще всего растворные смеси укладывают на пористое основание, способное отсасывать воду (кирпич, ячеистые бетоны). Чтобы сохранить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удобоукладываемость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растворных смесей, в них вводят пластифицирующие добавки, повышающие способность растворной смеси удерживать воду.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1257300" algn="l"/>
                <a:tab pos="180975" algn="l"/>
              </a:tabLs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пластифицирующие: минеральные (глина, известь, зола), органические (ЛСТ, СДБ, мылонафт 0,1-0,3% от массы цемента);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1257300" algn="l"/>
                <a:tab pos="180975" algn="l"/>
              </a:tabLs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противоморозные (хлористый натрий, хлористый кальций, поташ).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257300" algn="l"/>
                <a:tab pos="180975" algn="l"/>
              </a:tabLst>
            </a:pPr>
            <a:r>
              <a:rPr kumimoji="0" lang="ru-RU" alt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 раствора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257300" algn="l"/>
                <a:tab pos="180975" algn="l"/>
              </a:tabLst>
            </a:pP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Цемент:песок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1:4 - простой раствор;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257300" algn="l"/>
                <a:tab pos="180975" algn="l"/>
              </a:tabLst>
            </a:pP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Цемент:известь:песок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1:0,5:4 - сложный раствор.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257300" algn="l"/>
                <a:tab pos="180975" algn="l"/>
              </a:tabLst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257300" algn="l"/>
                <a:tab pos="180975" algn="l"/>
              </a:tabLs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Свойства строительных растворов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257300" algn="l"/>
                <a:tab pos="180975" algn="l"/>
              </a:tabLst>
            </a:pP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Удобоукладываемость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свойство растворной смеси легко укладываться плотным и тонким слоем на пористое основание и не расслаиваться при хранении и транспортировании.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257300" algn="l"/>
                <a:tab pos="180975" algn="l"/>
              </a:tabLst>
            </a:pP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Водоудерживающая способность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свойство растворной смеси удерживать воду при укладке на пористое основание, а также при транспортировании.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257300" algn="l"/>
                <a:tab pos="180975" algn="l"/>
              </a:tabLst>
            </a:pP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Прочность.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Характеризуется маркой, определяется по прочности при сжатии (28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сут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.), зависит от активности вяжущего, В/Ц, условий твердения.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257300" algn="l"/>
                <a:tab pos="180975" algn="l"/>
              </a:tabLs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Марки по прочности: 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М4…М300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257300" algn="l"/>
                <a:tab pos="180975" algn="l"/>
              </a:tabLs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Марки по морозостойкости: </a:t>
            </a:r>
            <a:r>
              <a:rPr kumimoji="0" lang="en-US" alt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10-300.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61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4589" y="80211"/>
            <a:ext cx="11806990" cy="685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РАСТВОРЫ</a:t>
            </a:r>
          </a:p>
          <a:p>
            <a:pPr algn="ctr">
              <a:lnSpc>
                <a:spcPct val="135000"/>
              </a:lnSpc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Отделочные растворы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Они подразделяются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обычные штукатурные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декоративные.</a:t>
            </a:r>
          </a:p>
          <a:p>
            <a:pPr algn="just">
              <a:lnSpc>
                <a:spcPct val="135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 Для штукатурных работ обычно применяют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известково-песчаные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цементно-известковые и известково-гипсовые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Применение строительных растворов зависит от назначения.</a:t>
            </a:r>
          </a:p>
          <a:p>
            <a:pPr algn="just">
              <a:lnSpc>
                <a:spcPct val="135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Цветные декоративные растворы предназначаются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заводской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отделки лицевых поверхностей стеновых панелей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крупных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блоков; для оштукатуривания фасадов зданий.</a:t>
            </a:r>
          </a:p>
          <a:p>
            <a:pPr algn="just">
              <a:lnSpc>
                <a:spcPct val="135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Гидроизоляционные растворы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гидроизоляционных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слоев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штукатурок.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Иньекционные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цементные растворы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применяют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каналов в предварительно напряженных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конструкциях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уплотнения каналов в предварительно напряженных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конструкциях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уплотнения бетона. </a:t>
            </a:r>
          </a:p>
          <a:p>
            <a:pPr algn="just">
              <a:lnSpc>
                <a:spcPct val="135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Тампонажные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растворы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предназначены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гидроизоляции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скважин, шахтных стволов и туннелей путем закрытия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водоносных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грунтов, трещин и пустот в горных породах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закрепленного пространства. </a:t>
            </a:r>
          </a:p>
          <a:p>
            <a:pPr algn="just">
              <a:lnSpc>
                <a:spcPct val="135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Ренгенозащитные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растворы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приготовляют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баритовом песке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(ВаSO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Акустические растворы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разновидность легких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Предназначаются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звукопоглощающей штукатурки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снижения уровня шума и получения «безэховых»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5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Монтажные растворы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замоноличивания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стыков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сборных железобетонных конструкций изготовляют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портландцементе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расширяющемся или безусадочном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цементах.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Сухие растворные смеси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4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314" y="182893"/>
            <a:ext cx="11756572" cy="6227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СУХИЕ СТРОИТЕЛЬНЫЕ СМЕСИ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композиции заводского изготовления на основе минеральных вяжущих веществ, включающие заполнители и добавки.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Сухие строительные смеси (ССС) затворяют водой на строительной площадке и перемешивают в небольшом смесителе.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Классификация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Сухие смеси классифицируют по: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условиям применения;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наибольшей крупности зерен заполнителя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Дз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макс;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виду вяжущего;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функциональному назначению;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способу нанесения.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условиям применения сухие смеси подразделяют на предназначенные: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для наружных работ;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для внутренних работ.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наибольшей крупности зерен заполнителя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Дз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макс сухие смеси подразделяют на: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растворные с зернами размером менее 5 мм: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крупнозернистые (0 мм &lt;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Дз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макс &lt; 5 мм),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мелкозернистые (0 мм &lt;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Дз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макс &lt; 1,25 мм),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тонкодисперсные (0 мм &lt;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Дз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макс &lt; 0,2 мм);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бетонные с зернами размером более 5 мм.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88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2857" y="174171"/>
            <a:ext cx="11640458" cy="702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По виду применяемого вяжущего сухие смеси подразделяют на: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цементные;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гипсовые;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известковые;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магнезиальные;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полимерные;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смешанные.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функциональному назначению сухие смеси подразделяют: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на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кладочные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на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штукатурные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на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шпаклевочные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на клеевые, предназначенные для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укладки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на затирочные (шовные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на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напольные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на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ремонтные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на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изоляционные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на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специальные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для фасадных теплоизоляционных композиционных систем с наружными штукатурными слоями для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устройства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По способу нанесения сухие смеси подразделяют на смеси: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механизированного нанесения,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ручного нанесения.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26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144" y="101601"/>
            <a:ext cx="11901713" cy="592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6027003"/>
            <a:ext cx="132225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139825" algn="just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– автотранспорт; 2 – железнодорожный транспорт; 3 – склад цемента; 4 – склад химических добавок; 5 – штабельный склад песка; 6 – склад минеральных наполнителей; 7, 18, 20, 11, 31 – системы транспортирования; 8, 10, 15,, 19, 22 – бункера промежуточного хранения материалов; 9, 16 – сушильное оборудование; 17 – помольное оборудование; 12 – классификаторы песка; 14 – склад фракционированного песка; 23, 24, 25, 26 – расходные бункера смесительного отделения; 28 – питатель ленточный; 27 – система дозаторов; 29 – смеситель; 30 – накопительный бункер готовой сухой смеси; 32 – фасовочная машина; 33 – укладчик мешков, 34 – склад готовой продукции.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99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04" y="805342"/>
            <a:ext cx="4202464" cy="58521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5578" y="256674"/>
            <a:ext cx="3320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 линия ССС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09937" y="1254518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spcAft>
                <a:spcPts val="0"/>
              </a:spcAft>
              <a:tabLst>
                <a:tab pos="-1257300" algn="l"/>
                <a:tab pos="180340" algn="l"/>
              </a:tabLs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Преимущества ССС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450215" algn="just">
              <a:spcAft>
                <a:spcPts val="0"/>
              </a:spcAft>
              <a:tabLst>
                <a:tab pos="-1257300" algn="l"/>
                <a:tab pos="180340" algn="l"/>
              </a:tabLs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−"/>
              <a:tabLst>
                <a:tab pos="-1257300" algn="l"/>
                <a:tab pos="18034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Обеспечивают высокое качество, стабильность марки и состава раствора;</a:t>
            </a: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−"/>
              <a:tabLst>
                <a:tab pos="-1257300" algn="l"/>
                <a:tab pos="18034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Исключается перевозка воды;</a:t>
            </a: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−"/>
              <a:tabLst>
                <a:tab pos="-1257300" algn="l"/>
                <a:tab pos="18034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Можно создать запас смеси на объекте и готовить раствор в необходимом количестве;</a:t>
            </a: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−"/>
              <a:tabLst>
                <a:tab pos="-1257300" algn="l"/>
                <a:tab pos="18034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Устраняются потери смеси при перевозке к месту работ;</a:t>
            </a: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−"/>
              <a:tabLst>
                <a:tab pos="-1257300" algn="l"/>
                <a:tab pos="18034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Исключаются неудобства, связанные с приготовлением, перевозкой и хранением товарных (мокрых) растворов зимой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−"/>
              <a:tabLst>
                <a:tab pos="-1257300" algn="l"/>
                <a:tab pos="180340" algn="l"/>
              </a:tabLs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-1257300" algn="l"/>
                <a:tab pos="180340" algn="l"/>
              </a:tabLs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Недостатки ССС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450215" algn="just">
              <a:spcAft>
                <a:spcPts val="0"/>
              </a:spcAft>
              <a:tabLst>
                <a:tab pos="-1257300" algn="l"/>
                <a:tab pos="180340" algn="l"/>
              </a:tabLs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−"/>
              <a:tabLst>
                <a:tab pos="-1257300" algn="l"/>
                <a:tab pos="18034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Повышенная стоимость, связанная с затратами на сушку заполнителя;</a:t>
            </a: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−"/>
              <a:tabLst>
                <a:tab pos="-1257300" algn="l"/>
                <a:tab pos="18034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Небольшой срок хранения.</a:t>
            </a:r>
          </a:p>
        </p:txBody>
      </p:sp>
    </p:spTree>
    <p:extLst>
      <p:ext uri="{BB962C8B-B14F-4D97-AF65-F5344CB8AC3E}">
        <p14:creationId xmlns:p14="http://schemas.microsoft.com/office/powerpoint/2010/main" val="392504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875</Words>
  <Application>Microsoft Office PowerPoint</Application>
  <PresentationFormat>Широкоэкранный</PresentationFormat>
  <Paragraphs>99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Я</cp:lastModifiedBy>
  <cp:revision>12</cp:revision>
  <dcterms:created xsi:type="dcterms:W3CDTF">2020-05-12T12:27:36Z</dcterms:created>
  <dcterms:modified xsi:type="dcterms:W3CDTF">2020-05-12T13:13:21Z</dcterms:modified>
</cp:coreProperties>
</file>