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1"/>
  </p:sldMasterIdLst>
  <p:sldIdLst>
    <p:sldId id="256" r:id="rId2"/>
    <p:sldId id="261" r:id="rId3"/>
    <p:sldId id="266" r:id="rId4"/>
    <p:sldId id="265" r:id="rId5"/>
    <p:sldId id="269" r:id="rId6"/>
    <p:sldId id="270" r:id="rId7"/>
    <p:sldId id="271" r:id="rId8"/>
    <p:sldId id="272" r:id="rId9"/>
    <p:sldId id="284" r:id="rId10"/>
    <p:sldId id="273" r:id="rId11"/>
    <p:sldId id="274" r:id="rId12"/>
    <p:sldId id="275" r:id="rId13"/>
    <p:sldId id="277" r:id="rId14"/>
    <p:sldId id="278" r:id="rId15"/>
    <p:sldId id="279" r:id="rId16"/>
    <p:sldId id="280" r:id="rId17"/>
    <p:sldId id="281" r:id="rId18"/>
    <p:sldId id="282" r:id="rId19"/>
    <p:sldId id="283" r:id="rId20"/>
    <p:sldId id="286" r:id="rId21"/>
    <p:sldId id="287" r:id="rId22"/>
    <p:sldId id="288" r:id="rId23"/>
    <p:sldId id="289" r:id="rId24"/>
    <p:sldId id="290" r:id="rId25"/>
    <p:sldId id="267" r:id="rId26"/>
    <p:sldId id="291" r:id="rId27"/>
    <p:sldId id="292" r:id="rId28"/>
    <p:sldId id="293" r:id="rId29"/>
    <p:sldId id="294" r:id="rId30"/>
    <p:sldId id="295" r:id="rId31"/>
    <p:sldId id="296" r:id="rId32"/>
    <p:sldId id="297" r:id="rId33"/>
    <p:sldId id="298" r:id="rId34"/>
    <p:sldId id="285" r:id="rId3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936" autoAdjust="0"/>
    <p:restoredTop sz="94660"/>
  </p:normalViewPr>
  <p:slideViewPr>
    <p:cSldViewPr>
      <p:cViewPr varScale="1">
        <p:scale>
          <a:sx n="95" d="100"/>
          <a:sy n="95" d="100"/>
        </p:scale>
        <p:origin x="-96" y="-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7DAD73-112A-494C-AD3F-678FC82AE6C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84F9BA-14A8-44FE-A55B-88D1903EAE1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EB8A17-33AE-4E01-9DBA-DB4D87315F1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0013" y="301625"/>
            <a:ext cx="7313612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1370013" y="1827213"/>
            <a:ext cx="3579812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102225" y="1827213"/>
            <a:ext cx="35814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762B56-9EFF-433E-9A04-2E000E55E0C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Заголовок и текст над объек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0013" y="301625"/>
            <a:ext cx="7313612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1370013" y="1827213"/>
            <a:ext cx="7313612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1370013" y="3960813"/>
            <a:ext cx="7313612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097DF3-07F6-46C4-BDB7-F88E32AE486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>
  <p:cSld name="Заголовок и объект над текс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0013" y="301625"/>
            <a:ext cx="7313612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370013" y="1827213"/>
            <a:ext cx="7313612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70013" y="3960813"/>
            <a:ext cx="7313612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1EFF03-BCB9-4F8D-AE67-33B9C32E5C4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9F41D8-4F45-4409-A711-790A5664DCA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4DC53C-F3B9-4137-A345-E52FF245ADB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48C29D-83D6-4686-977B-3E1E8D8777D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BD0A66-E458-4113-A5AE-5FA97C16D6F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9CC3FE-30CE-45B0-8BA2-20F5F92EDD5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A65F3A-9004-4C15-9A96-3B3AFA26046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B9A57D-0EA6-4A72-85D1-8161570B6DB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22F316-A2AE-4F36-BB25-68A98EEA7DF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2BE8B15-630E-4B2B-8130-83B5FE9AFAC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707" r:id="rId13"/>
    <p:sldLayoutId id="2147483708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1.v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sz="5400" b="1" dirty="0"/>
              <a:t>Тема 17. Предмет и метод макроэкономики</a:t>
            </a:r>
            <a:endParaRPr lang="ru-RU" sz="5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smtClean="0"/>
              <a:t>Агрегирование,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81000" y="1827213"/>
            <a:ext cx="8763000" cy="4878387"/>
          </a:xfrm>
        </p:spPr>
        <p:txBody>
          <a:bodyPr/>
          <a:lstStyle/>
          <a:p>
            <a:pPr eaLnBrk="1" hangingPunct="1"/>
            <a:r>
              <a:rPr lang="ru-RU" smtClean="0"/>
              <a:t>основанное на выявлении </a:t>
            </a:r>
            <a:r>
              <a:rPr lang="ru-RU" i="1" smtClean="0"/>
              <a:t>наиболее типичных черт поведения</a:t>
            </a:r>
            <a:r>
              <a:rPr lang="ru-RU" smtClean="0"/>
              <a:t> экономических агентов, обеспечивает возможность выделить четыре </a:t>
            </a:r>
            <a:r>
              <a:rPr lang="ru-RU" i="1" smtClean="0"/>
              <a:t>макроэкономических агента</a:t>
            </a:r>
            <a:r>
              <a:rPr lang="ru-RU" smtClean="0"/>
              <a:t>: </a:t>
            </a:r>
          </a:p>
          <a:p>
            <a:pPr algn="ctr" eaLnBrk="1" hangingPunct="1"/>
            <a:r>
              <a:rPr lang="ru-RU" b="1" smtClean="0"/>
              <a:t>домохозяйства,</a:t>
            </a:r>
          </a:p>
          <a:p>
            <a:pPr algn="ctr" eaLnBrk="1" hangingPunct="1"/>
            <a:r>
              <a:rPr lang="ru-RU" b="1" smtClean="0"/>
              <a:t>фирмы,</a:t>
            </a:r>
          </a:p>
          <a:p>
            <a:pPr algn="ctr" eaLnBrk="1" hangingPunct="1"/>
            <a:r>
              <a:rPr lang="ru-RU" b="1" smtClean="0"/>
              <a:t>государство,</a:t>
            </a:r>
          </a:p>
          <a:p>
            <a:pPr algn="ctr" eaLnBrk="1" hangingPunct="1"/>
            <a:r>
              <a:rPr lang="ru-RU" b="1" smtClean="0"/>
              <a:t>иностранный сектор.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i="1" u="sng" smtClean="0"/>
              <a:t>1)	Домохозяйства</a:t>
            </a:r>
            <a:r>
              <a:rPr lang="ru-RU" u="sng" smtClean="0"/>
              <a:t> </a:t>
            </a:r>
            <a:r>
              <a:rPr lang="ru-RU" i="1" u="sng" smtClean="0"/>
              <a:t>(</a:t>
            </a:r>
            <a:r>
              <a:rPr lang="en-US" i="1" u="sng" smtClean="0"/>
              <a:t>households</a:t>
            </a:r>
            <a:r>
              <a:rPr lang="ru-RU" i="1" u="sng" smtClean="0"/>
              <a:t>)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524000"/>
            <a:ext cx="8077200" cy="5334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100" smtClean="0"/>
              <a:t>– это самостоятельный, рационально действующий макроэкономический агент, целью экономической деятельности которого выступает максимизация полезности, являющийся в экономике: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sz="21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100" smtClean="0"/>
              <a:t> а) </a:t>
            </a:r>
            <a:r>
              <a:rPr lang="ru-RU" sz="2100" b="1" i="1" smtClean="0"/>
              <a:t>собственником экономических ресурсов</a:t>
            </a:r>
            <a:r>
              <a:rPr lang="ru-RU" sz="2100" smtClean="0"/>
              <a:t> (труда, земли, капитала и предпринимательских способностей). Продавая экономические ресурсы, домохозяйства получают доходы, большую часть которых они тратят на потребление (потребительские расходы) и поэтому выступают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sz="21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100" smtClean="0"/>
              <a:t>б) </a:t>
            </a:r>
            <a:r>
              <a:rPr lang="ru-RU" sz="2100" b="1" i="1" smtClean="0"/>
              <a:t>основным покупателем  товаров и услуг</a:t>
            </a:r>
            <a:r>
              <a:rPr lang="ru-RU" sz="2100" i="1" smtClean="0"/>
              <a:t>. </a:t>
            </a:r>
            <a:r>
              <a:rPr lang="ru-RU" sz="2100" smtClean="0"/>
              <a:t>Оставшуюся часть дохода домохозяйства сберегают и поэтому являются в) основным </a:t>
            </a:r>
            <a:r>
              <a:rPr lang="ru-RU" sz="2100" i="1" smtClean="0"/>
              <a:t>сберегателем или кредитором, </a:t>
            </a:r>
            <a:r>
              <a:rPr lang="ru-RU" sz="2100" smtClean="0"/>
              <a:t>т.е. обеспечивают предложение кредитных средств в экономике.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u="sng" smtClean="0"/>
              <a:t>2)	Фирмы (</a:t>
            </a:r>
            <a:r>
              <a:rPr lang="en-US" u="sng" smtClean="0"/>
              <a:t>business firms</a:t>
            </a:r>
            <a:r>
              <a:rPr lang="ru-RU" u="sng" smtClean="0"/>
              <a:t>)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1447800"/>
            <a:ext cx="8382000" cy="54102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900" smtClean="0"/>
              <a:t>- это самостоятельный, рационально действующий макроэкономический агент, целью экономической деятельности которого выступает максимизация прибыли. Фирмы выступают: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900" smtClean="0"/>
              <a:t>а) </a:t>
            </a:r>
            <a:r>
              <a:rPr lang="ru-RU" sz="1900" b="1" i="1" smtClean="0"/>
              <a:t>покупателем экономических ресурсов</a:t>
            </a:r>
            <a:r>
              <a:rPr lang="ru-RU" sz="1900" smtClean="0"/>
              <a:t>, с помощью которых обеспечивается процесс производства, и поэтому фирмы являются </a:t>
            </a:r>
            <a:r>
              <a:rPr lang="ru-RU" sz="1900" i="1" smtClean="0"/>
              <a:t>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900" smtClean="0"/>
              <a:t>б) основным </a:t>
            </a:r>
            <a:r>
              <a:rPr lang="ru-RU" sz="1900" b="1" i="1" smtClean="0"/>
              <a:t>производителем товаров и услуг</a:t>
            </a:r>
            <a:r>
              <a:rPr lang="ru-RU" sz="1900" smtClean="0"/>
              <a:t> в экономике. Полученную выручку от продажи произведенных товаров и услуг, фирмы выплачивают домохозяйствам в виде факторных доходов. Для расширения процесса производства, обеспечения прироста запаса капитала и возмещения износа капитала фирмам необходимы инвестиционные товары (в первую очередь, оборудование), поэтому фирмы являются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900" smtClean="0"/>
              <a:t>в) </a:t>
            </a:r>
            <a:r>
              <a:rPr lang="ru-RU" sz="1900" b="1" i="1" smtClean="0"/>
              <a:t>инвесторами</a:t>
            </a:r>
            <a:r>
              <a:rPr lang="ru-RU" sz="1900" i="1" smtClean="0"/>
              <a:t>,</a:t>
            </a:r>
            <a:r>
              <a:rPr lang="ru-RU" sz="1900" smtClean="0"/>
              <a:t> т.е. покупателями инвестиционных товаров и услуг. А поскольку, как правило, для финансирования своих инвестиционных расходов фирмы используют заемные средства, то они выступают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900" smtClean="0"/>
              <a:t>г) </a:t>
            </a:r>
            <a:r>
              <a:rPr lang="ru-RU" sz="1900" b="1" i="1" smtClean="0"/>
              <a:t>основным заемщиком</a:t>
            </a:r>
            <a:r>
              <a:rPr lang="ru-RU" sz="1900" smtClean="0"/>
              <a:t> в экономике, т.е. предъявляют спрос на кредитные средства.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8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hangingPunct="1"/>
            <a:r>
              <a:rPr lang="ru-RU" smtClean="0">
                <a:latin typeface="Times New Roman" pitchFamily="18" charset="0"/>
                <a:cs typeface="Times New Roman" pitchFamily="18" charset="0"/>
              </a:rPr>
              <a:t>Домохозяйства и фирмы образуют </a:t>
            </a:r>
            <a:br>
              <a:rPr lang="ru-RU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i="1" smtClean="0">
                <a:latin typeface="Times New Roman" pitchFamily="18" charset="0"/>
                <a:cs typeface="Times New Roman" pitchFamily="18" charset="0"/>
              </a:rPr>
              <a:t>частный сектор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 экономики</a:t>
            </a:r>
          </a:p>
        </p:txBody>
      </p:sp>
      <p:pic>
        <p:nvPicPr>
          <p:cNvPr id="20483" name="Picture 10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1524000"/>
            <a:ext cx="9144000" cy="5334000"/>
          </a:xfr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i="1" u="sng" smtClean="0"/>
              <a:t>3)	Государство</a:t>
            </a:r>
            <a:r>
              <a:rPr lang="ru-RU" u="sng" smtClean="0"/>
              <a:t> (</a:t>
            </a:r>
            <a:r>
              <a:rPr lang="en-US" u="sng" smtClean="0"/>
              <a:t>government</a:t>
            </a:r>
            <a:r>
              <a:rPr lang="ru-RU" u="sng" smtClean="0"/>
              <a:t>)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447800"/>
            <a:ext cx="8153400" cy="5410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100" smtClean="0"/>
              <a:t>– это самостоятельный, рационально действующий макроэкономический агент, основная задача которого – ликвидация провалов рынка (</a:t>
            </a:r>
            <a:r>
              <a:rPr lang="en-US" sz="2100" smtClean="0"/>
              <a:t>market failures</a:t>
            </a:r>
            <a:r>
              <a:rPr lang="ru-RU" sz="2100" smtClean="0"/>
              <a:t>) и максимизация общественного благосостояния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100" smtClean="0"/>
              <a:t>а) </a:t>
            </a:r>
            <a:r>
              <a:rPr lang="ru-RU" sz="2100" b="1" i="1" smtClean="0"/>
              <a:t>производитель общественных благ</a:t>
            </a:r>
            <a:r>
              <a:rPr lang="ru-RU" sz="2100" i="1" smtClean="0"/>
              <a:t>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100" smtClean="0"/>
              <a:t>б) </a:t>
            </a:r>
            <a:r>
              <a:rPr lang="ru-RU" sz="2100" b="1" i="1" smtClean="0"/>
              <a:t>покупатель товаров</a:t>
            </a:r>
            <a:r>
              <a:rPr lang="ru-RU" sz="2100" i="1" smtClean="0"/>
              <a:t> и услуг</a:t>
            </a:r>
            <a:r>
              <a:rPr lang="ru-RU" sz="2100" smtClean="0"/>
              <a:t> для обеспечения функционирования  государственного сектора и выполнения своих многочисленных функций;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100" smtClean="0"/>
              <a:t>в) </a:t>
            </a:r>
            <a:r>
              <a:rPr lang="ru-RU" sz="2100" b="1" i="1" smtClean="0"/>
              <a:t>перераспределитель национального дохода</a:t>
            </a:r>
            <a:r>
              <a:rPr lang="ru-RU" sz="2100" smtClean="0"/>
              <a:t> (через систему налогов и трансфертов);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100" smtClean="0"/>
              <a:t>г) в зависимости от состояния государственного бюджета - </a:t>
            </a:r>
            <a:r>
              <a:rPr lang="ru-RU" sz="2100" b="1" i="1" smtClean="0"/>
              <a:t>кредитором или заемщиком</a:t>
            </a:r>
            <a:r>
              <a:rPr lang="ru-RU" sz="2100" i="1" smtClean="0"/>
              <a:t> на финансовом рынке. </a:t>
            </a:r>
            <a:r>
              <a:rPr lang="ru-RU" sz="2100" smtClean="0"/>
              <a:t>Кроме того, государство выступает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100" smtClean="0"/>
              <a:t>д) </a:t>
            </a:r>
            <a:r>
              <a:rPr lang="ru-RU" sz="2100" b="1" i="1" smtClean="0"/>
              <a:t>регулятор и организатор</a:t>
            </a:r>
            <a:r>
              <a:rPr lang="ru-RU" sz="2100" i="1" smtClean="0"/>
              <a:t> функционирование рыночной экономики</a:t>
            </a:r>
            <a:r>
              <a:rPr lang="ru-RU" sz="2100" smtClean="0"/>
              <a:t>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4000" b="1" smtClean="0"/>
              <a:t>Государство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827213"/>
            <a:ext cx="8305800" cy="5030787"/>
          </a:xfrm>
        </p:spPr>
        <p:txBody>
          <a:bodyPr/>
          <a:lstStyle/>
          <a:p>
            <a:pPr eaLnBrk="1" hangingPunct="1">
              <a:buFont typeface="Wingdings" pitchFamily="2" charset="2"/>
              <a:buAutoNum type="arabicPeriod"/>
            </a:pPr>
            <a:r>
              <a:rPr lang="ru-RU" sz="2500" smtClean="0"/>
              <a:t>создает и обеспечивает </a:t>
            </a:r>
            <a:r>
              <a:rPr lang="ru-RU" sz="2500" i="1" smtClean="0"/>
              <a:t>институциональные основы</a:t>
            </a:r>
            <a:r>
              <a:rPr lang="ru-RU" sz="2500" smtClean="0"/>
              <a:t> функционирования экономики (законодательная база, система безопасности, система страхования, налоговая система и др.), т.е. разрабатывает «правила игры»; </a:t>
            </a:r>
          </a:p>
          <a:p>
            <a:pPr eaLnBrk="1" hangingPunct="1">
              <a:buFont typeface="Wingdings" pitchFamily="2" charset="2"/>
              <a:buAutoNum type="arabicPeriod"/>
            </a:pPr>
            <a:endParaRPr lang="ru-RU" sz="2500" smtClean="0"/>
          </a:p>
          <a:p>
            <a:pPr eaLnBrk="1" hangingPunct="1">
              <a:buFont typeface="Wingdings" pitchFamily="2" charset="2"/>
              <a:buAutoNum type="arabicPeriod"/>
            </a:pPr>
            <a:r>
              <a:rPr lang="ru-RU" sz="2500" smtClean="0"/>
              <a:t>обеспечивает и контролирует </a:t>
            </a:r>
            <a:r>
              <a:rPr lang="ru-RU" sz="2500" i="1" smtClean="0"/>
              <a:t>предложение денег</a:t>
            </a:r>
            <a:r>
              <a:rPr lang="ru-RU" sz="2500" smtClean="0"/>
              <a:t> в стране, поскольку обладает монопольным правом эмиссии денег; </a:t>
            </a:r>
          </a:p>
          <a:p>
            <a:pPr eaLnBrk="1" hangingPunct="1">
              <a:buFont typeface="Wingdings" pitchFamily="2" charset="2"/>
              <a:buAutoNum type="arabicPeriod"/>
            </a:pPr>
            <a:endParaRPr lang="ru-RU" sz="2500" smtClean="0"/>
          </a:p>
          <a:p>
            <a:pPr eaLnBrk="1" hangingPunct="1">
              <a:buFont typeface="Wingdings" pitchFamily="2" charset="2"/>
              <a:buAutoNum type="arabicPeriod"/>
            </a:pPr>
            <a:r>
              <a:rPr lang="ru-RU" sz="2500" smtClean="0"/>
              <a:t>проводит </a:t>
            </a:r>
            <a:r>
              <a:rPr lang="ru-RU" sz="2500" b="1" i="1" smtClean="0"/>
              <a:t>макроэкономическую политику</a:t>
            </a:r>
            <a:r>
              <a:rPr lang="ru-RU" sz="2500" smtClean="0"/>
              <a:t>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Макроэкономическая политика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524000"/>
            <a:ext cx="8305800" cy="5334000"/>
          </a:xfrm>
        </p:spPr>
        <p:txBody>
          <a:bodyPr/>
          <a:lstStyle/>
          <a:p>
            <a:pPr marL="552450" indent="-552450" eaLnBrk="1" hangingPunct="1">
              <a:lnSpc>
                <a:spcPct val="90000"/>
              </a:lnSpc>
            </a:pPr>
            <a:r>
              <a:rPr lang="ru-RU" sz="2100" b="1" u="sng" smtClean="0"/>
              <a:t>Структурная,</a:t>
            </a:r>
            <a:r>
              <a:rPr lang="ru-RU" sz="2100" smtClean="0"/>
              <a:t> обеспечивающая экономический рост</a:t>
            </a:r>
          </a:p>
          <a:p>
            <a:pPr marL="552450" indent="-552450" eaLnBrk="1" hangingPunct="1">
              <a:lnSpc>
                <a:spcPct val="90000"/>
              </a:lnSpc>
            </a:pPr>
            <a:endParaRPr lang="ru-RU" sz="2100" u="sng" smtClean="0"/>
          </a:p>
          <a:p>
            <a:pPr marL="552450" indent="-552450" eaLnBrk="1" hangingPunct="1">
              <a:lnSpc>
                <a:spcPct val="90000"/>
              </a:lnSpc>
            </a:pPr>
            <a:r>
              <a:rPr lang="ru-RU" sz="2100" b="1" u="sng" smtClean="0"/>
              <a:t>Стабилизационная (Конъюнктурная</a:t>
            </a:r>
            <a:r>
              <a:rPr lang="ru-RU" sz="2100" b="1" smtClean="0"/>
              <a:t>),</a:t>
            </a:r>
            <a:r>
              <a:rPr lang="ru-RU" sz="2100" i="1" smtClean="0"/>
              <a:t> </a:t>
            </a:r>
            <a:r>
              <a:rPr lang="ru-RU" sz="2100" smtClean="0"/>
              <a:t>направленную на сглаживание циклических колебаний экономики и обеспечение полной занятости ресурсов, стабильного уровня цен и внешнеэкономического равновесия). </a:t>
            </a:r>
          </a:p>
          <a:p>
            <a:pPr marL="552450" indent="-552450" eaLnBrk="1" hangingPunct="1">
              <a:lnSpc>
                <a:spcPct val="90000"/>
              </a:lnSpc>
            </a:pPr>
            <a:endParaRPr lang="ru-RU" sz="2100" smtClean="0"/>
          </a:p>
          <a:p>
            <a:pPr marL="552450" indent="-552450"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100" smtClean="0"/>
              <a:t>Основными видами стабилизационной политики являются: </a:t>
            </a:r>
          </a:p>
          <a:p>
            <a:pPr marL="552450" indent="-552450"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100" smtClean="0"/>
              <a:t>а) </a:t>
            </a:r>
            <a:r>
              <a:rPr lang="ru-RU" sz="2100" b="1" i="1" smtClean="0"/>
              <a:t>фискальная</a:t>
            </a:r>
            <a:r>
              <a:rPr lang="ru-RU" sz="2100" smtClean="0"/>
              <a:t> (или бюджетно-налоговая) политика; </a:t>
            </a:r>
          </a:p>
          <a:p>
            <a:pPr marL="552450" indent="-552450"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100" smtClean="0"/>
              <a:t>б) </a:t>
            </a:r>
            <a:r>
              <a:rPr lang="ru-RU" sz="2100" b="1" i="1" smtClean="0"/>
              <a:t>монетарная</a:t>
            </a:r>
            <a:r>
              <a:rPr lang="ru-RU" sz="2100" smtClean="0"/>
              <a:t> (или денежно-кредитная) политика; </a:t>
            </a:r>
          </a:p>
          <a:p>
            <a:pPr marL="552450" indent="-552450"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100" smtClean="0"/>
              <a:t>в) </a:t>
            </a:r>
            <a:r>
              <a:rPr lang="ru-RU" sz="2100" b="1" i="1" smtClean="0"/>
              <a:t>внешнеэкономическая</a:t>
            </a:r>
            <a:r>
              <a:rPr lang="ru-RU" sz="2100" b="1" smtClean="0"/>
              <a:t> политика</a:t>
            </a:r>
            <a:r>
              <a:rPr lang="ru-RU" sz="2100" smtClean="0"/>
              <a:t>; </a:t>
            </a:r>
          </a:p>
          <a:p>
            <a:pPr marL="552450" indent="-552450"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100" b="1" smtClean="0"/>
              <a:t>г) политика </a:t>
            </a:r>
            <a:r>
              <a:rPr lang="ru-RU" sz="2100" b="1" i="1" smtClean="0"/>
              <a:t>доходов</a:t>
            </a:r>
            <a:r>
              <a:rPr lang="ru-RU" sz="2100" i="1" smtClean="0"/>
              <a:t>.</a:t>
            </a:r>
          </a:p>
          <a:p>
            <a:pPr marL="552450" indent="-552450" eaLnBrk="1" hangingPunct="1">
              <a:lnSpc>
                <a:spcPct val="90000"/>
              </a:lnSpc>
            </a:pPr>
            <a:endParaRPr lang="ru-RU" sz="210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3200" smtClean="0"/>
              <a:t>Частный и государственный сектора образуют </a:t>
            </a:r>
            <a:r>
              <a:rPr lang="ru-RU" sz="3200" b="1" i="1" smtClean="0"/>
              <a:t>закрытую</a:t>
            </a:r>
            <a:r>
              <a:rPr lang="ru-RU" sz="3200" b="1" smtClean="0"/>
              <a:t> </a:t>
            </a:r>
            <a:r>
              <a:rPr lang="ru-RU" sz="3200" smtClean="0"/>
              <a:t>экономику </a:t>
            </a:r>
          </a:p>
        </p:txBody>
      </p:sp>
      <p:pic>
        <p:nvPicPr>
          <p:cNvPr id="24579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1524000"/>
            <a:ext cx="9144000" cy="5334000"/>
          </a:xfr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3200" b="1" i="1" smtClean="0"/>
              <a:t>4) </a:t>
            </a:r>
            <a:r>
              <a:rPr lang="ru-RU" sz="3200" b="1" i="1" u="sng" smtClean="0"/>
              <a:t>Иностранный сектор</a:t>
            </a:r>
            <a:r>
              <a:rPr lang="ru-RU" sz="3200" b="1" u="sng" smtClean="0"/>
              <a:t> (</a:t>
            </a:r>
            <a:r>
              <a:rPr lang="en-US" sz="3200" b="1" u="sng" smtClean="0"/>
              <a:t>foreign sector</a:t>
            </a:r>
            <a:endParaRPr lang="ru-RU" sz="3200" b="1" u="sng" smtClean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905000"/>
            <a:ext cx="8534400" cy="4953000"/>
          </a:xfrm>
        </p:spPr>
        <p:txBody>
          <a:bodyPr/>
          <a:lstStyle/>
          <a:p>
            <a:pPr eaLnBrk="1" hangingPunct="1"/>
            <a:r>
              <a:rPr lang="ru-RU" sz="2500" smtClean="0"/>
              <a:t>– объединяет все остальные страны мира и является самостоятельным рационально действующим макроэкономическим агентом, осуществляющим взаимодействие с данной страной посредством:</a:t>
            </a:r>
          </a:p>
          <a:p>
            <a:pPr eaLnBrk="1" hangingPunct="1"/>
            <a:endParaRPr lang="ru-RU" sz="2500" smtClean="0"/>
          </a:p>
          <a:p>
            <a:pPr eaLnBrk="1" hangingPunct="1">
              <a:buFont typeface="Wingdings" pitchFamily="2" charset="2"/>
              <a:buNone/>
            </a:pPr>
            <a:r>
              <a:rPr lang="ru-RU" sz="2500" smtClean="0"/>
              <a:t>а) </a:t>
            </a:r>
            <a:r>
              <a:rPr lang="ru-RU" sz="2500" i="1" smtClean="0"/>
              <a:t>международной торговли</a:t>
            </a:r>
            <a:r>
              <a:rPr lang="ru-RU" sz="2500" smtClean="0"/>
              <a:t> (экспорт и импорт товаров и услуг)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2500" smtClean="0"/>
              <a:t>б) </a:t>
            </a:r>
            <a:r>
              <a:rPr lang="ru-RU" sz="2500" i="1" smtClean="0"/>
              <a:t>перемещения</a:t>
            </a:r>
            <a:r>
              <a:rPr lang="ru-RU" sz="2500" smtClean="0"/>
              <a:t> </a:t>
            </a:r>
            <a:r>
              <a:rPr lang="ru-RU" sz="2500" i="1" smtClean="0"/>
              <a:t>капиталов</a:t>
            </a:r>
            <a:r>
              <a:rPr lang="ru-RU" sz="2500" smtClean="0"/>
              <a:t> (экспорт и импорт капитала, т.е. финансовых активов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2400" b="1" smtClean="0"/>
              <a:t>Добавление в анализ иностранного сектора позволяет получить </a:t>
            </a:r>
            <a:r>
              <a:rPr lang="ru-RU" sz="2400" b="1" i="1" smtClean="0"/>
              <a:t>открытую</a:t>
            </a:r>
            <a:r>
              <a:rPr lang="ru-RU" sz="2400" b="1" smtClean="0"/>
              <a:t> экономику</a:t>
            </a:r>
            <a:r>
              <a:rPr lang="ru-RU" sz="3200" smtClean="0"/>
              <a:t> </a:t>
            </a:r>
          </a:p>
        </p:txBody>
      </p:sp>
      <p:pic>
        <p:nvPicPr>
          <p:cNvPr id="26627" name="Picture 6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1447800"/>
            <a:ext cx="9144000" cy="54102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4400" i="1" smtClean="0"/>
              <a:t>Предмет макроэкономики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1827213"/>
            <a:ext cx="3886200" cy="4802187"/>
          </a:xfrm>
        </p:spPr>
        <p:txBody>
          <a:bodyPr/>
          <a:lstStyle/>
          <a:p>
            <a:pPr eaLnBrk="1" hangingPunct="1"/>
            <a:r>
              <a:rPr lang="ru-RU" sz="3200" i="1" smtClean="0"/>
              <a:t>– это наука, которая изучает поведение экономики в целом или ее крупных совокупностей (агрегатов</a:t>
            </a:r>
            <a:r>
              <a:rPr lang="ru-RU" sz="3200" smtClean="0"/>
              <a:t>)</a:t>
            </a:r>
          </a:p>
        </p:txBody>
      </p:sp>
      <p:pic>
        <p:nvPicPr>
          <p:cNvPr id="9220" name="Picture 5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419600" y="1600200"/>
            <a:ext cx="4495800" cy="4953000"/>
          </a:xfr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457200"/>
            <a:ext cx="7313613" cy="1143000"/>
          </a:xfrm>
        </p:spPr>
        <p:txBody>
          <a:bodyPr/>
          <a:lstStyle/>
          <a:p>
            <a:pPr algn="ctr" eaLnBrk="1" hangingPunct="1"/>
            <a:r>
              <a:rPr lang="ru-RU" sz="3200" b="1" smtClean="0"/>
              <a:t>Из схемы следует, что:</a:t>
            </a:r>
            <a:br>
              <a:rPr lang="ru-RU" sz="3200" b="1" smtClean="0"/>
            </a:br>
            <a:endParaRPr lang="ru-RU" sz="3200" b="1" smtClean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524000"/>
            <a:ext cx="8534400" cy="53340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mtClean="0"/>
              <a:t>1) стоимость каждого материального потока равна величине денежного потока;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mtClean="0"/>
              <a:t>2) национальный продукт равен национальному доходу;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mtClean="0"/>
              <a:t>3) совокупный спрос равен совокупному предложению;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mtClean="0"/>
              <a:t>4) совокупные доходы равны совокупным расходам. 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3200" b="1" smtClean="0"/>
              <a:t>3. Основные макроэкономические тождества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1524000"/>
            <a:ext cx="8229600" cy="5334000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</a:pPr>
            <a:r>
              <a:rPr lang="ru-RU" sz="2500" b="1" i="1" smtClean="0"/>
              <a:t>Закрытая экономика</a:t>
            </a:r>
          </a:p>
          <a:p>
            <a:pPr algn="ctr" eaLnBrk="1" hangingPunct="1">
              <a:lnSpc>
                <a:spcPct val="80000"/>
              </a:lnSpc>
            </a:pPr>
            <a:r>
              <a:rPr lang="en-US" sz="2500" b="1" i="1" smtClean="0"/>
              <a:t>Y</a:t>
            </a:r>
            <a:r>
              <a:rPr lang="ru-RU" sz="2500" b="1" i="1" smtClean="0"/>
              <a:t> = </a:t>
            </a:r>
            <a:r>
              <a:rPr lang="en-US" sz="2500" b="1" i="1" smtClean="0"/>
              <a:t>E</a:t>
            </a:r>
            <a:endParaRPr lang="ru-RU" sz="2500" b="1" i="1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500" i="1" smtClean="0"/>
              <a:t>Y (yield)-национальный доход и национальный продукт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500" i="1" smtClean="0"/>
              <a:t>Е (</a:t>
            </a:r>
            <a:r>
              <a:rPr lang="en-US" sz="2500" i="1" smtClean="0"/>
              <a:t>expenditures</a:t>
            </a:r>
            <a:r>
              <a:rPr lang="ru-RU" sz="2500" i="1" smtClean="0"/>
              <a:t>)</a:t>
            </a:r>
            <a:r>
              <a:rPr lang="ru-RU" sz="2500" smtClean="0"/>
              <a:t> </a:t>
            </a:r>
            <a:r>
              <a:rPr lang="ru-RU" sz="2500" i="1" smtClean="0"/>
              <a:t>-совокупные расходы</a:t>
            </a:r>
          </a:p>
          <a:p>
            <a:pPr algn="ctr" eaLnBrk="1" hangingPunct="1">
              <a:lnSpc>
                <a:spcPct val="80000"/>
              </a:lnSpc>
            </a:pPr>
            <a:r>
              <a:rPr lang="en-US" sz="2500" b="1" i="1" smtClean="0"/>
              <a:t>Y</a:t>
            </a:r>
            <a:r>
              <a:rPr lang="ru-RU" sz="2500" b="1" i="1" smtClean="0"/>
              <a:t> = С + </a:t>
            </a:r>
            <a:r>
              <a:rPr lang="en-US" sz="2500" b="1" i="1" smtClean="0"/>
              <a:t>S</a:t>
            </a:r>
            <a:endParaRPr lang="ru-RU" sz="2500" b="1" i="1" smtClean="0"/>
          </a:p>
          <a:p>
            <a:pPr eaLnBrk="1" hangingPunct="1">
              <a:lnSpc>
                <a:spcPct val="80000"/>
              </a:lnSpc>
            </a:pPr>
            <a:r>
              <a:rPr lang="ru-RU" sz="2500" i="1" smtClean="0"/>
              <a:t>потребление (C) </a:t>
            </a:r>
          </a:p>
          <a:p>
            <a:pPr eaLnBrk="1" hangingPunct="1">
              <a:lnSpc>
                <a:spcPct val="80000"/>
              </a:lnSpc>
            </a:pPr>
            <a:r>
              <a:rPr lang="ru-RU" sz="2500" i="1" smtClean="0"/>
              <a:t>сбережения (S)</a:t>
            </a:r>
          </a:p>
          <a:p>
            <a:pPr algn="ctr" eaLnBrk="1" hangingPunct="1">
              <a:lnSpc>
                <a:spcPct val="80000"/>
              </a:lnSpc>
            </a:pPr>
            <a:r>
              <a:rPr lang="en-US" sz="2500" b="1" i="1" smtClean="0"/>
              <a:t>E</a:t>
            </a:r>
            <a:r>
              <a:rPr lang="ru-RU" sz="2500" b="1" i="1" smtClean="0"/>
              <a:t> = </a:t>
            </a:r>
            <a:r>
              <a:rPr lang="en-US" sz="2500" b="1" i="1" smtClean="0"/>
              <a:t>C</a:t>
            </a:r>
            <a:r>
              <a:rPr lang="ru-RU" sz="2500" b="1" i="1" smtClean="0"/>
              <a:t>+ </a:t>
            </a:r>
            <a:r>
              <a:rPr lang="en-US" sz="2500" b="1" i="1" smtClean="0"/>
              <a:t>I</a:t>
            </a:r>
            <a:endParaRPr lang="ru-RU" sz="2500" b="1" i="1" smtClean="0"/>
          </a:p>
          <a:p>
            <a:pPr eaLnBrk="1" hangingPunct="1">
              <a:lnSpc>
                <a:spcPct val="80000"/>
              </a:lnSpc>
            </a:pPr>
            <a:r>
              <a:rPr lang="ru-RU" sz="2500" i="1" smtClean="0"/>
              <a:t>потребительские расходы домохозяйств (С) </a:t>
            </a:r>
          </a:p>
          <a:p>
            <a:pPr eaLnBrk="1" hangingPunct="1">
              <a:lnSpc>
                <a:spcPct val="80000"/>
              </a:lnSpc>
            </a:pPr>
            <a:r>
              <a:rPr lang="ru-RU" sz="2500" i="1" smtClean="0"/>
              <a:t> инвестиционные расходы фирм (I)</a:t>
            </a:r>
          </a:p>
          <a:p>
            <a:pPr algn="ctr" eaLnBrk="1" hangingPunct="1">
              <a:lnSpc>
                <a:spcPct val="80000"/>
              </a:lnSpc>
            </a:pPr>
            <a:r>
              <a:rPr lang="ru-RU" sz="2500" b="1" i="1" smtClean="0"/>
              <a:t>С + I = С + S</a:t>
            </a:r>
          </a:p>
          <a:p>
            <a:pPr algn="ctr" eaLnBrk="1" hangingPunct="1">
              <a:lnSpc>
                <a:spcPct val="80000"/>
              </a:lnSpc>
            </a:pPr>
            <a:endParaRPr lang="ru-RU" sz="2500" b="1" i="1" smtClean="0"/>
          </a:p>
          <a:p>
            <a:pPr algn="ctr" eaLnBrk="1" hangingPunct="1">
              <a:lnSpc>
                <a:spcPct val="80000"/>
              </a:lnSpc>
            </a:pPr>
            <a:r>
              <a:rPr lang="ru-RU" sz="2500" b="1" i="1" smtClean="0"/>
              <a:t>I = S</a:t>
            </a:r>
            <a:r>
              <a:rPr lang="ru-RU" sz="2500" smtClean="0"/>
              <a:t> </a:t>
            </a:r>
            <a:endParaRPr lang="en-US" sz="2500" smtClean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1370013" y="301625"/>
            <a:ext cx="7313612" cy="765175"/>
          </a:xfrm>
        </p:spPr>
        <p:txBody>
          <a:bodyPr/>
          <a:lstStyle/>
          <a:p>
            <a:pPr algn="ctr" eaLnBrk="1" hangingPunct="1"/>
            <a:r>
              <a:rPr lang="ru-RU" sz="3200" b="1" i="1" smtClean="0"/>
              <a:t>I (инвестиции)= </a:t>
            </a:r>
            <a:r>
              <a:rPr lang="ru-RU" sz="3200" b="1" smtClean="0"/>
              <a:t>S(сбережения)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524000"/>
            <a:ext cx="8150225" cy="5105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mtClean="0"/>
              <a:t>Инвестиции представляют собой</a:t>
            </a:r>
            <a:r>
              <a:rPr lang="ru-RU" b="1" smtClean="0"/>
              <a:t> инъекции</a:t>
            </a:r>
            <a:r>
              <a:rPr lang="ru-RU" smtClean="0"/>
              <a:t> (injections) в экономику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1800" smtClean="0"/>
              <a:t>   Под </a:t>
            </a:r>
            <a:r>
              <a:rPr lang="ru-RU" sz="1800" i="1" smtClean="0"/>
              <a:t>инъекциями </a:t>
            </a:r>
            <a:r>
              <a:rPr lang="ru-RU" sz="1800" smtClean="0"/>
              <a:t>понимается все, что увеличивает поток расходов и, следовательно, доходов (за исключением потребительских расходов, которые не относятся ни к инъекциям, ни к изъятиям). </a:t>
            </a:r>
          </a:p>
          <a:p>
            <a:pPr eaLnBrk="1" hangingPunct="1">
              <a:lnSpc>
                <a:spcPct val="90000"/>
              </a:lnSpc>
            </a:pPr>
            <a:endParaRPr lang="ru-RU" sz="1800" smtClean="0"/>
          </a:p>
          <a:p>
            <a:pPr eaLnBrk="1" hangingPunct="1">
              <a:lnSpc>
                <a:spcPct val="90000"/>
              </a:lnSpc>
            </a:pPr>
            <a:r>
              <a:rPr lang="ru-RU" smtClean="0"/>
              <a:t>Сбережения – </a:t>
            </a:r>
            <a:r>
              <a:rPr lang="ru-RU" b="1" smtClean="0"/>
              <a:t>изъятия</a:t>
            </a:r>
            <a:r>
              <a:rPr lang="ru-RU" smtClean="0"/>
              <a:t> (leakages) из экономики.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1800" i="1" smtClean="0"/>
              <a:t>   Изъятия</a:t>
            </a:r>
            <a:r>
              <a:rPr lang="ru-RU" sz="1800" smtClean="0"/>
              <a:t> – это все, что сокращает поток расходов и, следовательно, доходов.</a:t>
            </a:r>
            <a:r>
              <a:rPr lang="ru-RU" smtClean="0"/>
              <a:t>  </a:t>
            </a:r>
          </a:p>
          <a:p>
            <a:pPr algn="ctr" eaLnBrk="1" hangingPunct="1">
              <a:lnSpc>
                <a:spcPct val="90000"/>
              </a:lnSpc>
            </a:pPr>
            <a:r>
              <a:rPr lang="ru-RU" smtClean="0"/>
              <a:t>В равновесной экономике инъекции равны изъятиям.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1370013" y="301625"/>
            <a:ext cx="7313612" cy="688975"/>
          </a:xfrm>
        </p:spPr>
        <p:txBody>
          <a:bodyPr/>
          <a:lstStyle/>
          <a:p>
            <a:pPr eaLnBrk="1" hangingPunct="1"/>
            <a:r>
              <a:rPr lang="ru-RU" sz="3200" b="1" smtClean="0"/>
              <a:t>Трехсекторная модель экономики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524000"/>
            <a:ext cx="8458200" cy="5105400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100" b="1" i="1" smtClean="0"/>
              <a:t>Е = </a:t>
            </a:r>
            <a:r>
              <a:rPr lang="en-US" sz="2100" b="1" i="1" smtClean="0"/>
              <a:t>C</a:t>
            </a:r>
            <a:r>
              <a:rPr lang="ru-RU" sz="2100" b="1" i="1" smtClean="0"/>
              <a:t> + </a:t>
            </a:r>
            <a:r>
              <a:rPr lang="en-US" sz="2100" b="1" i="1" smtClean="0"/>
              <a:t>I</a:t>
            </a:r>
            <a:r>
              <a:rPr lang="ru-RU" sz="2100" b="1" i="1" smtClean="0"/>
              <a:t> + </a:t>
            </a:r>
            <a:r>
              <a:rPr lang="en-US" sz="2100" b="1" i="1" smtClean="0"/>
              <a:t>G</a:t>
            </a:r>
            <a:endParaRPr lang="ru-RU" sz="2100" b="1" i="1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800" i="1" smtClean="0"/>
              <a:t>Е (</a:t>
            </a:r>
            <a:r>
              <a:rPr lang="en-US" sz="1800" i="1" smtClean="0"/>
              <a:t>expenditures</a:t>
            </a:r>
            <a:r>
              <a:rPr lang="ru-RU" sz="1800" i="1" smtClean="0"/>
              <a:t>)</a:t>
            </a:r>
            <a:r>
              <a:rPr lang="ru-RU" sz="1800" smtClean="0"/>
              <a:t> </a:t>
            </a:r>
            <a:r>
              <a:rPr lang="ru-RU" sz="1800" i="1" smtClean="0"/>
              <a:t>-совокупные расходы</a:t>
            </a:r>
            <a:r>
              <a:rPr lang="ru-RU" sz="1800" smtClean="0"/>
              <a:t>, потребление (C), инвестиции (I), государственные закупки (G)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z="1800" smtClean="0"/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100" b="1" i="1" smtClean="0"/>
              <a:t>Y</a:t>
            </a:r>
            <a:r>
              <a:rPr lang="ru-RU" sz="2100" b="1" i="1" smtClean="0"/>
              <a:t> = </a:t>
            </a:r>
            <a:r>
              <a:rPr lang="en-US" sz="2100" b="1" i="1" smtClean="0"/>
              <a:t>C</a:t>
            </a:r>
            <a:r>
              <a:rPr lang="ru-RU" sz="2100" b="1" i="1" smtClean="0"/>
              <a:t> + </a:t>
            </a:r>
            <a:r>
              <a:rPr lang="en-US" sz="2100" b="1" i="1" smtClean="0"/>
              <a:t>S</a:t>
            </a:r>
            <a:r>
              <a:rPr lang="ru-RU" sz="2100" b="1" i="1" smtClean="0"/>
              <a:t> + </a:t>
            </a:r>
            <a:r>
              <a:rPr lang="en-US" sz="2100" b="1" i="1" smtClean="0"/>
              <a:t>T</a:t>
            </a:r>
            <a:endParaRPr lang="ru-RU" sz="14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800" i="1" smtClean="0"/>
              <a:t>Y (yield)-национальный доход и национальный продукт</a:t>
            </a:r>
            <a:r>
              <a:rPr lang="ru-RU" sz="1800" smtClean="0"/>
              <a:t>, потребление (C), сбережения (S) и  чистые налоги (T)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800" smtClean="0"/>
              <a:t>чистые налоги, представляющие собой разницу между налогами (Tx) и трансфертами (Tr):</a:t>
            </a:r>
            <a:endParaRPr lang="ru-RU" sz="1800" b="1" i="1" smtClean="0"/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100" b="1" i="1" smtClean="0"/>
              <a:t>T = Tx – Tr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z="2100" b="1" i="1" smtClean="0"/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100" b="1" i="1" smtClean="0"/>
              <a:t>Yd</a:t>
            </a:r>
            <a:r>
              <a:rPr lang="ru-RU" sz="2100" b="1" i="1" smtClean="0"/>
              <a:t> (Располагаемый доход)  = </a:t>
            </a:r>
            <a:r>
              <a:rPr lang="en-US" sz="2100" b="1" i="1" smtClean="0"/>
              <a:t>Y</a:t>
            </a:r>
            <a:r>
              <a:rPr lang="ru-RU" sz="2100" b="1" i="1" smtClean="0"/>
              <a:t> - </a:t>
            </a:r>
            <a:r>
              <a:rPr lang="en-US" sz="2100" b="1" i="1" smtClean="0"/>
              <a:t>Tx</a:t>
            </a:r>
            <a:r>
              <a:rPr lang="ru-RU" sz="2100" b="1" i="1" smtClean="0"/>
              <a:t> + </a:t>
            </a:r>
            <a:r>
              <a:rPr lang="en-US" sz="2100" b="1" i="1" smtClean="0"/>
              <a:t>Tr</a:t>
            </a:r>
            <a:r>
              <a:rPr lang="ru-RU" sz="2100" b="1" i="1" smtClean="0"/>
              <a:t> </a:t>
            </a: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z="2100" b="1" i="1" smtClean="0"/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100" b="1" i="1" smtClean="0"/>
              <a:t>или </a:t>
            </a:r>
            <a:r>
              <a:rPr lang="en-US" sz="2100" b="1" i="1" smtClean="0"/>
              <a:t>Yd</a:t>
            </a:r>
            <a:r>
              <a:rPr lang="ru-RU" sz="2100" b="1" i="1" smtClean="0"/>
              <a:t> = </a:t>
            </a:r>
            <a:r>
              <a:rPr lang="en-US" sz="2100" b="1" i="1" smtClean="0"/>
              <a:t>Y</a:t>
            </a:r>
            <a:r>
              <a:rPr lang="ru-RU" sz="2100" b="1" i="1" smtClean="0"/>
              <a:t> – </a:t>
            </a:r>
            <a:r>
              <a:rPr lang="en-US" sz="2100" b="1" i="1" smtClean="0"/>
              <a:t>T</a:t>
            </a:r>
            <a:endParaRPr lang="ru-RU" sz="2100" b="1" i="1" smtClean="0"/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z="2100" b="1" i="1" smtClean="0"/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100" b="1" i="1" smtClean="0"/>
              <a:t>Yd </a:t>
            </a:r>
            <a:r>
              <a:rPr lang="ru-RU" sz="2100" b="1" i="1" smtClean="0"/>
              <a:t>= </a:t>
            </a:r>
            <a:r>
              <a:rPr lang="en-US" sz="2100" b="1" i="1" smtClean="0"/>
              <a:t>C</a:t>
            </a:r>
            <a:r>
              <a:rPr lang="ru-RU" sz="2100" b="1" i="1" smtClean="0"/>
              <a:t> + </a:t>
            </a:r>
            <a:r>
              <a:rPr lang="en-US" sz="2100" b="1" i="1" smtClean="0"/>
              <a:t>S</a:t>
            </a:r>
            <a:r>
              <a:rPr lang="ru-RU" sz="2100" b="1" i="1" smtClean="0"/>
              <a:t>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800" i="1" smtClean="0"/>
              <a:t>на потребление (потребительские расходы) и сбережения</a:t>
            </a:r>
            <a:endParaRPr lang="en-US" sz="1800" i="1" smtClean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hangingPunct="1"/>
            <a:r>
              <a:rPr lang="ru-RU" b="1" smtClean="0"/>
              <a:t>Четырехсекторная модель экономики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229600" cy="510540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ru-RU" b="1" i="1" smtClean="0"/>
              <a:t>Х</a:t>
            </a:r>
            <a:r>
              <a:rPr lang="en-US" b="1" i="1" smtClean="0"/>
              <a:t>n</a:t>
            </a:r>
            <a:r>
              <a:rPr lang="ru-RU" b="1" i="1" smtClean="0"/>
              <a:t> = </a:t>
            </a:r>
            <a:r>
              <a:rPr lang="en-US" b="1" i="1" smtClean="0"/>
              <a:t>Ex</a:t>
            </a:r>
            <a:r>
              <a:rPr lang="ru-RU" b="1" i="1" smtClean="0"/>
              <a:t> – </a:t>
            </a:r>
            <a:r>
              <a:rPr lang="en-US" b="1" i="1" smtClean="0"/>
              <a:t>Im</a:t>
            </a:r>
            <a:endParaRPr lang="ru-RU" b="1" i="1" smtClean="0"/>
          </a:p>
          <a:p>
            <a:pPr eaLnBrk="1" hangingPunct="1">
              <a:buFont typeface="Wingdings" pitchFamily="2" charset="2"/>
              <a:buNone/>
            </a:pPr>
            <a:r>
              <a:rPr lang="en-US" sz="1800" i="1" smtClean="0"/>
              <a:t>Xn</a:t>
            </a:r>
            <a:r>
              <a:rPr lang="ru-RU" sz="1800" i="1" smtClean="0"/>
              <a:t>- «чистый экспорт» (</a:t>
            </a:r>
            <a:r>
              <a:rPr lang="en-US" sz="1800" i="1" smtClean="0"/>
              <a:t>net export</a:t>
            </a:r>
            <a:r>
              <a:rPr lang="ru-RU" sz="1800" i="1" smtClean="0"/>
              <a:t>)</a:t>
            </a:r>
            <a:r>
              <a:rPr lang="ru-RU" sz="1800" smtClean="0"/>
              <a:t>, </a:t>
            </a:r>
            <a:r>
              <a:rPr lang="en-US" sz="1800" i="1" smtClean="0"/>
              <a:t>Ex</a:t>
            </a:r>
            <a:r>
              <a:rPr lang="ru-RU" sz="1800" i="1" smtClean="0"/>
              <a:t> – экспорт, </a:t>
            </a:r>
            <a:r>
              <a:rPr lang="en-US" sz="1800" i="1" smtClean="0"/>
              <a:t>Im</a:t>
            </a:r>
            <a:r>
              <a:rPr lang="ru-RU" sz="1800" i="1" smtClean="0"/>
              <a:t>- импорт</a:t>
            </a:r>
          </a:p>
          <a:p>
            <a:pPr eaLnBrk="1" hangingPunct="1"/>
            <a:r>
              <a:rPr lang="ru-RU" b="1" i="1" smtClean="0"/>
              <a:t>Е = </a:t>
            </a:r>
            <a:r>
              <a:rPr lang="en-US" b="1" i="1" smtClean="0"/>
              <a:t>C</a:t>
            </a:r>
            <a:r>
              <a:rPr lang="ru-RU" b="1" i="1" smtClean="0"/>
              <a:t> + </a:t>
            </a:r>
            <a:r>
              <a:rPr lang="en-US" b="1" i="1" smtClean="0"/>
              <a:t>I</a:t>
            </a:r>
            <a:r>
              <a:rPr lang="ru-RU" b="1" i="1" smtClean="0"/>
              <a:t> + </a:t>
            </a:r>
            <a:r>
              <a:rPr lang="en-US" b="1" i="1" smtClean="0"/>
              <a:t>G</a:t>
            </a:r>
            <a:r>
              <a:rPr lang="ru-RU" b="1" i="1" smtClean="0"/>
              <a:t> + </a:t>
            </a:r>
            <a:r>
              <a:rPr lang="en-US" b="1" i="1" smtClean="0"/>
              <a:t>Xn</a:t>
            </a:r>
            <a:r>
              <a:rPr lang="ru-RU" smtClean="0"/>
              <a:t>. </a:t>
            </a:r>
          </a:p>
          <a:p>
            <a:pPr eaLnBrk="1" hangingPunct="1"/>
            <a:r>
              <a:rPr lang="en-US" b="1" i="1" smtClean="0"/>
              <a:t>Y</a:t>
            </a:r>
            <a:r>
              <a:rPr lang="ru-RU" b="1" i="1" smtClean="0"/>
              <a:t> = </a:t>
            </a:r>
            <a:r>
              <a:rPr lang="en-US" b="1" i="1" smtClean="0"/>
              <a:t>C</a:t>
            </a:r>
            <a:r>
              <a:rPr lang="ru-RU" b="1" i="1" smtClean="0"/>
              <a:t> + </a:t>
            </a:r>
            <a:r>
              <a:rPr lang="en-US" b="1" i="1" smtClean="0"/>
              <a:t>S</a:t>
            </a:r>
            <a:r>
              <a:rPr lang="ru-RU" b="1" i="1" smtClean="0"/>
              <a:t> + </a:t>
            </a:r>
            <a:r>
              <a:rPr lang="en-US" b="1" i="1" smtClean="0"/>
              <a:t>T</a:t>
            </a:r>
            <a:endParaRPr lang="ru-RU" b="1" i="1" smtClean="0"/>
          </a:p>
          <a:p>
            <a:pPr algn="ctr" eaLnBrk="1" hangingPunct="1">
              <a:buFont typeface="Wingdings" pitchFamily="2" charset="2"/>
              <a:buNone/>
            </a:pPr>
            <a:r>
              <a:rPr lang="ru-RU" b="1" i="1" smtClean="0"/>
              <a:t>Е = </a:t>
            </a:r>
            <a:r>
              <a:rPr lang="en-US" b="1" i="1" smtClean="0"/>
              <a:t>Y</a:t>
            </a:r>
            <a:endParaRPr lang="ru-RU" b="1" i="1" smtClean="0"/>
          </a:p>
          <a:p>
            <a:pPr algn="ctr" eaLnBrk="1" hangingPunct="1">
              <a:buFont typeface="Wingdings" pitchFamily="2" charset="2"/>
              <a:buNone/>
            </a:pPr>
            <a:r>
              <a:rPr lang="en-US" b="1" i="1" smtClean="0"/>
              <a:t>C</a:t>
            </a:r>
            <a:r>
              <a:rPr lang="ru-RU" b="1" i="1" smtClean="0"/>
              <a:t> + </a:t>
            </a:r>
            <a:r>
              <a:rPr lang="en-US" b="1" i="1" smtClean="0"/>
              <a:t>I</a:t>
            </a:r>
            <a:r>
              <a:rPr lang="ru-RU" b="1" i="1" smtClean="0"/>
              <a:t> + </a:t>
            </a:r>
            <a:r>
              <a:rPr lang="en-US" b="1" i="1" smtClean="0"/>
              <a:t>G</a:t>
            </a:r>
            <a:r>
              <a:rPr lang="ru-RU" b="1" i="1" smtClean="0"/>
              <a:t> + </a:t>
            </a:r>
            <a:r>
              <a:rPr lang="en-US" b="1" i="1" smtClean="0"/>
              <a:t>Xn</a:t>
            </a:r>
            <a:r>
              <a:rPr lang="ru-RU" b="1" i="1" smtClean="0"/>
              <a:t> = </a:t>
            </a:r>
            <a:r>
              <a:rPr lang="en-US" b="1" i="1" smtClean="0"/>
              <a:t>C</a:t>
            </a:r>
            <a:r>
              <a:rPr lang="ru-RU" b="1" i="1" smtClean="0"/>
              <a:t> + </a:t>
            </a:r>
            <a:r>
              <a:rPr lang="en-US" b="1" i="1" smtClean="0"/>
              <a:t>S</a:t>
            </a:r>
            <a:r>
              <a:rPr lang="ru-RU" b="1" i="1" smtClean="0"/>
              <a:t> + </a:t>
            </a:r>
            <a:r>
              <a:rPr lang="en-US" b="1" i="1" smtClean="0"/>
              <a:t>T</a:t>
            </a:r>
            <a:endParaRPr lang="ru-RU" b="1" i="1" smtClean="0"/>
          </a:p>
          <a:p>
            <a:pPr algn="ctr" eaLnBrk="1" hangingPunct="1">
              <a:buFont typeface="Wingdings" pitchFamily="2" charset="2"/>
              <a:buNone/>
            </a:pPr>
            <a:endParaRPr lang="ru-RU" b="1" i="1" smtClean="0"/>
          </a:p>
          <a:p>
            <a:pPr algn="ctr" eaLnBrk="1" hangingPunct="1"/>
            <a:r>
              <a:rPr lang="ru-RU" sz="2400" b="1" i="1" smtClean="0"/>
              <a:t>Формула равенства инъекций и изъятий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en-US" b="1" i="1" smtClean="0"/>
              <a:t>I</a:t>
            </a:r>
            <a:r>
              <a:rPr lang="ru-RU" b="1" i="1" smtClean="0"/>
              <a:t> + </a:t>
            </a:r>
            <a:r>
              <a:rPr lang="en-US" b="1" i="1" smtClean="0"/>
              <a:t>G</a:t>
            </a:r>
            <a:r>
              <a:rPr lang="ru-RU" b="1" i="1" smtClean="0"/>
              <a:t> + </a:t>
            </a:r>
            <a:r>
              <a:rPr lang="en-US" b="1" i="1" smtClean="0"/>
              <a:t>Ex</a:t>
            </a:r>
            <a:r>
              <a:rPr lang="ru-RU" b="1" i="1" smtClean="0"/>
              <a:t> = </a:t>
            </a:r>
            <a:r>
              <a:rPr lang="en-US" b="1" i="1" smtClean="0"/>
              <a:t>S</a:t>
            </a:r>
            <a:r>
              <a:rPr lang="ru-RU" b="1" i="1" smtClean="0"/>
              <a:t> + </a:t>
            </a:r>
            <a:r>
              <a:rPr lang="en-US" b="1" i="1" smtClean="0"/>
              <a:t>T</a:t>
            </a:r>
            <a:r>
              <a:rPr lang="ru-RU" b="1" i="1" smtClean="0"/>
              <a:t> + </a:t>
            </a:r>
            <a:r>
              <a:rPr lang="en-US" b="1" i="1" smtClean="0"/>
              <a:t>Im</a:t>
            </a:r>
            <a:endParaRPr lang="ru-RU" b="1" i="1" smtClean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685800" indent="-685800" eaLnBrk="1" hangingPunct="1"/>
            <a:r>
              <a:rPr lang="ru-RU" sz="3200" b="1" dirty="0" smtClean="0"/>
              <a:t>Макроэкономические </a:t>
            </a:r>
            <a:r>
              <a:rPr lang="ru-RU" sz="3200" b="1" dirty="0" smtClean="0"/>
              <a:t>модели, их виды и показатели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827213"/>
            <a:ext cx="8153400" cy="4802187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3600" i="1" dirty="0" smtClean="0"/>
              <a:t>Макроэкономические модели представляют собой формализованное (графическое или алгебраическое) описание экономических процессов и явлений с целью выявления основных взаимосвязей между ними.</a:t>
            </a:r>
            <a:r>
              <a:rPr lang="ru-RU" dirty="0" smtClean="0"/>
              <a:t> 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200" smtClean="0"/>
              <a:t>В макроэкономике выделяют различные виды функций: </a:t>
            </a:r>
            <a:endParaRPr lang="ru-RU" sz="3200" b="1" i="1" smtClean="0"/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827213"/>
            <a:ext cx="8686800" cy="5030787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100" i="1" smtClean="0"/>
              <a:t>а)</a:t>
            </a:r>
            <a:r>
              <a:rPr lang="ru-RU" sz="2100" b="1" i="1" smtClean="0"/>
              <a:t>	поведенческие</a:t>
            </a:r>
            <a:r>
              <a:rPr lang="ru-RU" sz="2100" smtClean="0"/>
              <a:t>,  характеризующие поведение экономических агентов (например, функция потребления:</a:t>
            </a:r>
            <a:endParaRPr lang="ru-RU" sz="2100" b="1" i="1" smtClean="0"/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100" b="1" i="1" smtClean="0"/>
              <a:t>С = Со + </a:t>
            </a:r>
            <a:r>
              <a:rPr lang="en-US" sz="2100" b="1" i="1" smtClean="0"/>
              <a:t>mp</a:t>
            </a:r>
            <a:r>
              <a:rPr lang="ru-RU" sz="2100" b="1" i="1" smtClean="0"/>
              <a:t>сYd,</a:t>
            </a:r>
            <a:endParaRPr lang="ru-RU" sz="2100" smtClean="0"/>
          </a:p>
          <a:p>
            <a:pPr eaLnBrk="1" hangingPunct="1">
              <a:lnSpc>
                <a:spcPct val="80000"/>
              </a:lnSpc>
            </a:pPr>
            <a:endParaRPr lang="ru-RU" sz="2100" i="1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100" i="1" smtClean="0"/>
              <a:t>б)</a:t>
            </a:r>
            <a:r>
              <a:rPr lang="ru-RU" sz="2100" b="1" i="1" smtClean="0"/>
              <a:t>	технологические</a:t>
            </a:r>
            <a:r>
              <a:rPr lang="ru-RU" sz="2100" smtClean="0"/>
              <a:t>, описывающие технологию производства (например, производственная функция:</a:t>
            </a: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100" b="1" i="1" smtClean="0"/>
              <a:t>Y</a:t>
            </a:r>
            <a:r>
              <a:rPr lang="ru-RU" sz="2100" b="1" i="1" smtClean="0"/>
              <a:t> = </a:t>
            </a:r>
            <a:r>
              <a:rPr lang="en-US" sz="2100" b="1" i="1" smtClean="0"/>
              <a:t>F </a:t>
            </a:r>
            <a:r>
              <a:rPr lang="ru-RU" sz="2100" b="1" i="1" smtClean="0"/>
              <a:t>(</a:t>
            </a:r>
            <a:r>
              <a:rPr lang="en-US" sz="2100" b="1" i="1" smtClean="0"/>
              <a:t>K</a:t>
            </a:r>
            <a:r>
              <a:rPr lang="ru-RU" sz="2100" b="1" i="1" smtClean="0"/>
              <a:t>, </a:t>
            </a:r>
            <a:r>
              <a:rPr lang="en-US" sz="2100" b="1" i="1" smtClean="0"/>
              <a:t>L</a:t>
            </a:r>
            <a:r>
              <a:rPr lang="ru-RU" sz="2100" smtClean="0"/>
              <a:t>),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100" smtClean="0"/>
              <a:t>в) </a:t>
            </a:r>
            <a:r>
              <a:rPr lang="ru-RU" sz="2100" b="1" i="1" smtClean="0"/>
              <a:t>институциональные</a:t>
            </a:r>
            <a:r>
              <a:rPr lang="ru-RU" sz="2100" smtClean="0"/>
              <a:t>, показывающие воздействие институциональных факторов (параметров государственного управления) на макроэкономические величины (например, функция налогов:</a:t>
            </a:r>
            <a:endParaRPr lang="en-US" sz="2100" b="1" i="1" smtClean="0"/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100" b="1" i="1" smtClean="0"/>
              <a:t>T</a:t>
            </a:r>
            <a:r>
              <a:rPr lang="ru-RU" sz="2100" b="1" i="1" smtClean="0"/>
              <a:t> = </a:t>
            </a:r>
            <a:r>
              <a:rPr lang="en-US" sz="2100" b="1" i="1" u="sng" smtClean="0"/>
              <a:t>T</a:t>
            </a:r>
            <a:r>
              <a:rPr lang="ru-RU" sz="2100" b="1" i="1" smtClean="0"/>
              <a:t> + </a:t>
            </a:r>
            <a:r>
              <a:rPr lang="en-US" sz="2100" b="1" i="1" smtClean="0"/>
              <a:t>tY</a:t>
            </a:r>
            <a:r>
              <a:rPr lang="ru-RU" sz="2100" b="1" i="1" smtClean="0"/>
              <a:t>,</a:t>
            </a:r>
            <a:endParaRPr lang="ru-RU" sz="21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100" i="1" smtClean="0"/>
              <a:t>г</a:t>
            </a:r>
            <a:r>
              <a:rPr lang="ru-RU" sz="2100" b="1" i="1" smtClean="0"/>
              <a:t>)	дефиниционные</a:t>
            </a:r>
            <a:r>
              <a:rPr lang="ru-RU" sz="2100" smtClean="0"/>
              <a:t>,  отражающие определение той или иной макроэкономической величины </a:t>
            </a: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100" b="1" i="1" smtClean="0"/>
              <a:t>AD</a:t>
            </a:r>
            <a:r>
              <a:rPr lang="ru-RU" sz="2100" b="1" i="1" smtClean="0"/>
              <a:t> = </a:t>
            </a:r>
            <a:r>
              <a:rPr lang="en-US" sz="2100" b="1" i="1" smtClean="0"/>
              <a:t>C</a:t>
            </a:r>
            <a:r>
              <a:rPr lang="ru-RU" sz="2100" b="1" i="1" smtClean="0"/>
              <a:t> + </a:t>
            </a:r>
            <a:r>
              <a:rPr lang="en-US" sz="2100" b="1" i="1" smtClean="0"/>
              <a:t>I</a:t>
            </a:r>
            <a:r>
              <a:rPr lang="ru-RU" sz="2100" b="1" i="1" smtClean="0"/>
              <a:t> + </a:t>
            </a:r>
            <a:r>
              <a:rPr lang="en-US" sz="2100" b="1" i="1" smtClean="0"/>
              <a:t>G</a:t>
            </a:r>
            <a:r>
              <a:rPr lang="ru-RU" sz="2100" b="1" i="1" smtClean="0"/>
              <a:t> + </a:t>
            </a:r>
            <a:r>
              <a:rPr lang="en-US" sz="2100" b="1" i="1" smtClean="0"/>
              <a:t>Xn</a:t>
            </a:r>
            <a:r>
              <a:rPr lang="ru-RU" sz="2100" smtClean="0"/>
              <a:t>,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3200" b="1" i="1" smtClean="0"/>
              <a:t>Экзогенные</a:t>
            </a:r>
            <a:r>
              <a:rPr lang="ru-RU" sz="3200" b="1" smtClean="0"/>
              <a:t> и </a:t>
            </a:r>
            <a:r>
              <a:rPr lang="ru-RU" sz="3200" b="1" i="1" smtClean="0"/>
              <a:t>эндогенные</a:t>
            </a:r>
            <a:r>
              <a:rPr lang="ru-RU" sz="3200" b="1" smtClean="0"/>
              <a:t> показатели в модели</a:t>
            </a:r>
            <a:endParaRPr lang="ru-RU" sz="3200" b="1" i="1" smtClean="0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14400" y="1600200"/>
            <a:ext cx="8229600" cy="17526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2100" b="1" i="1" smtClean="0"/>
              <a:t>Экзогенные величины</a:t>
            </a:r>
            <a:r>
              <a:rPr lang="ru-RU" sz="2100" smtClean="0"/>
              <a:t> – это показатели, задающиеся извне, формирующиеся </a:t>
            </a:r>
            <a:r>
              <a:rPr lang="ru-RU" sz="2100" i="1" smtClean="0"/>
              <a:t>вне модели</a:t>
            </a:r>
            <a:r>
              <a:rPr lang="ru-RU" sz="2100" smtClean="0"/>
              <a:t>. Экзогенные величины являются </a:t>
            </a:r>
            <a:r>
              <a:rPr lang="ru-RU" sz="2100" i="1" smtClean="0"/>
              <a:t>автономными</a:t>
            </a:r>
            <a:r>
              <a:rPr lang="ru-RU" sz="2100" smtClean="0"/>
              <a:t> (независимыми</a:t>
            </a:r>
            <a:r>
              <a:rPr lang="ru-RU" sz="2100" i="1" smtClean="0"/>
              <a:t>). </a:t>
            </a:r>
          </a:p>
          <a:p>
            <a:pPr eaLnBrk="1" hangingPunct="1">
              <a:lnSpc>
                <a:spcPct val="80000"/>
              </a:lnSpc>
            </a:pPr>
            <a:r>
              <a:rPr lang="ru-RU" sz="2100" b="1" i="1" smtClean="0"/>
              <a:t>Эндогенные</a:t>
            </a:r>
            <a:r>
              <a:rPr lang="ru-RU" sz="2100" b="1" smtClean="0"/>
              <a:t> величины</a:t>
            </a:r>
            <a:r>
              <a:rPr lang="ru-RU" sz="2100" smtClean="0"/>
              <a:t> – это показатели, формирующиеся </a:t>
            </a:r>
            <a:r>
              <a:rPr lang="ru-RU" sz="2100" i="1" smtClean="0"/>
              <a:t>внутри модели</a:t>
            </a:r>
            <a:r>
              <a:rPr lang="ru-RU" sz="2100" smtClean="0"/>
              <a:t>. </a:t>
            </a:r>
          </a:p>
          <a:p>
            <a:pPr eaLnBrk="1" hangingPunct="1">
              <a:lnSpc>
                <a:spcPct val="80000"/>
              </a:lnSpc>
            </a:pPr>
            <a:endParaRPr lang="ru-RU" sz="2100" smtClean="0"/>
          </a:p>
        </p:txBody>
      </p:sp>
      <p:pic>
        <p:nvPicPr>
          <p:cNvPr id="35844" name="Picture 6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762000" y="3352800"/>
            <a:ext cx="7543800" cy="3200400"/>
          </a:xfrm>
          <a:noFill/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200" smtClean="0"/>
              <a:t>Макроэкономических переменные делятся на две группы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524000"/>
            <a:ext cx="8686800" cy="53340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ru-RU" sz="2100" smtClean="0"/>
              <a:t> </a:t>
            </a:r>
            <a:r>
              <a:rPr lang="ru-RU" sz="2100" b="1" i="1" smtClean="0"/>
              <a:t>показатели потоков. </a:t>
            </a:r>
            <a:r>
              <a:rPr lang="ru-RU" sz="2100" i="1" smtClean="0"/>
              <a:t>Поток</a:t>
            </a:r>
            <a:r>
              <a:rPr lang="ru-RU" sz="2100" smtClean="0"/>
              <a:t> (</a:t>
            </a:r>
            <a:r>
              <a:rPr lang="en-US" sz="2100" smtClean="0"/>
              <a:t>flow</a:t>
            </a:r>
            <a:r>
              <a:rPr lang="ru-RU" sz="2100" smtClean="0"/>
              <a:t>) – это количество за определенный период времени. В макроэкономике, как правило, единицей времени является год. К показателям потоков относятся: совокупный выпуск, совокупный доход, потребление, инвестиции, дефицит (профицит) государственного бюджета, количество безработных, экспорт, импорт и др., поскольку все они рассчитываются каждый год, т.е. в расчете на один год. Все показатели, отображенные в схеме кругооборота, являются потоками. (Не случайно эта схема называется моделью круговых потоков – </a:t>
            </a:r>
            <a:r>
              <a:rPr lang="en-US" sz="2100" smtClean="0"/>
              <a:t>model of circular flows</a:t>
            </a:r>
            <a:r>
              <a:rPr lang="ru-RU" sz="2100" smtClean="0"/>
              <a:t>).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endParaRPr lang="ru-RU" sz="21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ru-RU" sz="2100" smtClean="0"/>
              <a:t> </a:t>
            </a:r>
            <a:r>
              <a:rPr lang="ru-RU" sz="2100" b="1" i="1" smtClean="0"/>
              <a:t>показатели запасов</a:t>
            </a:r>
            <a:r>
              <a:rPr lang="ru-RU" sz="2100" smtClean="0"/>
              <a:t>. </a:t>
            </a:r>
            <a:r>
              <a:rPr lang="ru-RU" sz="2100" i="1" smtClean="0"/>
              <a:t>Запас</a:t>
            </a:r>
            <a:r>
              <a:rPr lang="ru-RU" sz="2100" smtClean="0"/>
              <a:t> (</a:t>
            </a:r>
            <a:r>
              <a:rPr lang="en-US" sz="2100" smtClean="0"/>
              <a:t>stock</a:t>
            </a:r>
            <a:r>
              <a:rPr lang="ru-RU" sz="2100" smtClean="0"/>
              <a:t>) – это количество на определенный момент времени, т.е. на определенную дату (например, 1 января 2011 года). К показателям запасов относятся национальное богатство, личное богатство, запас капитала, количество безработных, производственный потенциал, государственный долг и др.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hangingPunct="1"/>
            <a:r>
              <a:rPr lang="ru-RU" b="1" i="1" smtClean="0"/>
              <a:t>Джон Мейнард Кейнс</a:t>
            </a:r>
            <a:r>
              <a:rPr lang="ru-RU" b="1" smtClean="0"/>
              <a:t> </a:t>
            </a:r>
            <a:br>
              <a:rPr lang="ru-RU" b="1" smtClean="0"/>
            </a:br>
            <a:r>
              <a:rPr lang="ru-RU" b="1" smtClean="0"/>
              <a:t>(John Maynard Keynes)</a:t>
            </a:r>
          </a:p>
        </p:txBody>
      </p:sp>
      <p:pic>
        <p:nvPicPr>
          <p:cNvPr id="10243" name="Picture 7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838200" y="1600200"/>
            <a:ext cx="3505200" cy="4953000"/>
          </a:xfrm>
          <a:noFill/>
        </p:spPr>
      </p:pic>
      <p:pic>
        <p:nvPicPr>
          <p:cNvPr id="10244" name="Picture 8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5029200" y="1600200"/>
            <a:ext cx="3657600" cy="4876800"/>
          </a:xfrm>
          <a:noFill/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200" smtClean="0"/>
              <a:t>Макроэкономические показатели могут быть разделены также на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52600"/>
            <a:ext cx="8686800" cy="5105400"/>
          </a:xfrm>
        </p:spPr>
        <p:txBody>
          <a:bodyPr/>
          <a:lstStyle/>
          <a:p>
            <a:pPr marL="400050" indent="-40005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ru-RU" sz="2500" smtClean="0"/>
              <a:t> </a:t>
            </a:r>
            <a:r>
              <a:rPr lang="ru-RU" sz="2500" b="1" i="1" smtClean="0"/>
              <a:t>абсолютные. </a:t>
            </a:r>
            <a:r>
              <a:rPr lang="ru-RU" sz="2500" smtClean="0"/>
              <a:t> </a:t>
            </a:r>
            <a:r>
              <a:rPr lang="ru-RU" sz="2500" i="1" smtClean="0"/>
              <a:t>Абсолютные</a:t>
            </a:r>
            <a:r>
              <a:rPr lang="ru-RU" sz="2500" smtClean="0"/>
              <a:t> показатели измеряются в денежном (стоимостном) выражении (исключение составляют показатели численности занятых и численности безработных, которые измеряются в количестве человек)</a:t>
            </a:r>
          </a:p>
          <a:p>
            <a:pPr marL="400050" indent="-400050"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sz="2500" smtClean="0"/>
          </a:p>
          <a:p>
            <a:pPr marL="400050" indent="-40005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ru-RU" sz="2500" smtClean="0"/>
              <a:t> </a:t>
            </a:r>
            <a:r>
              <a:rPr lang="ru-RU" sz="2500" b="1" i="1" smtClean="0"/>
              <a:t>относительные</a:t>
            </a:r>
            <a:r>
              <a:rPr lang="ru-RU" sz="2500" b="1" smtClean="0"/>
              <a:t>.</a:t>
            </a:r>
            <a:r>
              <a:rPr lang="ru-RU" sz="2500" smtClean="0"/>
              <a:t> О</a:t>
            </a:r>
            <a:r>
              <a:rPr lang="ru-RU" sz="2500" i="1" smtClean="0"/>
              <a:t>тносительные</a:t>
            </a:r>
            <a:r>
              <a:rPr lang="ru-RU" sz="2500" smtClean="0"/>
              <a:t> – в процентах или относительных величинах. К относительным показателям относятся такие, как уровень безработицы, дефлятор (общий уровень цен), темп инфляции, темп экономического роста, ставка процента, ставка налога и т.п.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2800" smtClean="0"/>
              <a:t>Различают три вида равновесия: </a:t>
            </a:r>
            <a:r>
              <a:rPr lang="ru-RU" sz="2800" i="1" smtClean="0"/>
              <a:t>устойчивое, неустойчивое </a:t>
            </a:r>
            <a:r>
              <a:rPr lang="ru-RU" sz="2800" smtClean="0"/>
              <a:t>и </a:t>
            </a:r>
            <a:r>
              <a:rPr lang="ru-RU" sz="2800" i="1" smtClean="0"/>
              <a:t>нейтральное</a:t>
            </a:r>
          </a:p>
        </p:txBody>
      </p:sp>
      <p:sp>
        <p:nvSpPr>
          <p:cNvPr id="38915" name="Rectangle 5"/>
          <p:cNvSpPr>
            <a:spLocks noGrp="1" noChangeArrowheads="1"/>
          </p:cNvSpPr>
          <p:nvPr>
            <p:ph idx="1"/>
          </p:nvPr>
        </p:nvSpPr>
        <p:spPr>
          <a:xfrm>
            <a:off x="457200" y="1524000"/>
            <a:ext cx="8458200" cy="5181600"/>
          </a:xfrm>
        </p:spPr>
        <p:txBody>
          <a:bodyPr>
            <a:normAutofit lnSpcReduction="10000"/>
          </a:bodyPr>
          <a:lstStyle/>
          <a:p>
            <a:pPr marL="552450" indent="-552450"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mtClean="0"/>
              <a:t>Равновесие в системе считается</a:t>
            </a:r>
          </a:p>
          <a:p>
            <a:pPr marL="552450" indent="-552450" algn="ctr"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smtClean="0"/>
          </a:p>
          <a:p>
            <a:pPr marL="552450" indent="-55245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ru-RU" i="1" smtClean="0"/>
              <a:t>устойчивым</a:t>
            </a:r>
            <a:r>
              <a:rPr lang="ru-RU" smtClean="0"/>
              <a:t>, если, будучи выведенной из равновесного состояния, система самостоятельно в него возвращается;</a:t>
            </a:r>
          </a:p>
          <a:p>
            <a:pPr marL="552450" indent="-55245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endParaRPr lang="ru-RU" smtClean="0"/>
          </a:p>
          <a:p>
            <a:pPr marL="552450" indent="-55245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ru-RU" i="1" smtClean="0"/>
              <a:t>неустойчивым</a:t>
            </a:r>
            <a:r>
              <a:rPr lang="ru-RU" smtClean="0"/>
              <a:t>, если не возвращается, </a:t>
            </a:r>
          </a:p>
          <a:p>
            <a:pPr marL="552450" indent="-55245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endParaRPr lang="ru-RU" smtClean="0"/>
          </a:p>
          <a:p>
            <a:pPr marL="552450" indent="-55245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ru-RU" i="1" smtClean="0"/>
              <a:t>нейтральным</a:t>
            </a:r>
            <a:r>
              <a:rPr lang="ru-RU" smtClean="0"/>
              <a:t>, если невозможно определенно сказать, вернется ли система в исходное состояние или нет.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2800" smtClean="0"/>
              <a:t>В макроэкономических моделях большое значение имеет </a:t>
            </a:r>
            <a:r>
              <a:rPr lang="ru-RU" sz="2800" i="1" smtClean="0"/>
              <a:t>фактор времени</a:t>
            </a:r>
            <a:r>
              <a:rPr lang="ru-RU" sz="2800" smtClean="0"/>
              <a:t>.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27213"/>
            <a:ext cx="8226425" cy="5030787"/>
          </a:xfrm>
        </p:spPr>
        <p:txBody>
          <a:bodyPr/>
          <a:lstStyle/>
          <a:p>
            <a:pPr marL="476250" indent="-476250" eaLnBrk="1" hangingPunct="1">
              <a:buFont typeface="Wingdings" pitchFamily="2" charset="2"/>
              <a:buNone/>
            </a:pPr>
            <a:r>
              <a:rPr lang="ru-RU" sz="2500" smtClean="0"/>
              <a:t>В зависимости от того, как этот фактор учитывается в анализе, различают три вида макроэкономических моделей: </a:t>
            </a:r>
          </a:p>
          <a:p>
            <a:pPr marL="476250" indent="-476250" eaLnBrk="1" hangingPunct="1">
              <a:buFont typeface="Wingdings" pitchFamily="2" charset="2"/>
              <a:buAutoNum type="arabicPeriod"/>
            </a:pPr>
            <a:r>
              <a:rPr lang="ru-RU" sz="2500" b="1" i="1" smtClean="0"/>
              <a:t>Статические </a:t>
            </a:r>
            <a:r>
              <a:rPr lang="ru-RU" sz="2500" smtClean="0"/>
              <a:t>описывают экономическую ситуацию на определенный момент времени</a:t>
            </a:r>
            <a:endParaRPr lang="ru-RU" sz="2500" i="1" smtClean="0"/>
          </a:p>
          <a:p>
            <a:pPr marL="476250" indent="-476250" eaLnBrk="1" hangingPunct="1">
              <a:buFont typeface="Wingdings" pitchFamily="2" charset="2"/>
              <a:buAutoNum type="arabicPeriod"/>
            </a:pPr>
            <a:r>
              <a:rPr lang="ru-RU" sz="2500" b="1" smtClean="0"/>
              <a:t>Модели </a:t>
            </a:r>
            <a:r>
              <a:rPr lang="ru-RU" sz="2500" b="1" i="1" smtClean="0"/>
              <a:t>сравнительной статики</a:t>
            </a:r>
            <a:r>
              <a:rPr lang="ru-RU" sz="2500" smtClean="0"/>
              <a:t> показывают результат перехода экономической системы из одного равновесного состояния в другое </a:t>
            </a:r>
          </a:p>
          <a:p>
            <a:pPr marL="476250" indent="-476250" eaLnBrk="1" hangingPunct="1">
              <a:buFont typeface="Wingdings" pitchFamily="2" charset="2"/>
              <a:buAutoNum type="arabicPeriod"/>
            </a:pPr>
            <a:r>
              <a:rPr lang="ru-RU" sz="2500" b="1" i="1" smtClean="0"/>
              <a:t>Динамические</a:t>
            </a:r>
            <a:r>
              <a:rPr lang="ru-RU" sz="2500" b="1" smtClean="0"/>
              <a:t> </a:t>
            </a:r>
            <a:r>
              <a:rPr lang="ru-RU" sz="2500" smtClean="0"/>
              <a:t>исследования могут проводиться как в дискретном, так и в непрерывном времени.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2800" b="1" smtClean="0"/>
              <a:t>В динамических моделях важную роль играет </a:t>
            </a:r>
            <a:r>
              <a:rPr lang="ru-RU" sz="2800" b="1" i="1" smtClean="0"/>
              <a:t>принцип дисконтирования</a:t>
            </a:r>
            <a:r>
              <a:rPr lang="ru-RU" sz="3200" smtClean="0"/>
              <a:t> </a:t>
            </a:r>
          </a:p>
        </p:txBody>
      </p:sp>
      <p:graphicFrame>
        <p:nvGraphicFramePr>
          <p:cNvPr id="1026" name="Object 7"/>
          <p:cNvGraphicFramePr>
            <a:graphicFrameLocks noChangeAspect="1"/>
          </p:cNvGraphicFramePr>
          <p:nvPr>
            <p:ph sz="half" idx="1"/>
          </p:nvPr>
        </p:nvGraphicFramePr>
        <p:xfrm>
          <a:off x="533400" y="1709738"/>
          <a:ext cx="8458200" cy="1762125"/>
        </p:xfrm>
        <a:graphic>
          <a:graphicData uri="http://schemas.openxmlformats.org/presentationml/2006/ole">
            <p:oleObj spid="_x0000_s1026" name="Формула" r:id="rId3" imgW="2133600" imgH="444500" progId="Equation.3">
              <p:embed/>
            </p:oleObj>
          </a:graphicData>
        </a:graphic>
      </p:graphicFrame>
      <p:sp>
        <p:nvSpPr>
          <p:cNvPr id="1028" name="Rectangle 14"/>
          <p:cNvSpPr>
            <a:spLocks noGrp="1" noChangeArrowheads="1"/>
          </p:cNvSpPr>
          <p:nvPr>
            <p:ph type="body" sz="half" idx="2"/>
          </p:nvPr>
        </p:nvSpPr>
        <p:spPr>
          <a:xfrm>
            <a:off x="685800" y="3886200"/>
            <a:ext cx="8077200" cy="2971800"/>
          </a:xfrm>
        </p:spPr>
        <p:txBody>
          <a:bodyPr/>
          <a:lstStyle/>
          <a:p>
            <a:pPr eaLnBrk="1" hangingPunct="1"/>
            <a:r>
              <a:rPr lang="ru-RU" sz="2500" smtClean="0"/>
              <a:t>где </a:t>
            </a:r>
            <a:r>
              <a:rPr lang="en-US" sz="2500" smtClean="0"/>
              <a:t>x</a:t>
            </a:r>
            <a:r>
              <a:rPr lang="ru-RU" sz="2500" smtClean="0"/>
              <a:t>1, </a:t>
            </a:r>
            <a:r>
              <a:rPr lang="en-US" sz="2500" smtClean="0"/>
              <a:t>x</a:t>
            </a:r>
            <a:r>
              <a:rPr lang="ru-RU" sz="2500" smtClean="0"/>
              <a:t>2, … </a:t>
            </a:r>
            <a:r>
              <a:rPr lang="en-US" sz="2500" smtClean="0"/>
              <a:t>xn</a:t>
            </a:r>
            <a:r>
              <a:rPr lang="ru-RU" sz="2500" smtClean="0"/>
              <a:t> – доходы,  которые экономический агент предполагает получить в каждом из будущих периодов (от первого до </a:t>
            </a:r>
            <a:r>
              <a:rPr lang="en-US" sz="2500" smtClean="0"/>
              <a:t>n</a:t>
            </a:r>
            <a:r>
              <a:rPr lang="ru-RU" sz="2500" smtClean="0"/>
              <a:t>-ого), </a:t>
            </a:r>
          </a:p>
          <a:p>
            <a:pPr eaLnBrk="1" hangingPunct="1"/>
            <a:r>
              <a:rPr lang="en-US" sz="2500" smtClean="0"/>
              <a:t>r</a:t>
            </a:r>
            <a:r>
              <a:rPr lang="ru-RU" sz="2500" smtClean="0"/>
              <a:t> – норма дисконта, которая в макроэкономических моделях, как правило, полагается равной ставке процента. </a:t>
            </a:r>
          </a:p>
        </p:txBody>
      </p:sp>
      <p:sp>
        <p:nvSpPr>
          <p:cNvPr id="1029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4800" b="1" i="1" smtClean="0"/>
              <a:t>Макроэкономика</a:t>
            </a:r>
          </a:p>
        </p:txBody>
      </p:sp>
      <p:pic>
        <p:nvPicPr>
          <p:cNvPr id="40964" name="Picture 5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85800" y="1600200"/>
            <a:ext cx="8458200" cy="3048000"/>
          </a:xfrm>
        </p:spPr>
      </p:pic>
      <p:sp>
        <p:nvSpPr>
          <p:cNvPr id="40963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990600" y="4800600"/>
            <a:ext cx="7847013" cy="1828800"/>
          </a:xfrm>
        </p:spPr>
        <p:txBody>
          <a:bodyPr/>
          <a:lstStyle/>
          <a:p>
            <a:pPr eaLnBrk="1" hangingPunct="1"/>
            <a:r>
              <a:rPr lang="ru-RU" sz="2500" b="1" i="1" smtClean="0"/>
              <a:t>изучает закономерности поведения макроэкономических агентов на макроэкономических рынках.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3200" b="1" i="1" smtClean="0"/>
              <a:t>Основные проблемы</a:t>
            </a:r>
            <a:r>
              <a:rPr lang="ru-RU" sz="3200" b="1" smtClean="0"/>
              <a:t>, которые изучает макроэкономика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524000"/>
            <a:ext cx="7845425" cy="5334000"/>
          </a:xfrm>
        </p:spPr>
        <p:txBody>
          <a:bodyPr/>
          <a:lstStyle/>
          <a:p>
            <a:pPr marL="476250" indent="-476250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ru-RU" sz="2500" smtClean="0"/>
              <a:t>экономический рост и его темпы;</a:t>
            </a:r>
          </a:p>
          <a:p>
            <a:pPr marL="476250" indent="-476250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ru-RU" sz="2500" smtClean="0"/>
              <a:t>экономический цикл и его причины; </a:t>
            </a:r>
          </a:p>
          <a:p>
            <a:pPr marL="476250" indent="-476250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ru-RU" sz="2500" smtClean="0"/>
              <a:t>уровень занятости и проблема безработицы;</a:t>
            </a:r>
          </a:p>
          <a:p>
            <a:pPr marL="476250" indent="-476250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ru-RU" sz="2500" smtClean="0"/>
              <a:t>общий уровень цен и проблема инфляции;</a:t>
            </a:r>
          </a:p>
          <a:p>
            <a:pPr marL="476250" indent="-476250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ru-RU" sz="2500" smtClean="0"/>
              <a:t>уровень ставки процента и проблемы денежного обращения;  </a:t>
            </a:r>
          </a:p>
          <a:p>
            <a:pPr marL="476250" indent="-476250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ru-RU" sz="2500" smtClean="0"/>
              <a:t>состояние государственного бюджета,</a:t>
            </a:r>
          </a:p>
          <a:p>
            <a:pPr marL="476250" indent="-476250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ru-RU" sz="2500" smtClean="0"/>
              <a:t>проблема финансирования бюджетного дефицита и проблема государственного долга;</a:t>
            </a:r>
          </a:p>
          <a:p>
            <a:pPr marL="476250" indent="-476250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ru-RU" sz="2500" smtClean="0"/>
              <a:t>состояние платежного баланса и проблемы валютного курса; </a:t>
            </a:r>
          </a:p>
          <a:p>
            <a:pPr marL="476250" indent="-476250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ru-RU" sz="2500" smtClean="0"/>
              <a:t>проблемы макроэкономической политики.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3200" b="1" i="1" u="sng" smtClean="0"/>
              <a:t>Важность изучения макроэкономики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1827213"/>
            <a:ext cx="8382000" cy="4802187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ru-RU" smtClean="0"/>
              <a:t>Описывает и исследует </a:t>
            </a:r>
            <a:r>
              <a:rPr lang="ru-RU" i="1" smtClean="0"/>
              <a:t>причинно-следственные связи</a:t>
            </a:r>
            <a:r>
              <a:rPr lang="ru-RU" smtClean="0"/>
              <a:t> в экономике</a:t>
            </a:r>
          </a:p>
          <a:p>
            <a:pPr eaLnBrk="1" hangingPunct="1"/>
            <a:endParaRPr lang="ru-RU" smtClean="0"/>
          </a:p>
          <a:p>
            <a:pPr eaLnBrk="1" hangingPunct="1"/>
            <a:r>
              <a:rPr lang="ru-RU" smtClean="0"/>
              <a:t>Позволяет </a:t>
            </a:r>
            <a:r>
              <a:rPr lang="ru-RU" i="1" smtClean="0"/>
              <a:t>разработать принципы экономической политики </a:t>
            </a:r>
          </a:p>
          <a:p>
            <a:pPr eaLnBrk="1" hangingPunct="1"/>
            <a:endParaRPr lang="ru-RU" smtClean="0"/>
          </a:p>
          <a:p>
            <a:pPr eaLnBrk="1" hangingPunct="1"/>
            <a:r>
              <a:rPr lang="ru-RU" i="1" smtClean="0"/>
              <a:t>Дает возможность составлять прогнозы</a:t>
            </a:r>
            <a:r>
              <a:rPr lang="ru-RU" smtClean="0"/>
              <a:t>, предвидеть будущие экономические проблемы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3200" b="1" dirty="0" smtClean="0"/>
              <a:t>Методы </a:t>
            </a:r>
            <a:r>
              <a:rPr lang="ru-RU" sz="3200" b="1" dirty="0" smtClean="0"/>
              <a:t>и принципы макроэкономического анализа</a:t>
            </a:r>
            <a:r>
              <a:rPr lang="ru-RU" sz="3200" dirty="0" smtClean="0"/>
              <a:t> 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524000"/>
            <a:ext cx="8610600" cy="5334000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</a:pPr>
            <a:r>
              <a:rPr lang="ru-RU" sz="2100" b="1" i="1" u="sng" dirty="0" smtClean="0"/>
              <a:t>Анализ</a:t>
            </a:r>
            <a:r>
              <a:rPr lang="en-US" sz="2100" b="1" i="1" u="sng" dirty="0" smtClean="0"/>
              <a:t> ex post </a:t>
            </a:r>
            <a:r>
              <a:rPr lang="ru-RU" sz="2100" b="1" i="1" u="sng" dirty="0" smtClean="0"/>
              <a:t>и</a:t>
            </a:r>
            <a:r>
              <a:rPr lang="en-US" sz="2100" b="1" i="1" u="sng" dirty="0" smtClean="0"/>
              <a:t> ex ante.</a:t>
            </a:r>
            <a:endParaRPr lang="ru-RU" sz="2100" b="1" i="1" u="sng" dirty="0" smtClean="0"/>
          </a:p>
          <a:p>
            <a:pPr algn="ctr" eaLnBrk="1" hangingPunct="1">
              <a:lnSpc>
                <a:spcPct val="80000"/>
              </a:lnSpc>
            </a:pPr>
            <a:endParaRPr lang="ru-RU" sz="2100" dirty="0" smtClean="0"/>
          </a:p>
          <a:p>
            <a:pPr eaLnBrk="1" hangingPunct="1">
              <a:lnSpc>
                <a:spcPct val="80000"/>
              </a:lnSpc>
            </a:pPr>
            <a:r>
              <a:rPr lang="ru-RU" sz="2100" b="1" i="1" dirty="0" smtClean="0"/>
              <a:t>Макроэкономический анализ </a:t>
            </a:r>
            <a:r>
              <a:rPr lang="en-US" sz="2100" b="1" i="1" dirty="0" smtClean="0"/>
              <a:t>ex post</a:t>
            </a:r>
            <a:r>
              <a:rPr lang="en-US" sz="2100" i="1" dirty="0" smtClean="0"/>
              <a:t> </a:t>
            </a:r>
            <a:r>
              <a:rPr lang="ru-RU" sz="2100" dirty="0" smtClean="0"/>
              <a:t>или национальное счетоводство, т.е. </a:t>
            </a:r>
            <a:r>
              <a:rPr lang="ru-RU" sz="2100" i="1" dirty="0" smtClean="0"/>
              <a:t>анализ статистических данных</a:t>
            </a:r>
            <a:r>
              <a:rPr lang="ru-RU" sz="2100" dirty="0" smtClean="0"/>
              <a:t>, что позволяет оценивать результаты экономической деятельности, выявлять проблемы и негативные явления, разрабатывать экономическую политику по их решению и преодолению, проводить сравнительный анализ экономических потенциалов разных стран</a:t>
            </a:r>
          </a:p>
          <a:p>
            <a:pPr eaLnBrk="1" hangingPunct="1">
              <a:lnSpc>
                <a:spcPct val="80000"/>
              </a:lnSpc>
            </a:pPr>
            <a:endParaRPr lang="ru-RU" sz="2100" dirty="0" smtClean="0"/>
          </a:p>
          <a:p>
            <a:pPr eaLnBrk="1" hangingPunct="1">
              <a:lnSpc>
                <a:spcPct val="80000"/>
              </a:lnSpc>
            </a:pPr>
            <a:r>
              <a:rPr lang="ru-RU" sz="2100" b="1" i="1" dirty="0" smtClean="0"/>
              <a:t>Макроэкономический анализ </a:t>
            </a:r>
            <a:r>
              <a:rPr lang="en-US" sz="2100" b="1" i="1" dirty="0" smtClean="0"/>
              <a:t>ex ante</a:t>
            </a:r>
            <a:r>
              <a:rPr lang="ru-RU" sz="2100" dirty="0" smtClean="0"/>
              <a:t>, т.е. </a:t>
            </a:r>
            <a:r>
              <a:rPr lang="ru-RU" sz="2100" i="1" dirty="0" smtClean="0"/>
              <a:t>прогнозное моделирование экономических процессов</a:t>
            </a:r>
            <a:r>
              <a:rPr lang="ru-RU" sz="2100" dirty="0" smtClean="0"/>
              <a:t> и явлений на основе определенных теоретических концепций, что позволяет определить закономерности развития экономических процессов и выявить причинно-следственные связи между экономическими явлениями и переменными. Это и есть макроэкономика как наука.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hangingPunct="1"/>
            <a:r>
              <a:rPr lang="ru-RU" b="1" smtClean="0"/>
              <a:t>Общие методы и принципы экономического анализа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600200"/>
            <a:ext cx="8305800" cy="5105400"/>
          </a:xfrm>
        </p:spPr>
        <p:txBody>
          <a:bodyPr/>
          <a:lstStyle/>
          <a:p>
            <a:pPr eaLnBrk="1" hangingPunct="1"/>
            <a:r>
              <a:rPr lang="ru-RU" sz="2800" smtClean="0"/>
              <a:t>абстрагирование, (использование моделей для исследования и объяснения экономических процессов и явлений); </a:t>
            </a:r>
          </a:p>
          <a:p>
            <a:pPr eaLnBrk="1" hangingPunct="1"/>
            <a:r>
              <a:rPr lang="ru-RU" sz="2800" smtClean="0"/>
              <a:t>сочетание методов дедукции и индукции; </a:t>
            </a:r>
          </a:p>
          <a:p>
            <a:pPr eaLnBrk="1" hangingPunct="1"/>
            <a:r>
              <a:rPr lang="ru-RU" sz="2800" smtClean="0"/>
              <a:t>сочетание нормативного и позитивного анализа; </a:t>
            </a:r>
          </a:p>
          <a:p>
            <a:pPr eaLnBrk="1" hangingPunct="1"/>
            <a:r>
              <a:rPr lang="ru-RU" sz="2800" smtClean="0"/>
              <a:t>использование принципа «при прочих равных</a:t>
            </a:r>
            <a:r>
              <a:rPr lang="ru-RU" sz="2800" b="1" i="1" smtClean="0"/>
              <a:t> </a:t>
            </a:r>
            <a:r>
              <a:rPr lang="ru-RU" sz="2800" smtClean="0"/>
              <a:t>условиях</a:t>
            </a:r>
            <a:r>
              <a:rPr lang="ru-RU" sz="2800" b="1" i="1" smtClean="0"/>
              <a:t>»</a:t>
            </a:r>
            <a:r>
              <a:rPr lang="ru-RU" sz="2800" smtClean="0"/>
              <a:t>, </a:t>
            </a:r>
          </a:p>
          <a:p>
            <a:pPr eaLnBrk="1" hangingPunct="1"/>
            <a:r>
              <a:rPr lang="ru-RU" sz="2800" smtClean="0"/>
              <a:t>предположение о рациональности</a:t>
            </a:r>
            <a:r>
              <a:rPr lang="ru-RU" sz="2800" b="1" smtClean="0"/>
              <a:t> </a:t>
            </a:r>
            <a:r>
              <a:rPr lang="ru-RU" sz="2800" smtClean="0"/>
              <a:t>поведения экономических агентов и др.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3200" b="1" smtClean="0"/>
              <a:t>Особенность макроэкономического анализа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524000"/>
            <a:ext cx="8229600" cy="51054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</a:pPr>
            <a:r>
              <a:rPr lang="ru-RU" sz="2100" b="1" i="1" smtClean="0"/>
              <a:t>Агрегирование</a:t>
            </a:r>
          </a:p>
          <a:p>
            <a:pPr algn="ctr" eaLnBrk="1" hangingPunct="1">
              <a:lnSpc>
                <a:spcPct val="90000"/>
              </a:lnSpc>
            </a:pPr>
            <a:endParaRPr lang="ru-RU" sz="2100" smtClean="0"/>
          </a:p>
          <a:p>
            <a:pPr eaLnBrk="1" hangingPunct="1">
              <a:lnSpc>
                <a:spcPct val="90000"/>
              </a:lnSpc>
            </a:pPr>
            <a:r>
              <a:rPr lang="ru-RU" sz="2100" i="1" smtClean="0"/>
              <a:t>Агрегирование представляет собой объединение отдельных элементов в одно целое, в агрегат, в совокупность</a:t>
            </a:r>
            <a:r>
              <a:rPr lang="ru-RU" sz="2100" smtClean="0"/>
              <a:t>. </a:t>
            </a:r>
          </a:p>
          <a:p>
            <a:pPr eaLnBrk="1" hangingPunct="1">
              <a:lnSpc>
                <a:spcPct val="90000"/>
              </a:lnSpc>
            </a:pPr>
            <a:endParaRPr lang="ru-RU" sz="2100" smtClean="0"/>
          </a:p>
          <a:p>
            <a:pPr eaLnBrk="1" hangingPunct="1">
              <a:lnSpc>
                <a:spcPct val="90000"/>
              </a:lnSpc>
            </a:pPr>
            <a:r>
              <a:rPr lang="ru-RU" sz="2100" smtClean="0"/>
              <a:t>Агрегирование всегда основывается на </a:t>
            </a:r>
            <a:r>
              <a:rPr lang="ru-RU" sz="2100" i="1" smtClean="0"/>
              <a:t>абстрагировании</a:t>
            </a:r>
            <a:r>
              <a:rPr lang="ru-RU" sz="2100" smtClean="0"/>
              <a:t>, т.е. отвлечении от несущественных моментов и выделении наиболее значимых, существенных, типичных черт, закономерностей экономических процессов и явлений.</a:t>
            </a:r>
          </a:p>
          <a:p>
            <a:pPr eaLnBrk="1" hangingPunct="1">
              <a:lnSpc>
                <a:spcPct val="90000"/>
              </a:lnSpc>
            </a:pPr>
            <a:r>
              <a:rPr lang="ru-RU" sz="2100" smtClean="0"/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ru-RU" sz="2100" smtClean="0"/>
              <a:t>Агрегирование позволяет выделить:  </a:t>
            </a:r>
            <a:r>
              <a:rPr lang="ru-RU" sz="2100" i="1" smtClean="0"/>
              <a:t>макроэкономических агентов, макроэкономические рынки, макроэкономические взаимосвязи, макроэкономические показатели</a:t>
            </a:r>
            <a:r>
              <a:rPr lang="ru-RU" sz="2100" smtClean="0"/>
              <a:t>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smtClean="0"/>
              <a:t>Агрегирование рынков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827213"/>
            <a:ext cx="8001000" cy="5030787"/>
          </a:xfrm>
        </p:spPr>
        <p:txBody>
          <a:bodyPr/>
          <a:lstStyle/>
          <a:p>
            <a:pPr marL="552450" indent="-552450" eaLnBrk="1" hangingPunct="1">
              <a:buFont typeface="Wingdings" pitchFamily="2" charset="2"/>
              <a:buNone/>
            </a:pPr>
            <a:r>
              <a:rPr lang="ru-RU" smtClean="0"/>
              <a:t> дает возможность выделить четыре </a:t>
            </a:r>
            <a:r>
              <a:rPr lang="ru-RU" i="1" smtClean="0"/>
              <a:t>макроэкономических рынка</a:t>
            </a:r>
            <a:r>
              <a:rPr lang="ru-RU" smtClean="0"/>
              <a:t>:</a:t>
            </a:r>
          </a:p>
          <a:p>
            <a:pPr marL="552450" indent="-552450" eaLnBrk="1" hangingPunct="1">
              <a:buFont typeface="Wingdings" pitchFamily="2" charset="2"/>
              <a:buAutoNum type="arabicPeriod"/>
            </a:pPr>
            <a:r>
              <a:rPr lang="ru-RU" b="1" smtClean="0"/>
              <a:t>рынок товаров и услуг (реальный рынок),</a:t>
            </a:r>
          </a:p>
          <a:p>
            <a:pPr marL="552450" indent="-552450" eaLnBrk="1" hangingPunct="1">
              <a:buFont typeface="Wingdings" pitchFamily="2" charset="2"/>
              <a:buAutoNum type="arabicPeriod"/>
            </a:pPr>
            <a:r>
              <a:rPr lang="ru-RU" b="1" smtClean="0"/>
              <a:t>финансовый рынок (рынок финансовых активов),</a:t>
            </a:r>
          </a:p>
          <a:p>
            <a:pPr marL="552450" indent="-552450" eaLnBrk="1" hangingPunct="1">
              <a:buFont typeface="Wingdings" pitchFamily="2" charset="2"/>
              <a:buAutoNum type="arabicPeriod"/>
            </a:pPr>
            <a:r>
              <a:rPr lang="ru-RU" b="1" smtClean="0"/>
              <a:t>рынок экономических ресурсов,</a:t>
            </a:r>
          </a:p>
          <a:p>
            <a:pPr marL="552450" indent="-552450" eaLnBrk="1" hangingPunct="1">
              <a:buFont typeface="Wingdings" pitchFamily="2" charset="2"/>
              <a:buAutoNum type="arabicPeriod"/>
            </a:pPr>
            <a:r>
              <a:rPr lang="ru-RU" b="1" smtClean="0"/>
              <a:t>валютный рынок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187</TotalTime>
  <Words>1762</Words>
  <Application>Microsoft Office PowerPoint</Application>
  <PresentationFormat>Экран (4:3)</PresentationFormat>
  <Paragraphs>187</Paragraphs>
  <Slides>34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34</vt:i4>
      </vt:variant>
    </vt:vector>
  </HeadingPairs>
  <TitlesOfParts>
    <vt:vector size="41" baseType="lpstr">
      <vt:lpstr>Verdana</vt:lpstr>
      <vt:lpstr>Arial</vt:lpstr>
      <vt:lpstr>Wingdings</vt:lpstr>
      <vt:lpstr>Calibri</vt:lpstr>
      <vt:lpstr>Times New Roman</vt:lpstr>
      <vt:lpstr>Тема Office</vt:lpstr>
      <vt:lpstr>Microsoft Equation 3.0</vt:lpstr>
      <vt:lpstr>Тема 17. Предмет и метод макроэкономики</vt:lpstr>
      <vt:lpstr>Предмет макроэкономики</vt:lpstr>
      <vt:lpstr>Джон Мейнард Кейнс  (John Maynard Keynes)</vt:lpstr>
      <vt:lpstr>Основные проблемы, которые изучает макроэкономика</vt:lpstr>
      <vt:lpstr>Важность изучения макроэкономики</vt:lpstr>
      <vt:lpstr>Методы и принципы макроэкономического анализа </vt:lpstr>
      <vt:lpstr>Общие методы и принципы экономического анализа</vt:lpstr>
      <vt:lpstr>Особенность макроэкономического анализа</vt:lpstr>
      <vt:lpstr>Агрегирование рынков</vt:lpstr>
      <vt:lpstr>Агрегирование,</vt:lpstr>
      <vt:lpstr>1) Домохозяйства (households)</vt:lpstr>
      <vt:lpstr>2) Фирмы (business firms)</vt:lpstr>
      <vt:lpstr>Домохозяйства и фирмы образуют  частный сектор экономики</vt:lpstr>
      <vt:lpstr>3) Государство (government)</vt:lpstr>
      <vt:lpstr>Государство</vt:lpstr>
      <vt:lpstr>Макроэкономическая политика</vt:lpstr>
      <vt:lpstr>Частный и государственный сектора образуют закрытую экономику </vt:lpstr>
      <vt:lpstr>4) Иностранный сектор (foreign sector</vt:lpstr>
      <vt:lpstr>Добавление в анализ иностранного сектора позволяет получить открытую экономику </vt:lpstr>
      <vt:lpstr>Из схемы следует, что: </vt:lpstr>
      <vt:lpstr>3. Основные макроэкономические тождества</vt:lpstr>
      <vt:lpstr>I (инвестиции)= S(сбережения)</vt:lpstr>
      <vt:lpstr>Трехсекторная модель экономики</vt:lpstr>
      <vt:lpstr>Четырехсекторная модель экономики</vt:lpstr>
      <vt:lpstr>Слайд 25</vt:lpstr>
      <vt:lpstr>Макроэкономические модели, их виды и показатели</vt:lpstr>
      <vt:lpstr>В макроэкономике выделяют различные виды функций: </vt:lpstr>
      <vt:lpstr>Экзогенные и эндогенные показатели в модели</vt:lpstr>
      <vt:lpstr>Макроэкономических переменные делятся на две группы</vt:lpstr>
      <vt:lpstr>Макроэкономические показатели могут быть разделены также на</vt:lpstr>
      <vt:lpstr>Различают три вида равновесия: устойчивое, неустойчивое и нейтральное</vt:lpstr>
      <vt:lpstr>В макроэкономических моделях большое значение имеет фактор времени.</vt:lpstr>
      <vt:lpstr>В динамических моделях важную роль играет принцип дисконтирования </vt:lpstr>
      <vt:lpstr>Макроэкономика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Света</dc:creator>
  <cp:lastModifiedBy>Света</cp:lastModifiedBy>
  <cp:revision>4</cp:revision>
  <cp:lastPrinted>1601-01-01T00:00:00Z</cp:lastPrinted>
  <dcterms:created xsi:type="dcterms:W3CDTF">1601-01-01T00:00:00Z</dcterms:created>
  <dcterms:modified xsi:type="dcterms:W3CDTF">2020-09-18T08:03:01Z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