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80" r:id="rId9"/>
    <p:sldId id="267" r:id="rId10"/>
    <p:sldId id="268" r:id="rId11"/>
    <p:sldId id="281" r:id="rId12"/>
    <p:sldId id="269" r:id="rId13"/>
    <p:sldId id="276" r:id="rId14"/>
    <p:sldId id="277" r:id="rId15"/>
    <p:sldId id="278" r:id="rId16"/>
    <p:sldId id="287" r:id="rId17"/>
    <p:sldId id="275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0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2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1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38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877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31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6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5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9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11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36A24-C8A8-469E-8FEF-70A8D4BB6F58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3DB42-BC6D-4086-A4E4-6E7C1DD065F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1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8712A9-BB09-4F90-B3A9-960E53DF5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00"/>
            <a:ext cx="9144000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4752528" cy="2164012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effectLst/>
              </a:rPr>
              <a:t>Манипуляции в общении.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190662-F917-422A-BDA9-5F53F2E6C084}"/>
              </a:ext>
            </a:extLst>
          </p:cNvPr>
          <p:cNvSpPr txBox="1"/>
          <p:nvPr/>
        </p:nvSpPr>
        <p:spPr>
          <a:xfrm>
            <a:off x="3527376" y="6081246"/>
            <a:ext cx="561662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Выполнила Ефремова Марина АРХБ-19П1</a:t>
            </a:r>
          </a:p>
        </p:txBody>
      </p:sp>
    </p:spTree>
    <p:extLst>
      <p:ext uri="{BB962C8B-B14F-4D97-AF65-F5344CB8AC3E}">
        <p14:creationId xmlns:p14="http://schemas.microsoft.com/office/powerpoint/2010/main" val="40444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2729"/>
            <a:ext cx="8229600" cy="1143000"/>
          </a:xfrm>
        </p:spPr>
        <p:txBody>
          <a:bodyPr/>
          <a:lstStyle/>
          <a:p>
            <a:r>
              <a:rPr lang="ru-RU" sz="2800" dirty="0"/>
              <a:t>Пример: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24246"/>
            <a:ext cx="8229600" cy="4525963"/>
          </a:xfrm>
        </p:spPr>
        <p:txBody>
          <a:bodyPr/>
          <a:lstStyle/>
          <a:p>
            <a:r>
              <a:rPr lang="ru-RU" i="1" dirty="0"/>
              <a:t>«Работая с нашей компанией, вы будете иметь дело с высокопрофессиональными сотрудниками. Именно этим обусловлено высокое качество наших услуг и конкурентоспособность нашего предложения, несмотря на его высокую стоимость. А если вы хотите снизить цену, то мы можем предложить вам молодого специалиста, они дешевле».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DA5DFF-160E-4A14-9CC6-266EF26B8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2" y="5582394"/>
            <a:ext cx="9144000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1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52536" y="404664"/>
            <a:ext cx="8229600" cy="1143000"/>
          </a:xfrm>
        </p:spPr>
        <p:txBody>
          <a:bodyPr/>
          <a:lstStyle/>
          <a:p>
            <a:r>
              <a:rPr lang="ru-RU" dirty="0"/>
              <a:t>Пример противодействия.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5559153" cy="440740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  <a:r>
              <a:rPr lang="ru-RU" i="1" dirty="0"/>
              <a:t>«Если я правильно понимаю, вы готовы пойти на уступки по цене за счет передачи наших задач не высококвалифицированным сотрудникам, а «молодому специалисту». Интересное предложение, мне нужна дополнительная информация о степени квалифицированности вашего «молодого специалиста». Возможно соотношение цена — качество и устроит нас. Вы не будете возражать, если мы организуем собеседование вашего молодого сотрудника с нашим экспертом?».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809744-C206-4E20-8715-F57916DC0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1716" y="2938636"/>
            <a:ext cx="702940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77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Причины манипуляции.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 </a:t>
            </a:r>
            <a:r>
              <a:rPr lang="ru-RU" dirty="0"/>
              <a:t>Основная причина манипуляции, в вечном конфликте че­ловека с самим собой, поскольку в повседневной жизни он вы­нужден опираться как на себя, так и на внешнюю среду.</a:t>
            </a:r>
          </a:p>
          <a:p>
            <a:r>
              <a:rPr lang="ru-RU" dirty="0"/>
              <a:t> Вторая причина манипулирования—  </a:t>
            </a:r>
            <a:r>
              <a:rPr lang="ru-RU" i="1" dirty="0"/>
              <a:t>это любовь</a:t>
            </a:r>
            <a:r>
              <a:rPr lang="ru-RU" dirty="0"/>
              <a:t>. Любовь обязательно предполагает знание человека таким, каков он есть, и уважение его истинной сущности.</a:t>
            </a:r>
          </a:p>
          <a:p>
            <a:r>
              <a:rPr lang="ru-RU" dirty="0"/>
              <a:t> Третья причина манипуляции — </a:t>
            </a:r>
            <a:r>
              <a:rPr lang="ru-RU" i="1" dirty="0"/>
              <a:t>риск и неопределенность</a:t>
            </a:r>
            <a:r>
              <a:rPr lang="ru-RU" dirty="0"/>
              <a:t>.</a:t>
            </a:r>
          </a:p>
          <a:p>
            <a:r>
              <a:rPr lang="ru-RU" dirty="0"/>
              <a:t>Четвертая причина манипуляции —  </a:t>
            </a:r>
            <a:r>
              <a:rPr lang="ru-RU" i="1" dirty="0"/>
              <a:t>страх затруднительного положения</a:t>
            </a:r>
            <a:r>
              <a:rPr lang="ru-RU" dirty="0"/>
              <a:t>. </a:t>
            </a:r>
          </a:p>
          <a:p>
            <a:r>
              <a:rPr lang="ru-RU" dirty="0"/>
              <a:t>Пятая причина манипуляции — </a:t>
            </a:r>
            <a:r>
              <a:rPr lang="ru-RU" i="1" dirty="0"/>
              <a:t>необходимо получить одобрение всех и каждого</a:t>
            </a:r>
            <a:r>
              <a:rPr lang="ru-RU" dirty="0"/>
              <a:t>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5A6CE9-8755-4530-8731-8B89F6A04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240"/>
            <a:ext cx="9144000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33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96552" y="216129"/>
            <a:ext cx="8229600" cy="1143000"/>
          </a:xfrm>
        </p:spPr>
        <p:txBody>
          <a:bodyPr/>
          <a:lstStyle/>
          <a:p>
            <a:r>
              <a:rPr lang="ru-RU" dirty="0"/>
              <a:t>Защита от манипуляций.</a:t>
            </a:r>
          </a:p>
        </p:txBody>
      </p:sp>
      <p:pic>
        <p:nvPicPr>
          <p:cNvPr id="8194" name="Picture 2" descr="C:\Users\Администратор\Desktop\5904_html_beb920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389851"/>
            <a:ext cx="461885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049069-2BE0-4281-BD19-60E37CDC4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1319" y="2959033"/>
            <a:ext cx="7029400" cy="111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44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3219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Защита от манипуляций.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ru-RU" dirty="0"/>
              <a:t>В основе манипуляции всегда лежит использование слабостей собеседника. </a:t>
            </a:r>
          </a:p>
          <a:p>
            <a:r>
              <a:rPr lang="ru-RU" dirty="0"/>
              <a:t>Осознайте, что вами манипулируют. Признаком манипуляции является чувство неудобства: вам не хочется что-то делать, говорить, а приходится — иначе неудобно.</a:t>
            </a:r>
          </a:p>
        </p:txBody>
      </p:sp>
      <p:pic>
        <p:nvPicPr>
          <p:cNvPr id="9218" name="Picture 2" descr="C:\Users\Администратор\Desktop\content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20" y="3979099"/>
            <a:ext cx="266429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9105B-9E54-4DAB-8A2F-2BD6A9E95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979099"/>
            <a:ext cx="4572000" cy="1584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F8606C-850D-4C0B-9AC6-64D0BF43D6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00"/>
            <a:ext cx="914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63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Защита от манипуляций.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1"/>
            <a:ext cx="4044847" cy="440740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sz="2800" dirty="0"/>
              <a:t>Пассивная защита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 Ею рекомендуется пользоваться, если вы не знаете, что делать, как ответить манипулятору. Не говорите ничего. Сделайте вид, что не расслышали, не поняли или вообще спросите о чем-то другом. </a:t>
            </a:r>
          </a:p>
        </p:txBody>
      </p:sp>
      <p:pic>
        <p:nvPicPr>
          <p:cNvPr id="10242" name="Picture 2" descr="C:\Users\Администратор\Desktop\0b0b0aa2cddb563f22d3716338e44b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87897"/>
            <a:ext cx="4545959" cy="426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923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396552" y="260648"/>
            <a:ext cx="8229600" cy="1143000"/>
          </a:xfrm>
        </p:spPr>
        <p:txBody>
          <a:bodyPr/>
          <a:lstStyle/>
          <a:p>
            <a:r>
              <a:rPr lang="ru-RU" sz="2400" b="1" dirty="0"/>
              <a:t>Формализация общения</a:t>
            </a:r>
            <a:r>
              <a:rPr lang="ru-RU" sz="2400" dirty="0"/>
              <a:t>, сведение общения с манипулятором к формальным процедурам. 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0"/>
            <a:ext cx="6423249" cy="480627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Говорить только стандартные фразы («речевые модули»); </a:t>
            </a:r>
            <a:br>
              <a:rPr lang="ru-RU" dirty="0"/>
            </a:br>
            <a:endParaRPr lang="ru-RU" dirty="0"/>
          </a:p>
          <a:p>
            <a:r>
              <a:rPr lang="ru-RU" dirty="0"/>
              <a:t>ссылаться на начальство и на порядки, которые заведены в Вашей организации; 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подолгу заполнять бумаги, заставлять собеседника расписываться в каждой из них; 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предложить связаться с Вами письменно </a:t>
            </a:r>
            <a:r>
              <a:rPr lang="ru-RU" i="1" dirty="0"/>
              <a:t>(«Мы рассмотрим Ваше предложение и обязательно ответим»</a:t>
            </a:r>
            <a:r>
              <a:rPr lang="ru-RU" dirty="0"/>
              <a:t>); </a:t>
            </a:r>
            <a:br>
              <a:rPr lang="ru-RU" dirty="0"/>
            </a:br>
            <a:endParaRPr lang="ru-RU" dirty="0"/>
          </a:p>
          <a:p>
            <a:r>
              <a:rPr lang="ru-RU" dirty="0"/>
              <a:t>дать визитку, листовку и показать, что разговор закончен; 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передать решение другому сотруднику (</a:t>
            </a:r>
            <a:r>
              <a:rPr lang="ru-RU" i="1" dirty="0"/>
              <a:t>типичный бюрократический прием – спихнуть просителя «к Иван </a:t>
            </a:r>
            <a:r>
              <a:rPr lang="ru-RU" i="1" dirty="0" err="1"/>
              <a:t>Иванычу</a:t>
            </a:r>
            <a:r>
              <a:rPr lang="ru-RU" i="1" dirty="0"/>
              <a:t> в 314-й кабинет»</a:t>
            </a:r>
            <a:r>
              <a:rPr lang="ru-RU" dirty="0"/>
              <a:t>).</a:t>
            </a:r>
          </a:p>
          <a:p>
            <a:pPr marL="45720" indent="0"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AAEF76-5012-4F9E-8CE2-FE0947BAF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7795" y="2995253"/>
            <a:ext cx="7029400" cy="103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55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8BC12-1CE9-4BF6-BF74-C5B719304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016" y="1361354"/>
            <a:ext cx="6969968" cy="4525963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b="1" dirty="0">
                <a:solidFill>
                  <a:schemeClr val="bg1"/>
                </a:solidFill>
              </a:rPr>
              <a:t>    </a:t>
            </a:r>
            <a:r>
              <a:rPr lang="ru-RU" sz="4800" b="1" i="1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pic>
        <p:nvPicPr>
          <p:cNvPr id="13314" name="Picture 2" descr="C:\Users\Администратор\Desktop\0_ac531_5a8232a3_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42" y="3140968"/>
            <a:ext cx="2593471" cy="271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256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Характеристика манипуляций в общении.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 </a:t>
            </a:r>
            <a:r>
              <a:rPr lang="ru-RU" sz="2400" i="1" dirty="0"/>
              <a:t>Манипуляция</a:t>
            </a:r>
            <a:r>
              <a:rPr lang="ru-RU" dirty="0"/>
              <a:t> – это вид духовного, психологического воздействия на человека (группу, общество);</a:t>
            </a:r>
          </a:p>
          <a:p>
            <a:endParaRPr lang="ru-RU" dirty="0"/>
          </a:p>
          <a:p>
            <a:r>
              <a:rPr lang="ru-RU" dirty="0"/>
              <a:t> Манипуляции имеют скрытый характер воздействия.</a:t>
            </a:r>
          </a:p>
          <a:p>
            <a:pPr marL="4572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Манипуляция предполагает игру на человеческих слабостях – «мишенях воздействия» – никто не желает показаться трусом, неумным, наоборот, каждый желает выглядеть достойно, быть великодушным, оказывать покровительство, получать похвалу и т.д.;</a:t>
            </a:r>
          </a:p>
          <a:p>
            <a:pPr marL="45720" indent="0"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0AF5F5-CE92-4AF7-8704-FA1D460FC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6" y="5440362"/>
            <a:ext cx="914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70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2919"/>
            <a:ext cx="7071320" cy="1200945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Всю совокупность уловок-манипуляций, используемых в деловом общении ( в спорах, дискуссиях, полемике), можно условно объединить в три группы: 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 </a:t>
            </a:r>
            <a:r>
              <a:rPr lang="ru-RU" i="1" dirty="0"/>
              <a:t>Организационно-процедурные</a:t>
            </a:r>
          </a:p>
          <a:p>
            <a:r>
              <a:rPr lang="ru-RU" i="1" dirty="0"/>
              <a:t>Психологические</a:t>
            </a:r>
          </a:p>
          <a:p>
            <a:r>
              <a:rPr lang="ru-RU" i="1" dirty="0"/>
              <a:t>Логические манипуляции.</a:t>
            </a:r>
            <a:r>
              <a:rPr lang="ru-RU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12E903-838B-4D65-A59A-48D7AD474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97807"/>
            <a:ext cx="4320480" cy="30243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059BD3-9B48-4807-ABF5-324571456E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26160" y="2986200"/>
            <a:ext cx="7029400" cy="105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14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B0BBD5-9BD4-48BD-8A87-3981881101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20" y="3771205"/>
            <a:ext cx="3172172" cy="22469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0091"/>
            <a:ext cx="9144000" cy="692696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fontScale="90000"/>
          </a:bodyPr>
          <a:lstStyle/>
          <a:p>
            <a:r>
              <a:rPr lang="ru-RU" sz="2800" b="1" dirty="0"/>
              <a:t> Организационно-процедурные манипуляции.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516" y="692696"/>
            <a:ext cx="8712968" cy="4525963"/>
          </a:xfrm>
        </p:spPr>
        <p:txBody>
          <a:bodyPr>
            <a:normAutofit/>
          </a:bodyPr>
          <a:lstStyle/>
          <a:p>
            <a:r>
              <a:rPr lang="ru-RU" sz="2400" b="1" i="1" dirty="0"/>
              <a:t>Организационно-процедурные манипуляции</a:t>
            </a:r>
            <a:r>
              <a:rPr lang="ru-RU" sz="2400" dirty="0"/>
              <a:t>  могут быть использованы организаторами переговорного процесса, дискуссии.</a:t>
            </a:r>
          </a:p>
          <a:p>
            <a:r>
              <a:rPr lang="ru-RU" sz="2400" dirty="0"/>
              <a:t> Они сориентированы либо на срыв обсуждения, либо на умышленное столкновение противоположных взглядов участников дискуссии с целью накалить атмосферу, либо на сведение переговоров к заведомо неприемлемому для оппонентов варианту обсуждения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FAC4E0-76AD-4B71-8E08-05E2E199E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263" y="3791942"/>
            <a:ext cx="3644044" cy="2049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ADDF8E-DB9A-404B-BD6C-B27A3F8D7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8" y="6086450"/>
            <a:ext cx="9144000" cy="7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418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Например: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32916"/>
            <a:ext cx="6063209" cy="4407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/>
              <a:t>«“Потеря” документов».</a:t>
            </a:r>
          </a:p>
          <a:p>
            <a:pPr marL="45720" indent="0">
              <a:buNone/>
            </a:pPr>
            <a:r>
              <a:rPr lang="ru-RU" dirty="0"/>
              <a:t> Уловка удается, если «как бы случайно» потеряются рабочие документы, письма, обращения, записки и все, что может негативно повлиять на ход обсуждения.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C7046F-FA3B-4D11-BEB6-5F5FD7DAA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21" y="4148010"/>
            <a:ext cx="3657600" cy="24353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C07B5A-B654-4A1A-AE66-380B64E710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8946" y="2886453"/>
            <a:ext cx="7006410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55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Психологические манипуляции.</a:t>
            </a:r>
            <a:r>
              <a:rPr lang="ru-RU" sz="2800" dirty="0"/>
              <a:t>   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52989"/>
            <a:ext cx="4335017" cy="4407408"/>
          </a:xfrm>
        </p:spPr>
        <p:txBody>
          <a:bodyPr/>
          <a:lstStyle/>
          <a:p>
            <a:r>
              <a:rPr lang="ru-RU" sz="2400" i="1" dirty="0"/>
              <a:t>Психологические манипуляции </a:t>
            </a:r>
            <a:r>
              <a:rPr lang="ru-RU" sz="2400" dirty="0"/>
              <a:t>основаны на использовании приемов, вводящих собеседника в состояние раздражения, играющие на его чувствах самолюбия и стыда.</a:t>
            </a:r>
          </a:p>
          <a:p>
            <a:pPr marL="45720" indent="0"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Администратор\Desktop\112192-copy-1365242013-844-640x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17" y="1388349"/>
            <a:ext cx="4175787" cy="31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7A535E-AC89-490E-AF52-863530B5D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5288"/>
            <a:ext cx="9144000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3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Например: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053" y="1124744"/>
            <a:ext cx="7156275" cy="4878281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/>
              <a:t>      Представьте, что вы мужчина. Получилось? Вы сидите в летнем кафе с девушкой, за которой вы ухаживаете и ведете с ней светскую беседу о жизни и любви. И вот к вам подходит симпатичная девочка-подросток (или не менее миловидная бабушка) с букетиком цветов и предлагает вам их приобрести. Как вы думаете — это обычное слегка навязчивое предложение о покупке или манипуляция? Ответ: манипуляция. Почему? Потому что здесь есть скрытый расчет на то, что вам будет неловко отказаться от покупки цветов для этой девушки (а для кого же еще!?) на глазах у самой девушки.</a:t>
            </a:r>
          </a:p>
          <a:p>
            <a:pPr marL="45720" indent="0">
              <a:buNone/>
            </a:pPr>
            <a:r>
              <a:rPr lang="ru-RU" i="1" dirty="0"/>
              <a:t>Ведь она же подумает, что вам для нее цветов жалко, и вы будете целый час чувствовать себя скрягой и дураком. Поэтому зачастую мужчине легче откупиться от своей неловкости и не портить вечер. На это и расчет.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7B99EE-1C7C-4B14-8028-743530923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36578" y="2876897"/>
            <a:ext cx="7029400" cy="127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73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eldorado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476" y="2050906"/>
            <a:ext cx="4054140" cy="324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3158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манипуляции в торговле.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384" y="1052937"/>
            <a:ext cx="4978896" cy="452596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В магазине покупатель выбирает товар, нерешительно рассматривая то более дешевые, то более дорогие вещи.</a:t>
            </a:r>
          </a:p>
          <a:p>
            <a:pPr marL="45720" indent="0" fontAlgn="base">
              <a:buNone/>
            </a:pPr>
            <a:r>
              <a:rPr lang="ru-RU" dirty="0"/>
              <a:t>Продавец:</a:t>
            </a:r>
            <a:br>
              <a:rPr lang="ru-RU" dirty="0"/>
            </a:br>
            <a:r>
              <a:rPr lang="ru-RU" dirty="0"/>
              <a:t>— Эта модель лучше, но она, пожалуй, дороговата для вас.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Покупатель: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— Вот ее-то я и возьму.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2B66A1-CFFB-4FAF-A32C-9084615B5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8"/>
            <a:ext cx="9144000" cy="118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41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Логические манипуляции.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654" y="1052736"/>
            <a:ext cx="4767065" cy="4407408"/>
          </a:xfrm>
        </p:spPr>
        <p:txBody>
          <a:bodyPr>
            <a:normAutofit/>
          </a:bodyPr>
          <a:lstStyle/>
          <a:p>
            <a:r>
              <a:rPr lang="ru-RU" sz="2400" b="1" dirty="0"/>
              <a:t>  </a:t>
            </a:r>
            <a:r>
              <a:rPr lang="ru-RU" sz="2400" i="1" dirty="0"/>
              <a:t>Логические манипуляции</a:t>
            </a:r>
            <a:r>
              <a:rPr lang="ru-RU" sz="2400" dirty="0"/>
              <a:t> построены на сознательных на - рушениях основных законов и правил формальной логики или же, наоборот, на их умелом использовании в целях воздействия на недостаточно осведомленного оппонента.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960E33-9394-41B4-9638-34725F2F70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4860" y="2827655"/>
            <a:ext cx="6858000" cy="1143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23C8A1-EAC1-45D6-A9A5-9F4F7BAE2D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50" y="4664185"/>
            <a:ext cx="3411871" cy="191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1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204</TotalTime>
  <Words>861</Words>
  <Application>Microsoft Office PowerPoint</Application>
  <PresentationFormat>Экран (4:3)</PresentationFormat>
  <Paragraphs>58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La mente</vt:lpstr>
      <vt:lpstr>Манипуляции в общении.</vt:lpstr>
      <vt:lpstr>Характеристика манипуляций в общении. </vt:lpstr>
      <vt:lpstr>Всю совокупность уловок-манипуляций, используемых в деловом общении ( в спорах, дискуссиях, полемике), можно условно объединить в три группы:  </vt:lpstr>
      <vt:lpstr> Организационно-процедурные манипуляции. </vt:lpstr>
      <vt:lpstr>Например:</vt:lpstr>
      <vt:lpstr>Психологические манипуляции.    </vt:lpstr>
      <vt:lpstr>Например: </vt:lpstr>
      <vt:lpstr>Пример манипуляции в торговле.</vt:lpstr>
      <vt:lpstr>Логические манипуляции.</vt:lpstr>
      <vt:lpstr>Пример:</vt:lpstr>
      <vt:lpstr>Пример противодействия.</vt:lpstr>
      <vt:lpstr>Причины манипуляции.</vt:lpstr>
      <vt:lpstr>Защита от манипуляций.</vt:lpstr>
      <vt:lpstr>Защита от манипуляций.</vt:lpstr>
      <vt:lpstr>Защита от манипуляций.</vt:lpstr>
      <vt:lpstr>Формализация общения, сведение общения с манипулятором к формальным процедурам. 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Никита Петров</cp:lastModifiedBy>
  <cp:revision>16</cp:revision>
  <dcterms:created xsi:type="dcterms:W3CDTF">2014-04-24T16:28:24Z</dcterms:created>
  <dcterms:modified xsi:type="dcterms:W3CDTF">2021-11-23T05:20:17Z</dcterms:modified>
</cp:coreProperties>
</file>