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386" r:id="rId2"/>
    <p:sldId id="510" r:id="rId3"/>
    <p:sldId id="512" r:id="rId4"/>
    <p:sldId id="511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494" r:id="rId15"/>
    <p:sldId id="466" r:id="rId16"/>
    <p:sldId id="472" r:id="rId17"/>
    <p:sldId id="473" r:id="rId18"/>
    <p:sldId id="467" r:id="rId19"/>
    <p:sldId id="470" r:id="rId20"/>
    <p:sldId id="471" r:id="rId21"/>
    <p:sldId id="474" r:id="rId22"/>
    <p:sldId id="475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</p:sldIdLst>
  <p:sldSz cx="9144000" cy="6858000" type="screen4x3"/>
  <p:notesSz cx="7102475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CCCCFF"/>
  </p:clrMru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1549" autoAdjust="0"/>
  </p:normalViewPr>
  <p:slideViewPr>
    <p:cSldViewPr>
      <p:cViewPr>
        <p:scale>
          <a:sx n="51" d="100"/>
          <a:sy n="51" d="100"/>
        </p:scale>
        <p:origin x="-1836" y="-3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9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86"/>
        <p:guide pos="227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7102475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4022725" y="0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2663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6763"/>
            <a:ext cx="5108575" cy="3830637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5312" cy="4595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0" y="9718675"/>
            <a:ext cx="307816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447" tIns="47723" rIns="95447" bIns="47723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18675"/>
            <a:ext cx="307022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3944" tIns="48852" rIns="93944" bIns="488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66725" algn="l"/>
                <a:tab pos="935038" algn="l"/>
                <a:tab pos="1404938" algn="l"/>
                <a:tab pos="1873250" algn="l"/>
                <a:tab pos="2341563" algn="l"/>
                <a:tab pos="2811463" algn="l"/>
                <a:tab pos="3279775" algn="l"/>
                <a:tab pos="3749675" algn="l"/>
                <a:tab pos="4217988" algn="l"/>
                <a:tab pos="4686300" algn="l"/>
                <a:tab pos="5156200" algn="l"/>
                <a:tab pos="5624513" algn="l"/>
                <a:tab pos="6094413" algn="l"/>
                <a:tab pos="6562725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5775" algn="l"/>
              </a:tabLst>
              <a:defRPr sz="13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B2A50C14-CCC7-4F5D-B3C8-BA0084BCD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D9FE01CE-FCDE-4975-A10D-967CE173CAF7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mtClean="0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ECD83711-C2D8-414D-8D83-B644576B4AD7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CE49B5D-C217-4609-A38C-896DC22DFCA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76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76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19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82F10E6A-0572-462B-AEA8-B22A3446B030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mtClean="0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6D41F702-366B-412E-AF46-1FF685F91462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57C1AB1-99C3-41E1-9A1E-C39409DFD618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194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194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29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31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32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33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39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B121535B-CF5B-4198-B071-1BEB818DAD29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A9805F4A-EFA1-46F0-8400-64F39460A196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F9554DB6-3B9E-4A61-A706-7A9F35F9114A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04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40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5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6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7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8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28C8DB83-32CF-45CF-A72A-1D7FC5446F91}" type="slidenum">
              <a:rPr lang="ru-RU" altLang="ru-RU" smtClean="0"/>
              <a:pPr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022725" y="9718675"/>
            <a:ext cx="30734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0FBC4247-84D2-4357-91FE-E2CA1EF545EF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022725" y="9718675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944" tIns="48852" rIns="93944" bIns="48852" anchor="b"/>
          <a:lstStyle/>
          <a:p>
            <a:pPr algn="r" eaLnBrk="1" hangingPunct="1">
              <a:buSzPct val="100000"/>
              <a:buFont typeface="Times New Roman" pitchFamily="18" charset="0"/>
              <a:buNone/>
              <a:tabLst>
                <a:tab pos="0" algn="l"/>
                <a:tab pos="465138" algn="l"/>
                <a:tab pos="933450" algn="l"/>
                <a:tab pos="1403350" algn="l"/>
                <a:tab pos="1871663" algn="l"/>
                <a:tab pos="2341563" algn="l"/>
                <a:tab pos="2809875" algn="l"/>
                <a:tab pos="3279775" algn="l"/>
                <a:tab pos="3748088" algn="l"/>
                <a:tab pos="4217988" algn="l"/>
                <a:tab pos="4684713" algn="l"/>
                <a:tab pos="5154613" algn="l"/>
                <a:tab pos="5622925" algn="l"/>
                <a:tab pos="6092825" algn="l"/>
                <a:tab pos="6561138" algn="l"/>
                <a:tab pos="7031038" algn="l"/>
                <a:tab pos="7500938" algn="l"/>
                <a:tab pos="7969250" algn="l"/>
                <a:tab pos="8439150" algn="l"/>
                <a:tab pos="8907463" algn="l"/>
                <a:tab pos="9374188" algn="l"/>
              </a:tabLst>
            </a:pPr>
            <a:fld id="{57DAEF7B-9BCE-4BEB-A292-1715756BC9E5}" type="slidenum">
              <a:rPr lang="ru-RU" altLang="ru-RU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itchFamily="18" charset="0"/>
                <a:buNone/>
                <a:tabLst>
                  <a:tab pos="0" algn="l"/>
                  <a:tab pos="465138" algn="l"/>
                  <a:tab pos="933450" algn="l"/>
                  <a:tab pos="1403350" algn="l"/>
                  <a:tab pos="1871663" algn="l"/>
                  <a:tab pos="2341563" algn="l"/>
                  <a:tab pos="2809875" algn="l"/>
                  <a:tab pos="3279775" algn="l"/>
                  <a:tab pos="3748088" algn="l"/>
                  <a:tab pos="4217988" algn="l"/>
                  <a:tab pos="4684713" algn="l"/>
                  <a:tab pos="5154613" algn="l"/>
                  <a:tab pos="5622925" algn="l"/>
                  <a:tab pos="6092825" algn="l"/>
                  <a:tab pos="6561138" algn="l"/>
                  <a:tab pos="7031038" algn="l"/>
                  <a:tab pos="7500938" algn="l"/>
                  <a:tab pos="7969250" algn="l"/>
                  <a:tab pos="8439150" algn="l"/>
                  <a:tab pos="8907463" algn="l"/>
                  <a:tab pos="9374188" algn="l"/>
                </a:tabLst>
              </a:pPr>
              <a:t>9</a:t>
            </a:fld>
            <a:endParaRPr lang="ru-RU" altLang="ru-RU" sz="1300">
              <a:solidFill>
                <a:srgbClr val="000000"/>
              </a:solidFill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533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9019-135A-43CD-82B8-63B6B55DBBD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FD13-3F4B-4D57-A139-D716AFD588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58C6E-C801-481F-A155-4D1D6AED3EC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50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6ECBA-B375-4981-85D6-01FABF4C356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FFC2-A92B-4311-9A88-079065C6D7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AC20E-F477-4A4B-A11B-DE31456766E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796A5-FBB6-413D-92E2-426AC3A47C1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FC62D-A41B-4E61-A4D6-2F951DF7185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58F0-F57A-4F1D-BACB-991AC1CC429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6D05-BEB9-48F6-B1D4-A61D956567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9DFA4-01B3-4AB2-A9FF-AD36F557BB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F31EB-FEFA-44C8-BD9C-1E610DEB1C5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Calibri" pitchFamily="32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/>
              <a:t>11.11.17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5663" cy="357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200">
                <a:solidFill>
                  <a:srgbClr val="898989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A40B7A3D-D714-463F-B52F-0766CFD16A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395536" y="3397274"/>
            <a:ext cx="2304256" cy="3460726"/>
          </a:xfrm>
          <a:prstGeom prst="rect">
            <a:avLst/>
          </a:prstGeom>
          <a:noFill/>
        </p:spPr>
      </p:pic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11560" y="0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высшего  образования</a:t>
            </a:r>
            <a:b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«Сибирский государственный автомобильно-дорожный университет (</a:t>
            </a:r>
            <a:r>
              <a:rPr lang="ru-RU" alt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СибАДИ</a:t>
            </a: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)»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1196752"/>
            <a:ext cx="9144000" cy="267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рекомендации. 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№ 2,3_2022 год</a:t>
            </a:r>
            <a:endParaRPr lang="ru-RU" alt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5867400" y="5229225"/>
            <a:ext cx="3276600" cy="132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кафедры «Инженерная педагогика»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Цехош С.И. 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6489700"/>
            <a:ext cx="9144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Омск - 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 2.303 – 68  Линии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Толщина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 основной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должна быть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0,5…1,4 мм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зависимости от величины  и сложности изображения, а также от формата чертежа.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Выбранные толщины линий должны быть одинаковыми для всех изображений на данном чертеже.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www.omsk-kprf.ru/sites/default/files/images/newsimages/8416/%D0%B3%D0%BE%D1%81%D1%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429000"/>
            <a:ext cx="5148620" cy="27748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b="56891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линий. Толщину и тип линий принимают в соответствии с </a:t>
            </a: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 2.303–2011.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t="43109"/>
          <a:stretch>
            <a:fillRect/>
          </a:stretch>
        </p:blipFill>
        <p:spPr bwMode="auto">
          <a:xfrm>
            <a:off x="251520" y="1124744"/>
            <a:ext cx="8892480" cy="5733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Определяем какие даны поверхности, что позволяет определить есть ли готовая линия пересечения. </a:t>
            </a:r>
          </a:p>
        </p:txBody>
      </p:sp>
      <p:pic>
        <p:nvPicPr>
          <p:cNvPr id="4099" name="Picture 3" descr="C:\Users\Andrey\Desktop\ГР №2\призма + усеченый прямой конус.jpg"/>
          <p:cNvPicPr>
            <a:picLocks noChangeAspect="1" noChangeArrowheads="1"/>
          </p:cNvPicPr>
          <p:nvPr/>
        </p:nvPicPr>
        <p:blipFill>
          <a:blip r:embed="rId3" cstate="print"/>
          <a:srcRect l="14126" t="4865" r="16811" b="21708"/>
          <a:stretch>
            <a:fillRect/>
          </a:stretch>
        </p:blipFill>
        <p:spPr bwMode="auto">
          <a:xfrm>
            <a:off x="4355976" y="692696"/>
            <a:ext cx="3931498" cy="5904656"/>
          </a:xfrm>
          <a:prstGeom prst="rect">
            <a:avLst/>
          </a:prstGeom>
          <a:noFill/>
        </p:spPr>
      </p:pic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4" cstate="print"/>
          <a:srcRect t="8001"/>
          <a:stretch>
            <a:fillRect/>
          </a:stretch>
        </p:blipFill>
        <p:spPr bwMode="auto">
          <a:xfrm>
            <a:off x="251520" y="1268760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Построение фигур пересечения строго в проекционной связи.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6799" t="23685" r="42170" b="13751"/>
          <a:stretch>
            <a:fillRect/>
          </a:stretch>
        </p:blipFill>
        <p:spPr bwMode="auto">
          <a:xfrm>
            <a:off x="3851920" y="715621"/>
            <a:ext cx="3672408" cy="614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Находим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готовую линию пересечения поверхностей. Линия пересечения на П2.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ndrey\Desktop\ГР №2\Взаимное пересечение поверхностей _ НГ.02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140"/>
            <a:ext cx="4515651" cy="6378860"/>
          </a:xfrm>
          <a:prstGeom prst="rect">
            <a:avLst/>
          </a:prstGeom>
          <a:noFill/>
        </p:spPr>
      </p:pic>
      <p:pic>
        <p:nvPicPr>
          <p:cNvPr id="5125" name="Picture 5" descr="C:\Users\Andrey\Desktop\ГР №2\1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572000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rey\Desktop\ГР №2\1231.jpg"/>
          <p:cNvPicPr>
            <a:picLocks noChangeAspect="1" noChangeArrowheads="1"/>
          </p:cNvPicPr>
          <p:nvPr/>
        </p:nvPicPr>
        <p:blipFill>
          <a:blip r:embed="rId3" cstate="print"/>
          <a:srcRect l="21819" t="8001" r="21819" b="21650"/>
          <a:stretch>
            <a:fillRect/>
          </a:stretch>
        </p:blipFill>
        <p:spPr bwMode="auto">
          <a:xfrm>
            <a:off x="4572000" y="1398657"/>
            <a:ext cx="3096344" cy="5459343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есть готовая линия пересечения, то её разбиваем на характерные точки (на очерковых образующих, высшая и низшая точки, точки видимости).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Определить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дополнительные точки. </a:t>
            </a:r>
          </a:p>
        </p:txBody>
      </p:sp>
      <p:pic>
        <p:nvPicPr>
          <p:cNvPr id="7170" name="Picture 2" descr="C:\Users\Andrey\Desktop\ГР №2\вфв.jpg"/>
          <p:cNvPicPr>
            <a:picLocks noChangeAspect="1" noChangeArrowheads="1"/>
          </p:cNvPicPr>
          <p:nvPr/>
        </p:nvPicPr>
        <p:blipFill>
          <a:blip r:embed="rId3" cstate="print"/>
          <a:srcRect l="20336" t="8001" r="15886" b="22700"/>
          <a:stretch>
            <a:fillRect/>
          </a:stretch>
        </p:blipFill>
        <p:spPr bwMode="auto">
          <a:xfrm>
            <a:off x="3131839" y="548680"/>
            <a:ext cx="3846973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Вести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вспомогательные проецирующие плоскости. Метод секущих плоскостей.  </a:t>
            </a:r>
          </a:p>
          <a:p>
            <a:pPr algn="just">
              <a:lnSpc>
                <a:spcPct val="150000"/>
              </a:lnSpc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ndrey\Desktop\ГР №2\цкукук.jpg"/>
          <p:cNvPicPr>
            <a:picLocks noChangeAspect="1" noChangeArrowheads="1"/>
          </p:cNvPicPr>
          <p:nvPr/>
        </p:nvPicPr>
        <p:blipFill>
          <a:blip r:embed="rId3" cstate="print"/>
          <a:srcRect l="23302" t="10101" r="11436" b="22720"/>
          <a:stretch>
            <a:fillRect/>
          </a:stretch>
        </p:blipFill>
        <p:spPr bwMode="auto">
          <a:xfrm>
            <a:off x="3203849" y="587990"/>
            <a:ext cx="4182210" cy="608137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2489" t="9618" r="10916" b="20079"/>
          <a:stretch>
            <a:fillRect/>
          </a:stretch>
        </p:blipFill>
        <p:spPr bwMode="auto">
          <a:xfrm>
            <a:off x="2339752" y="322141"/>
            <a:ext cx="4382870" cy="6535859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Из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каждой точки выводим вспомогательные линии (тонкие линии).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DCDD801-9FDD-4451-8D96-594CC49308A9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1" y="0"/>
            <a:ext cx="9144000" cy="4526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Алгоритм выполнения: 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Определить  какие поверхности пересекаются.</a:t>
            </a: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2. Определить   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тип    линии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пересечения.</a:t>
            </a: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Определить тип   пересечения: проницание или врезка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ткрыть лекцию № 6.6.1.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drey\Desktop\ГР №2\уавуцауцауа.jpg"/>
          <p:cNvPicPr>
            <a:picLocks noChangeAspect="1" noChangeArrowheads="1"/>
          </p:cNvPicPr>
          <p:nvPr/>
        </p:nvPicPr>
        <p:blipFill>
          <a:blip r:embed="rId3" cstate="print"/>
          <a:srcRect l="24785" t="10101" r="9953" b="19550"/>
          <a:stretch>
            <a:fillRect/>
          </a:stretch>
        </p:blipFill>
        <p:spPr bwMode="auto">
          <a:xfrm>
            <a:off x="3131840" y="363750"/>
            <a:ext cx="4264880" cy="6494250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П2 замеряем радиус.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drey\Desktop\ГР №2\23456.jpg"/>
          <p:cNvPicPr>
            <a:picLocks noChangeAspect="1" noChangeArrowheads="1"/>
          </p:cNvPicPr>
          <p:nvPr/>
        </p:nvPicPr>
        <p:blipFill>
          <a:blip r:embed="rId3" cstate="print"/>
          <a:srcRect l="23732" t="9450" r="11007" b="21251"/>
          <a:stretch>
            <a:fillRect/>
          </a:stretch>
        </p:blipFill>
        <p:spPr bwMode="auto">
          <a:xfrm>
            <a:off x="2915817" y="296653"/>
            <a:ext cx="4374232" cy="6561347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П2 замеряем радиус и переносим на П1. На вспомогательные линии.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Подписываем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точки.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ndrey\Desktop\ГР №2\444.jpg"/>
          <p:cNvPicPr>
            <a:picLocks noChangeAspect="1" noChangeArrowheads="1"/>
          </p:cNvPicPr>
          <p:nvPr/>
        </p:nvPicPr>
        <p:blipFill>
          <a:blip r:embed="rId3" cstate="print"/>
          <a:srcRect l="24785" t="10101" r="11436" b="21650"/>
          <a:stretch>
            <a:fillRect/>
          </a:stretch>
        </p:blipFill>
        <p:spPr bwMode="auto">
          <a:xfrm>
            <a:off x="3347864" y="476673"/>
            <a:ext cx="4103348" cy="62027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ndrey\Desktop\ГР №2\555.jpg"/>
          <p:cNvPicPr>
            <a:picLocks noChangeAspect="1" noChangeArrowheads="1"/>
          </p:cNvPicPr>
          <p:nvPr/>
        </p:nvPicPr>
        <p:blipFill>
          <a:blip r:embed="rId3" cstate="print"/>
          <a:srcRect l="21818" t="3801" r="12920" b="25850"/>
          <a:stretch>
            <a:fillRect/>
          </a:stretch>
        </p:blipFill>
        <p:spPr bwMode="auto">
          <a:xfrm>
            <a:off x="3203847" y="260648"/>
            <a:ext cx="4248473" cy="646926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ndrey\Desktop\ГР №2\666.jpg"/>
          <p:cNvPicPr>
            <a:picLocks noChangeAspect="1" noChangeArrowheads="1"/>
          </p:cNvPicPr>
          <p:nvPr/>
        </p:nvPicPr>
        <p:blipFill>
          <a:blip r:embed="rId3" cstate="print"/>
          <a:srcRect l="15886" t="6951" r="12919" b="24800"/>
          <a:stretch>
            <a:fillRect/>
          </a:stretch>
        </p:blipFill>
        <p:spPr bwMode="auto">
          <a:xfrm>
            <a:off x="2843808" y="0"/>
            <a:ext cx="5064369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ndrey\Desktop\ГР №2\777777.jpg"/>
          <p:cNvPicPr>
            <a:picLocks noChangeAspect="1" noChangeArrowheads="1"/>
          </p:cNvPicPr>
          <p:nvPr/>
        </p:nvPicPr>
        <p:blipFill>
          <a:blip r:embed="rId3" cstate="print"/>
          <a:srcRect l="18259" t="8655" r="16191" b="21650"/>
          <a:stretch>
            <a:fillRect/>
          </a:stretch>
        </p:blipFill>
        <p:spPr bwMode="auto">
          <a:xfrm>
            <a:off x="2598262" y="0"/>
            <a:ext cx="45660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ndrey\Desktop\ГР №2\8888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1650"/>
          <a:stretch>
            <a:fillRect/>
          </a:stretch>
        </p:blipFill>
        <p:spPr bwMode="auto">
          <a:xfrm>
            <a:off x="2658360" y="0"/>
            <a:ext cx="47400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ndrey\Desktop\ГР №2\999.jpg"/>
          <p:cNvPicPr>
            <a:picLocks noChangeAspect="1" noChangeArrowheads="1"/>
          </p:cNvPicPr>
          <p:nvPr/>
        </p:nvPicPr>
        <p:blipFill>
          <a:blip r:embed="rId3" cstate="print"/>
          <a:srcRect l="17369" t="6951" r="12919" b="22700"/>
          <a:stretch>
            <a:fillRect/>
          </a:stretch>
        </p:blipFill>
        <p:spPr bwMode="auto">
          <a:xfrm>
            <a:off x="2555776" y="0"/>
            <a:ext cx="49085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ndrey\Desktop\ГР №2\10.jpg"/>
          <p:cNvPicPr>
            <a:picLocks noChangeAspect="1" noChangeArrowheads="1"/>
          </p:cNvPicPr>
          <p:nvPr/>
        </p:nvPicPr>
        <p:blipFill>
          <a:blip r:embed="rId3" cstate="print"/>
          <a:srcRect l="15886" t="9051" r="15886" b="21650"/>
          <a:stretch>
            <a:fillRect/>
          </a:stretch>
        </p:blipFill>
        <p:spPr bwMode="auto">
          <a:xfrm>
            <a:off x="2555777" y="104110"/>
            <a:ext cx="4707256" cy="675389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ndrey\Desktop\ГР №2\11.jpg"/>
          <p:cNvPicPr>
            <a:picLocks noChangeAspect="1" noChangeArrowheads="1"/>
          </p:cNvPicPr>
          <p:nvPr/>
        </p:nvPicPr>
        <p:blipFill>
          <a:blip r:embed="rId3" cstate="print"/>
          <a:srcRect l="17369" t="4851" r="11436" b="24800"/>
          <a:stretch>
            <a:fillRect/>
          </a:stretch>
        </p:blipFill>
        <p:spPr bwMode="auto">
          <a:xfrm>
            <a:off x="2627785" y="0"/>
            <a:ext cx="50349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Пример графической работы № 2, 3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Построить линию пересечения поверхностей двух тел.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видимость линии пересечения и поверхностей.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ndrey\Desktop\ГР №2\1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4788024" y="1772816"/>
            <a:ext cx="3912902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ndrey\Desktop\ГР №2\12.jpg"/>
          <p:cNvPicPr>
            <a:picLocks noChangeAspect="1" noChangeArrowheads="1"/>
          </p:cNvPicPr>
          <p:nvPr/>
        </p:nvPicPr>
        <p:blipFill>
          <a:blip r:embed="rId3" cstate="print"/>
          <a:srcRect l="15886" t="3801" r="12919" b="25850"/>
          <a:stretch>
            <a:fillRect/>
          </a:stretch>
        </p:blipFill>
        <p:spPr bwMode="auto">
          <a:xfrm>
            <a:off x="2729083" y="0"/>
            <a:ext cx="49131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Andrey\Desktop\ГР №2\13.jpg"/>
          <p:cNvPicPr>
            <a:picLocks noChangeAspect="1" noChangeArrowheads="1"/>
          </p:cNvPicPr>
          <p:nvPr/>
        </p:nvPicPr>
        <p:blipFill>
          <a:blip r:embed="rId3" cstate="print"/>
          <a:srcRect l="17369" t="3801" r="9953" b="25850"/>
          <a:stretch>
            <a:fillRect/>
          </a:stretch>
        </p:blipFill>
        <p:spPr bwMode="auto">
          <a:xfrm>
            <a:off x="2797201" y="0"/>
            <a:ext cx="5015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ndrey\Desktop\ГР №2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Andrey\Desktop\ГР №2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805571" cy="67882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Andrey\Desktop\ГР №2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Andrey\Desktop\ГР №2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Andrey\Desktop\ГР №2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Users\Andrey\Desktop\ГР №2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58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ndrey\Desktop\ГР №2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4854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Соединяем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точки с учетом видимости  (смотрим на П2). Точки 7 и 8 невидим – невидимый контур. 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Andrey\Desktop\ГР №2\22.jpg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3131840" y="548680"/>
            <a:ext cx="4854839" cy="6309320"/>
          </a:xfrm>
          <a:prstGeom prst="rect">
            <a:avLst/>
          </a:prstGeom>
          <a:noFill/>
        </p:spPr>
      </p:pic>
      <p:sp>
        <p:nvSpPr>
          <p:cNvPr id="5" name="Стрелка вниз 4"/>
          <p:cNvSpPr/>
          <p:nvPr/>
        </p:nvSpPr>
        <p:spPr bwMode="auto">
          <a:xfrm>
            <a:off x="4499992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6516216" y="548680"/>
            <a:ext cx="504056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4E47393-B58D-419B-B0E0-F770A040C8A3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0" y="0"/>
            <a:ext cx="8964613" cy="674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Точки линии пересечения находят при помощи вспомогательных секущих плоскостей. </a:t>
            </a: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Секущие плоскости выбирают так, чтобы они пересекали заданные поверхности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окружностям или прямым линиям.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7824" t="14563" r="36718" b="15547"/>
          <a:stretch>
            <a:fillRect/>
          </a:stretch>
        </p:blipFill>
        <p:spPr bwMode="auto">
          <a:xfrm>
            <a:off x="755576" y="1196752"/>
            <a:ext cx="289249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Andrey\Desktop\ГР №2\20.jpg"/>
          <p:cNvPicPr>
            <a:picLocks noChangeAspect="1" noChangeArrowheads="1"/>
          </p:cNvPicPr>
          <p:nvPr/>
        </p:nvPicPr>
        <p:blipFill>
          <a:blip r:embed="rId4" cstate="print"/>
          <a:srcRect l="14403" t="8001" r="8470" b="19550"/>
          <a:stretch>
            <a:fillRect/>
          </a:stretch>
        </p:blipFill>
        <p:spPr bwMode="auto">
          <a:xfrm>
            <a:off x="5148064" y="620688"/>
            <a:ext cx="3744416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Определяем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видимость очерка. </a:t>
            </a: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Andrey\Desktop\ГР №2\23.jpg"/>
          <p:cNvPicPr>
            <a:picLocks noChangeAspect="1" noChangeArrowheads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 bwMode="auto">
          <a:xfrm>
            <a:off x="2144580" y="620688"/>
            <a:ext cx="4854839" cy="6237312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 bwMode="auto">
          <a:xfrm>
            <a:off x="3059832" y="2204864"/>
            <a:ext cx="720080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Стрелка влево 5"/>
          <p:cNvSpPr/>
          <p:nvPr/>
        </p:nvSpPr>
        <p:spPr bwMode="auto">
          <a:xfrm>
            <a:off x="5508104" y="4365104"/>
            <a:ext cx="1152128" cy="432048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Чертежи должны быть выполнены карандашом аккуратно с помощью чертежных принадлежностей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ndrey\Downloads\WhatsApp Image 2022-01-05 at 22.05.17.jpeg"/>
          <p:cNvPicPr>
            <a:picLocks noChangeAspect="1" noChangeArrowheads="1"/>
          </p:cNvPicPr>
          <p:nvPr/>
        </p:nvPicPr>
        <p:blipFill>
          <a:blip r:embed="rId3" cstate="print"/>
          <a:srcRect l="1855" t="1436" r="5369" b="2326"/>
          <a:stretch>
            <a:fillRect/>
          </a:stretch>
        </p:blipFill>
        <p:spPr bwMode="auto">
          <a:xfrm>
            <a:off x="1979712" y="1195312"/>
            <a:ext cx="4176464" cy="55964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2.  На формате А4 ( 210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297 ) выполняем работу, положение вертикальное. Чертим рамку. Рамка с полями: слева 20 мм, по остальным трем сторонам по 5 мм. </a:t>
            </a:r>
          </a:p>
          <a:p>
            <a:pPr algn="just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drey\Desktop\рейтинг\основная надпись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200" y="1052736"/>
            <a:ext cx="4214111" cy="56474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y\Desktop\рейтинг\основная 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910408" cy="5661248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Рамка с полями: слева 20 мм, по остальным трем сторонам по 5 мм. Рамка оформляется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 основной  линией.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Размеры указаны для вычерчивания. 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esktop\рейтинг\основная надпись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875" y="332656"/>
            <a:ext cx="5197125" cy="6525344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Чертим основную надпись.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Основная надпись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оформляется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сплошной толстой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основной  линией.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Размеры указаны для вычерчивания.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355976" cy="2016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ndrey\Desktop\рейтинг\основная надпись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14114" cy="6093296"/>
          </a:xfrm>
          <a:prstGeom prst="rect">
            <a:avLst/>
          </a:prstGeom>
          <a:noFill/>
        </p:spPr>
      </p:pic>
      <p:sp>
        <p:nvSpPr>
          <p:cNvPr id="3075" name="Text Box 1"/>
          <p:cNvSpPr txBox="1">
            <a:spLocks noChangeArrowheads="1"/>
          </p:cNvSpPr>
          <p:nvPr/>
        </p:nvSpPr>
        <p:spPr bwMode="auto">
          <a:xfrm>
            <a:off x="6615113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E6FF3B-785A-402B-99DF-D8C17B3CB18A}" type="slidenum">
              <a:rPr lang="ru-RU" alt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ru-RU" alt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Надписи на чертежах выполняют стандартным шрифтом (ГОСТ 2.304–81).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283968" cy="17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 bwMode="auto">
          <a:xfrm flipV="1">
            <a:off x="1475656" y="2060848"/>
            <a:ext cx="576064" cy="144016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Прямоугольник 10"/>
          <p:cNvSpPr/>
          <p:nvPr/>
        </p:nvSpPr>
        <p:spPr>
          <a:xfrm>
            <a:off x="-252536" y="3429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Указать название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практической работы (задачи)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12264</TotalTime>
  <Words>573</Words>
  <Application>Microsoft Office PowerPoint</Application>
  <PresentationFormat>Экран (4:3)</PresentationFormat>
  <Paragraphs>223</Paragraphs>
  <Slides>40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профессионального образования «Сибирская государственная автомобильно-дорожная академия (СибАДИ)»</dc:title>
  <dc:creator>Daria</dc:creator>
  <cp:lastModifiedBy>Andrey</cp:lastModifiedBy>
  <cp:revision>1310</cp:revision>
  <cp:lastPrinted>1601-01-01T00:00:00Z</cp:lastPrinted>
  <dcterms:created xsi:type="dcterms:W3CDTF">2013-11-14T12:27:55Z</dcterms:created>
  <dcterms:modified xsi:type="dcterms:W3CDTF">2022-01-16T15:15:15Z</dcterms:modified>
</cp:coreProperties>
</file>