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3" r:id="rId4"/>
    <p:sldId id="262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88" autoAdjust="0"/>
    <p:restoredTop sz="94660"/>
  </p:normalViewPr>
  <p:slideViewPr>
    <p:cSldViewPr>
      <p:cViewPr>
        <p:scale>
          <a:sx n="75" d="100"/>
          <a:sy n="75" d="100"/>
        </p:scale>
        <p:origin x="-106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0CE71D-4BF7-4540-808A-352C0D99131B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D1F657-15E5-41AE-BBC7-1B67D2A26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0CE71D-4BF7-4540-808A-352C0D99131B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D1F657-15E5-41AE-BBC7-1B67D2A26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0CE71D-4BF7-4540-808A-352C0D99131B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D1F657-15E5-41AE-BBC7-1B67D2A26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0CE71D-4BF7-4540-808A-352C0D99131B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D1F657-15E5-41AE-BBC7-1B67D2A26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0CE71D-4BF7-4540-808A-352C0D99131B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D1F657-15E5-41AE-BBC7-1B67D2A26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0CE71D-4BF7-4540-808A-352C0D99131B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D1F657-15E5-41AE-BBC7-1B67D2A26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0CE71D-4BF7-4540-808A-352C0D99131B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D1F657-15E5-41AE-BBC7-1B67D2A26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0CE71D-4BF7-4540-808A-352C0D99131B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D1F657-15E5-41AE-BBC7-1B67D2A26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0CE71D-4BF7-4540-808A-352C0D99131B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D1F657-15E5-41AE-BBC7-1B67D2A26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0CE71D-4BF7-4540-808A-352C0D99131B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D1F657-15E5-41AE-BBC7-1B67D2A26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0CE71D-4BF7-4540-808A-352C0D99131B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D1F657-15E5-41AE-BBC7-1B67D2A26A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60CE71D-4BF7-4540-808A-352C0D99131B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3D1F657-15E5-41AE-BBC7-1B67D2A26A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628800"/>
            <a:ext cx="7772400" cy="1800200"/>
          </a:xfrm>
        </p:spPr>
        <p:txBody>
          <a:bodyPr>
            <a:normAutofit/>
          </a:bodyPr>
          <a:lstStyle/>
          <a:p>
            <a:r>
              <a:rPr lang="ru-RU" dirty="0" smtClean="0"/>
              <a:t>  «Под уклон» или континуум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2040" y="4725144"/>
            <a:ext cx="3562736" cy="936104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Подготовила: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студентка гр.Биб-20И</a:t>
            </a:r>
            <a:r>
              <a:rPr lang="en-US" dirty="0" smtClean="0">
                <a:solidFill>
                  <a:schemeClr val="tx1"/>
                </a:solidFill>
              </a:rPr>
              <a:t>Z</a:t>
            </a:r>
            <a:r>
              <a:rPr lang="ru-RU" dirty="0" smtClean="0">
                <a:solidFill>
                  <a:schemeClr val="tx1"/>
                </a:solidFill>
              </a:rPr>
              <a:t>2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Олейник В.П.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704856" cy="6480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Ложный довод </a:t>
            </a:r>
            <a:r>
              <a:rPr lang="ru-RU" i="1" dirty="0" smtClean="0"/>
              <a:t>«под уклон»,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111872" cy="4115944"/>
          </a:xfrm>
        </p:spPr>
        <p:txBody>
          <a:bodyPr>
            <a:normAutofit/>
          </a:bodyPr>
          <a:lstStyle/>
          <a:p>
            <a:r>
              <a:rPr lang="ru-RU" dirty="0" smtClean="0"/>
              <a:t>Ложный довод, который называется </a:t>
            </a:r>
            <a:r>
              <a:rPr lang="ru-RU" i="1" dirty="0" smtClean="0"/>
              <a:t>«под уклон», </a:t>
            </a:r>
            <a:r>
              <a:rPr lang="ru-RU" dirty="0" smtClean="0"/>
              <a:t>лучше всего объяснить на примере.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8111872" cy="1051560"/>
          </a:xfrm>
        </p:spPr>
        <p:txBody>
          <a:bodyPr>
            <a:noAutofit/>
          </a:bodyPr>
          <a:lstStyle/>
          <a:p>
            <a:r>
              <a:rPr lang="ru-RU" sz="3200" dirty="0" smtClean="0"/>
              <a:t>Пример ложного довода «Под уклон»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61328"/>
            <a:ext cx="4680520" cy="4187952"/>
          </a:xfrm>
        </p:spPr>
        <p:txBody>
          <a:bodyPr>
            <a:noAutofit/>
          </a:bodyPr>
          <a:lstStyle/>
          <a:p>
            <a:r>
              <a:rPr lang="ru-RU" sz="2000" dirty="0" smtClean="0"/>
              <a:t>Одним из доводов против принятия судебных постановлений об объединении школ для негров и белых было то, что если мы допустим, чтобы суд решал, какие школы будут посещать наши дети, то суд начнет указывать нам также, кого нам следует пускать в церковь, кого приглашать в гости и даже на ком жениться.</a:t>
            </a:r>
            <a:endParaRPr lang="ru-RU" sz="2000" dirty="0"/>
          </a:p>
        </p:txBody>
      </p:sp>
      <p:pic>
        <p:nvPicPr>
          <p:cNvPr id="4" name="Рисунок 3" descr="1625326626_25-phonoteka-org-p-advokat-oboi-oboi-krasivo-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2204864"/>
            <a:ext cx="3011328" cy="2006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7056784" cy="64807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Аргументация довода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556792"/>
            <a:ext cx="4861168" cy="4176464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 smtClean="0"/>
              <a:t>Аргументация состоит в том, что если мы отдадим в юрисдикцию суда события, стоящие на одном конце этого континуума, то и над другими событиями, входящими в него, суд приобретет власть. Поэтому данный ложный довод называют или «под уклон» (начав движение под уклон, трудно или даже невозможно остановиться), или континуум.</a:t>
            </a:r>
            <a:endParaRPr lang="ru-RU" sz="2400" dirty="0"/>
          </a:p>
        </p:txBody>
      </p:sp>
      <p:pic>
        <p:nvPicPr>
          <p:cNvPr id="4" name="Рисунок 3" descr="6CB2AD2E10CEC58D.jpg"/>
          <p:cNvPicPr>
            <a:picLocks noChangeAspect="1"/>
          </p:cNvPicPr>
          <p:nvPr/>
        </p:nvPicPr>
        <p:blipFill>
          <a:blip r:embed="rId2" cstate="print"/>
          <a:srcRect l="3691" t="11078" r="20636"/>
          <a:stretch>
            <a:fillRect/>
          </a:stretch>
        </p:blipFill>
        <p:spPr>
          <a:xfrm>
            <a:off x="5580112" y="2132856"/>
            <a:ext cx="2952328" cy="23119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836712"/>
            <a:ext cx="8183880" cy="4968552"/>
          </a:xfrm>
        </p:spPr>
        <p:txBody>
          <a:bodyPr>
            <a:normAutofit/>
          </a:bodyPr>
          <a:lstStyle/>
          <a:p>
            <a:r>
              <a:rPr lang="ru-RU" dirty="0" smtClean="0"/>
              <a:t>В этом примере действие (объединение школ для черных и белых по постановлению суда) стоит в одном континууме (непрерывном ряду) с такой крайностью, как женитьба по указке суда.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836712"/>
            <a:ext cx="8183880" cy="482453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Большинство жизненных событий можно расположить в виде ряда. Но отсюда вовсе не следует, что действия, касающиеся какой-то части этого ряда, будут применимы также и к другим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Этот ложный довод имеет еще одно, более красочное название — </a:t>
            </a:r>
            <a:r>
              <a:rPr lang="ru-RU" i="1" dirty="0" smtClean="0"/>
              <a:t>«верблюд засунул нос в палатку». </a:t>
            </a:r>
            <a:r>
              <a:rPr lang="ru-RU" dirty="0" smtClean="0"/>
              <a:t>Это название намекает на то, что если мы позволим верблюду засунуть нос в палатку, то скоро за носом последует и весь верблюд.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690</TotalTime>
  <Words>264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  «Под уклон» или континуум</vt:lpstr>
      <vt:lpstr>Ложный довод «под уклон», </vt:lpstr>
      <vt:lpstr>Пример ложного довода «Под уклон»</vt:lpstr>
      <vt:lpstr>Аргументация довода</vt:lpstr>
      <vt:lpstr>Слайд 5</vt:lpstr>
      <vt:lpstr>Слайд 6</vt:lpstr>
    </vt:vector>
  </TitlesOfParts>
  <Company>OKTS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</dc:creator>
  <cp:lastModifiedBy>Adm</cp:lastModifiedBy>
  <cp:revision>57</cp:revision>
  <dcterms:created xsi:type="dcterms:W3CDTF">2021-09-27T05:28:10Z</dcterms:created>
  <dcterms:modified xsi:type="dcterms:W3CDTF">2021-10-04T04:42:34Z</dcterms:modified>
</cp:coreProperties>
</file>