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62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5455" autoAdjust="0"/>
  </p:normalViewPr>
  <p:slideViewPr>
    <p:cSldViewPr snapToGrid="0">
      <p:cViewPr varScale="1">
        <p:scale>
          <a:sx n="78" d="100"/>
          <a:sy n="78" d="100"/>
        </p:scale>
        <p:origin x="-90" y="-5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573A6-BB9F-43AB-8051-17CF73BB462A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3EB9-D9FF-46CC-96E8-74AD2935F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94840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573A6-BB9F-43AB-8051-17CF73BB462A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3EB9-D9FF-46CC-96E8-74AD2935F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4651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573A6-BB9F-43AB-8051-17CF73BB462A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3EB9-D9FF-46CC-96E8-74AD2935F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9070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573A6-BB9F-43AB-8051-17CF73BB462A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3EB9-D9FF-46CC-96E8-74AD2935F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5356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573A6-BB9F-43AB-8051-17CF73BB462A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3EB9-D9FF-46CC-96E8-74AD2935F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0687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573A6-BB9F-43AB-8051-17CF73BB462A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3EB9-D9FF-46CC-96E8-74AD2935F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42165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573A6-BB9F-43AB-8051-17CF73BB462A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3EB9-D9FF-46CC-96E8-74AD2935F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9574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573A6-BB9F-43AB-8051-17CF73BB462A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3EB9-D9FF-46CC-96E8-74AD2935F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38022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573A6-BB9F-43AB-8051-17CF73BB462A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3EB9-D9FF-46CC-96E8-74AD2935F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5687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573A6-BB9F-43AB-8051-17CF73BB462A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3EB9-D9FF-46CC-96E8-74AD2935F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0526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573A6-BB9F-43AB-8051-17CF73BB462A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3EB9-D9FF-46CC-96E8-74AD2935F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7045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573A6-BB9F-43AB-8051-17CF73BB462A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D3EB9-D9FF-46CC-96E8-74AD2935F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660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&#1103;&#1087;&#1088;&#1086;&#1092;.&#1088;&#1092;/" TargetMode="External"/><Relationship Id="rId2" Type="http://schemas.openxmlformats.org/officeDocument/2006/relationships/hyperlink" Target="https://&#1085;&#1072;&#1094;&#1080;&#1086;&#1085;&#1072;&#1083;&#1100;&#1085;&#1099;&#1077;&#1087;&#1088;&#1086;&#1077;&#1082;&#1090;&#1099;.&#1088;&#1092;/project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atlas100.ru/catalog/" TargetMode="External"/><Relationship Id="rId4" Type="http://schemas.openxmlformats.org/officeDocument/2006/relationships/hyperlink" Target="https://base.garant.ru/400529321/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История развития методики профессионального обучения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mtClean="0"/>
              <a:t>Лекция </a:t>
            </a:r>
            <a:r>
              <a:rPr lang="ru-RU" smtClean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6311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7224" y="365126"/>
            <a:ext cx="9536575" cy="977538"/>
          </a:xfrm>
        </p:spPr>
        <p:txBody>
          <a:bodyPr>
            <a:normAutofit/>
          </a:bodyPr>
          <a:lstStyle/>
          <a:p>
            <a:r>
              <a:rPr lang="ru-RU" dirty="0" smtClean="0"/>
              <a:t>30-е — конец 50-х гг. XX в.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0599" y="3206992"/>
            <a:ext cx="11047072" cy="95358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/>
              <a:t>1953 г. – издание курса «Методика производственного обучения» </a:t>
            </a:r>
          </a:p>
          <a:p>
            <a:pPr marL="0" indent="0">
              <a:buNone/>
            </a:pPr>
            <a:r>
              <a:rPr lang="ru-RU" b="1" dirty="0" smtClean="0"/>
              <a:t>А. М. </a:t>
            </a:r>
            <a:r>
              <a:rPr lang="ru-RU" b="1" dirty="0" err="1" smtClean="0"/>
              <a:t>Вейсбланда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555585"/>
            <a:ext cx="97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05</a:t>
            </a:r>
            <a:endParaRPr lang="ru-RU" sz="36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405377" y="1533123"/>
            <a:ext cx="6528122" cy="13489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/>
              <a:t>К началу 1950-х гг. – создание общего курса методики производственного обучения</a:t>
            </a:r>
            <a:endParaRPr lang="ru-RU" b="1" dirty="0" smtClean="0"/>
          </a:p>
          <a:p>
            <a:pPr marL="0" indent="0">
              <a:buNone/>
            </a:pPr>
            <a:endParaRPr lang="ru-RU" dirty="0" smtClean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990599" y="1533123"/>
            <a:ext cx="4333755" cy="15331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3100" dirty="0"/>
              <a:t>В 1946— 1947 гг. разрабатываются частные методики </a:t>
            </a:r>
            <a:r>
              <a:rPr lang="ru-RU" sz="3100" dirty="0" smtClean="0"/>
              <a:t>производственного обучения </a:t>
            </a:r>
            <a:r>
              <a:rPr lang="ru-RU" sz="3100" dirty="0"/>
              <a:t>по основным профессиям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990599" y="4560425"/>
            <a:ext cx="11201401" cy="19098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dirty="0" smtClean="0"/>
              <a:t>Дискуссии в журнале «Производственное обучение»:</a:t>
            </a:r>
          </a:p>
          <a:p>
            <a:r>
              <a:rPr lang="ru-RU" sz="2400" dirty="0" smtClean="0"/>
              <a:t>о внедрении в производственное обучение классно-урочной системы, </a:t>
            </a:r>
          </a:p>
          <a:p>
            <a:r>
              <a:rPr lang="ru-RU" sz="2400" dirty="0" smtClean="0"/>
              <a:t>о методах производственного обучения,</a:t>
            </a:r>
          </a:p>
          <a:p>
            <a:r>
              <a:rPr lang="ru-RU" sz="2400" dirty="0" smtClean="0"/>
              <a:t>о методике производственного обучения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53355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7224" y="365126"/>
            <a:ext cx="9536575" cy="977538"/>
          </a:xfrm>
        </p:spPr>
        <p:txBody>
          <a:bodyPr>
            <a:normAutofit/>
          </a:bodyPr>
          <a:lstStyle/>
          <a:p>
            <a:r>
              <a:rPr lang="ru-RU" dirty="0" smtClean="0"/>
              <a:t>60-е — конец 80-х гг. XX в.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0599" y="3206992"/>
            <a:ext cx="11047072" cy="60107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/>
              <a:t>Развитие систем производственного обучения: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555585"/>
            <a:ext cx="97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06</a:t>
            </a:r>
            <a:endParaRPr lang="ru-RU" sz="36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405377" y="1533123"/>
            <a:ext cx="6528122" cy="15331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/>
              <a:t>Усложнение труда рабочих, приближение его к инженерно-техническому </a:t>
            </a:r>
          </a:p>
          <a:p>
            <a:pPr marL="0" indent="0">
              <a:buNone/>
            </a:pPr>
            <a:endParaRPr lang="ru-RU" dirty="0" smtClean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990599" y="1533123"/>
            <a:ext cx="4333755" cy="15331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3100" dirty="0" smtClean="0"/>
              <a:t>Совершенствование технологий, внедрение новых материалов, автоматизация</a:t>
            </a:r>
            <a:endParaRPr lang="ru-RU" sz="3100" dirty="0"/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990599" y="3948819"/>
            <a:ext cx="11201401" cy="25214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u="sng" dirty="0" smtClean="0"/>
              <a:t>предметно-технологическая</a:t>
            </a:r>
            <a:r>
              <a:rPr lang="ru-RU" sz="2400" dirty="0" smtClean="0"/>
              <a:t> (</a:t>
            </a:r>
            <a:r>
              <a:rPr lang="ru-RU" sz="2400" b="1" dirty="0" err="1" smtClean="0"/>
              <a:t>И.Д.Клочков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М.А.Жиделев</a:t>
            </a:r>
            <a:r>
              <a:rPr lang="ru-RU" sz="2400" dirty="0" smtClean="0"/>
              <a:t>), </a:t>
            </a:r>
          </a:p>
          <a:p>
            <a:r>
              <a:rPr lang="ru-RU" sz="2400" u="sng" dirty="0" smtClean="0"/>
              <a:t>проблемно-аналитическая</a:t>
            </a:r>
            <a:r>
              <a:rPr lang="ru-RU" sz="2400" dirty="0" smtClean="0"/>
              <a:t> (</a:t>
            </a:r>
            <a:r>
              <a:rPr lang="ru-RU" sz="2400" b="1" dirty="0" smtClean="0"/>
              <a:t>С.Я. </a:t>
            </a:r>
            <a:r>
              <a:rPr lang="ru-RU" sz="2400" b="1" dirty="0" err="1" smtClean="0"/>
              <a:t>Батышев</a:t>
            </a:r>
            <a:r>
              <a:rPr lang="ru-RU" sz="2400" dirty="0" smtClean="0"/>
              <a:t>): развитие интеллектуальных умений и навыков, теоретическое обоснование изучаемых технологических процессов, политехническая направленность обучения, повышение требований к общеобразовательной подготовке, расширение кругозора</a:t>
            </a:r>
          </a:p>
          <a:p>
            <a:r>
              <a:rPr lang="ru-RU" sz="2400" u="sng" dirty="0" err="1" smtClean="0"/>
              <a:t>приемо</a:t>
            </a:r>
            <a:r>
              <a:rPr lang="ru-RU" sz="2400" u="sng" dirty="0" smtClean="0"/>
              <a:t>-комплексно-видовая</a:t>
            </a:r>
            <a:r>
              <a:rPr lang="ru-RU" sz="2400" dirty="0" smtClean="0"/>
              <a:t> (</a:t>
            </a:r>
            <a:r>
              <a:rPr lang="ru-RU" sz="2400" b="1" dirty="0" err="1" smtClean="0"/>
              <a:t>К.Н.Катханов</a:t>
            </a:r>
            <a:r>
              <a:rPr lang="ru-RU" sz="2400" dirty="0" smtClean="0"/>
              <a:t>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87178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7224" y="365126"/>
            <a:ext cx="9536575" cy="977538"/>
          </a:xfrm>
        </p:spPr>
        <p:txBody>
          <a:bodyPr>
            <a:normAutofit/>
          </a:bodyPr>
          <a:lstStyle/>
          <a:p>
            <a:r>
              <a:rPr lang="ru-RU" dirty="0" smtClean="0"/>
              <a:t>60-е — конец 80-х гг. XX в.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0598" y="3206992"/>
            <a:ext cx="11201401" cy="58950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600" dirty="0" smtClean="0"/>
              <a:t>Методическая подготовка – ядро в системе подготовки инженеров-педагогов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555585"/>
            <a:ext cx="97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06</a:t>
            </a:r>
            <a:endParaRPr lang="ru-RU" sz="36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405377" y="1533123"/>
            <a:ext cx="6528122" cy="15331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/>
              <a:t>Открытие инженерно-педагогических факультетов и кафедр</a:t>
            </a:r>
          </a:p>
          <a:p>
            <a:pPr marL="0" indent="0">
              <a:buNone/>
            </a:pPr>
            <a:endParaRPr lang="ru-RU" dirty="0" smtClean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990599" y="1533123"/>
            <a:ext cx="4333755" cy="15331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3100" dirty="0" smtClean="0"/>
              <a:t>Проблема содержания методической подготовки педагогов-инженеров</a:t>
            </a:r>
            <a:endParaRPr lang="ru-RU" sz="3100" dirty="0"/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990599" y="3796496"/>
            <a:ext cx="11201401" cy="28279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/>
              <a:t>Разработаны принципы создания учебно-программной документации, отбора дидактически целесообразного материала</a:t>
            </a:r>
          </a:p>
          <a:p>
            <a:r>
              <a:rPr lang="ru-RU" sz="2000" dirty="0"/>
              <a:t>В </a:t>
            </a:r>
            <a:r>
              <a:rPr lang="ru-RU" sz="2000" b="1" dirty="0"/>
              <a:t>1973-1974 </a:t>
            </a:r>
            <a:r>
              <a:rPr lang="ru-RU" sz="2000" b="1" dirty="0" err="1" smtClean="0"/>
              <a:t>уч.г</a:t>
            </a:r>
            <a:r>
              <a:rPr lang="ru-RU" sz="2000" b="1" dirty="0" smtClean="0"/>
              <a:t>. </a:t>
            </a:r>
            <a:r>
              <a:rPr lang="ru-RU" sz="2000" dirty="0" smtClean="0"/>
              <a:t>введено перспективно-тематическое планирование</a:t>
            </a:r>
          </a:p>
          <a:p>
            <a:r>
              <a:rPr lang="ru-RU" sz="2000" dirty="0" smtClean="0"/>
              <a:t>За </a:t>
            </a:r>
            <a:r>
              <a:rPr lang="ru-RU" sz="2000" b="1" dirty="0" smtClean="0"/>
              <a:t>1980-84 гг. </a:t>
            </a:r>
            <a:r>
              <a:rPr lang="ru-RU" sz="2000" dirty="0" smtClean="0"/>
              <a:t>разработано около 500 различных методических рекомендаций по учебным дисциплинам начального профессионального образования</a:t>
            </a:r>
          </a:p>
          <a:p>
            <a:r>
              <a:rPr lang="ru-RU" sz="2000" dirty="0" smtClean="0"/>
              <a:t>В </a:t>
            </a:r>
            <a:r>
              <a:rPr lang="ru-RU" sz="2000" b="1" dirty="0" smtClean="0"/>
              <a:t>начале 80-х гг.</a:t>
            </a:r>
            <a:r>
              <a:rPr lang="ru-RU" sz="2000" dirty="0" smtClean="0"/>
              <a:t> большое внимание уделяется теории и практике </a:t>
            </a:r>
            <a:r>
              <a:rPr lang="ru-RU" sz="2000" dirty="0" err="1" smtClean="0"/>
              <a:t>межпредметных</a:t>
            </a:r>
            <a:r>
              <a:rPr lang="ru-RU" sz="2000" dirty="0" smtClean="0"/>
              <a:t> связей</a:t>
            </a:r>
          </a:p>
          <a:p>
            <a:r>
              <a:rPr lang="ru-RU" sz="2000" dirty="0" smtClean="0"/>
              <a:t>Инженеры педагоги начинают изучать дисциплину «Технические средства обучения»</a:t>
            </a:r>
          </a:p>
          <a:p>
            <a:r>
              <a:rPr lang="ru-RU" sz="2000" dirty="0" smtClean="0"/>
              <a:t>Идея бинарного (совмещенного) урока производственного обучения и специальной технологии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75373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7224" y="365126"/>
            <a:ext cx="9536575" cy="977538"/>
          </a:xfrm>
        </p:spPr>
        <p:txBody>
          <a:bodyPr>
            <a:normAutofit/>
          </a:bodyPr>
          <a:lstStyle/>
          <a:p>
            <a:r>
              <a:rPr lang="ru-RU" dirty="0" smtClean="0"/>
              <a:t>1990-е гг. — настоящее время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555585"/>
            <a:ext cx="97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07</a:t>
            </a:r>
            <a:endParaRPr lang="ru-RU" sz="36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405377" y="1533123"/>
            <a:ext cx="6528122" cy="15331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/>
              <a:t>Государственные образовательные стандарты подготовки рабочих и специалистов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990599" y="1533123"/>
            <a:ext cx="4333755" cy="15331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3100" dirty="0" smtClean="0"/>
              <a:t>«Методический взрыв» </a:t>
            </a:r>
          </a:p>
          <a:p>
            <a:pPr marL="0" indent="0">
              <a:buNone/>
            </a:pPr>
            <a:r>
              <a:rPr lang="ru-RU" sz="3100" dirty="0"/>
              <a:t>к</a:t>
            </a:r>
            <a:r>
              <a:rPr lang="ru-RU" sz="3100" dirty="0" smtClean="0"/>
              <a:t>онца </a:t>
            </a:r>
            <a:r>
              <a:rPr lang="en-US" sz="3100" dirty="0" smtClean="0"/>
              <a:t>XX </a:t>
            </a:r>
            <a:r>
              <a:rPr lang="ru-RU" sz="3100" dirty="0" smtClean="0"/>
              <a:t>в.</a:t>
            </a:r>
            <a:endParaRPr lang="ru-RU" sz="3100" dirty="0"/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990599" y="3206993"/>
            <a:ext cx="10711406" cy="6126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/>
              <a:t>Повышение качества обучения – главная задача </a:t>
            </a:r>
            <a:endParaRPr lang="ru-RU" b="1" dirty="0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990599" y="3960395"/>
            <a:ext cx="10711406" cy="22034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Преподаватели и мастера производственного обучения используют опорные конспекты, листы рабочих тетрадей, структурно-логические схемы, задачи с </a:t>
            </a:r>
            <a:r>
              <a:rPr lang="ru-RU" sz="2400" dirty="0" err="1" smtClean="0"/>
              <a:t>межпредметным</a:t>
            </a:r>
            <a:r>
              <a:rPr lang="ru-RU" sz="2400" dirty="0" smtClean="0"/>
              <a:t> содержанием, обобщенные алгоритмы выполнения учебно-производственных работ, учебные эвристические программы  </a:t>
            </a:r>
          </a:p>
          <a:p>
            <a:r>
              <a:rPr lang="ru-RU" sz="2400" dirty="0" smtClean="0"/>
              <a:t>Выход методики производственного обучения на </a:t>
            </a:r>
            <a:r>
              <a:rPr lang="ru-RU" sz="2400" u="sng" dirty="0" smtClean="0"/>
              <a:t>технологический уровень</a:t>
            </a:r>
            <a:r>
              <a:rPr lang="ru-RU" sz="2400" dirty="0" smtClean="0"/>
              <a:t> </a:t>
            </a:r>
          </a:p>
          <a:p>
            <a:r>
              <a:rPr lang="ru-RU" sz="2400" dirty="0" smtClean="0"/>
              <a:t>Появление новых функций у педагогов профессиональных образовательных организаций, усложнение труда и профессиональной подготовки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6067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Тенденции развития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Национальный проект </a:t>
            </a:r>
            <a:r>
              <a:rPr lang="ru-RU" dirty="0" smtClean="0">
                <a:hlinkClick r:id="rId2"/>
              </a:rPr>
              <a:t>«Образование»</a:t>
            </a:r>
            <a:endParaRPr lang="ru-RU" dirty="0" smtClean="0"/>
          </a:p>
          <a:p>
            <a:r>
              <a:rPr lang="ru-RU" dirty="0" smtClean="0"/>
              <a:t>Образовательная программа </a:t>
            </a:r>
            <a:r>
              <a:rPr lang="ru-RU" dirty="0" smtClean="0">
                <a:hlinkClick r:id="rId3"/>
              </a:rPr>
              <a:t>«</a:t>
            </a:r>
            <a:r>
              <a:rPr lang="ru-RU" dirty="0" err="1" smtClean="0">
                <a:hlinkClick r:id="rId3"/>
              </a:rPr>
              <a:t>Профессионалитет</a:t>
            </a:r>
            <a:r>
              <a:rPr lang="ru-RU" dirty="0" smtClean="0">
                <a:hlinkClick r:id="rId3"/>
              </a:rPr>
              <a:t>»</a:t>
            </a:r>
            <a:r>
              <a:rPr lang="ru-RU" dirty="0" smtClean="0"/>
              <a:t> </a:t>
            </a:r>
          </a:p>
          <a:p>
            <a:r>
              <a:rPr lang="ru-RU" dirty="0" smtClean="0"/>
              <a:t>Развитие </a:t>
            </a:r>
            <a:r>
              <a:rPr lang="ru-RU" dirty="0" smtClean="0">
                <a:hlinkClick r:id="rId4"/>
              </a:rPr>
              <a:t>оборонно-промышленного комплекса </a:t>
            </a:r>
            <a:endParaRPr lang="ru-RU" dirty="0" smtClean="0"/>
          </a:p>
          <a:p>
            <a:r>
              <a:rPr lang="ru-RU" dirty="0" smtClean="0"/>
              <a:t>Активная </a:t>
            </a:r>
            <a:r>
              <a:rPr lang="ru-RU" dirty="0" err="1" smtClean="0"/>
              <a:t>цифровизация</a:t>
            </a:r>
            <a:r>
              <a:rPr lang="ru-RU" dirty="0" smtClean="0"/>
              <a:t> и ее последствия </a:t>
            </a:r>
          </a:p>
          <a:p>
            <a:r>
              <a:rPr lang="ru-RU" dirty="0" smtClean="0"/>
              <a:t>Развитие гибких навыков для </a:t>
            </a:r>
            <a:r>
              <a:rPr lang="ru-RU" smtClean="0"/>
              <a:t>успешной профессионализации</a:t>
            </a:r>
            <a:endParaRPr lang="ru-RU" dirty="0" smtClean="0"/>
          </a:p>
          <a:p>
            <a:r>
              <a:rPr lang="ru-RU" dirty="0" smtClean="0">
                <a:hlinkClick r:id="rId5"/>
              </a:rPr>
              <a:t>Изменение</a:t>
            </a:r>
            <a:r>
              <a:rPr lang="ru-RU" dirty="0" smtClean="0"/>
              <a:t> роли педагога и профессий вообще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779933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Принципы профессионального обучения, сформулированные С.А. Владимирским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С</a:t>
            </a:r>
            <a:r>
              <a:rPr lang="ru-RU" dirty="0" smtClean="0"/>
              <a:t>одержание программ производственного обучения должно включать типичные для данной специальности работы по изготовлению изделий, расположенные в порядке постепенного возрастания трудности их исполнения</a:t>
            </a:r>
          </a:p>
          <a:p>
            <a:r>
              <a:rPr lang="ru-RU" dirty="0"/>
              <a:t>О</a:t>
            </a:r>
            <a:r>
              <a:rPr lang="ru-RU" dirty="0" smtClean="0"/>
              <a:t>бъем и содержание программ должны соответствовать требованиям к знаниям и умениям, которые будут предъявлены к молодому рабочему после окончания школы</a:t>
            </a:r>
          </a:p>
          <a:p>
            <a:r>
              <a:rPr lang="ru-RU" dirty="0"/>
              <a:t>И</a:t>
            </a:r>
            <a:r>
              <a:rPr lang="ru-RU" dirty="0" smtClean="0"/>
              <a:t>сполнение учебных работ следует сопровождать объяснениями, большинство учебных работ целесообразно выполнять по чертежам с точным соблюдением размеров</a:t>
            </a:r>
          </a:p>
          <a:p>
            <a:r>
              <a:rPr lang="ru-RU" dirty="0"/>
              <a:t>М</a:t>
            </a:r>
            <a:r>
              <a:rPr lang="ru-RU" dirty="0" smtClean="0"/>
              <a:t>атериалы и орудия обработки должны быть наиболее употребительными и давать возможность исполнять работы с требуемой степенью точности и в возможно короткое время</a:t>
            </a:r>
          </a:p>
          <a:p>
            <a:r>
              <a:rPr lang="ru-RU" dirty="0"/>
              <a:t>П</a:t>
            </a:r>
            <a:r>
              <a:rPr lang="ru-RU" dirty="0" smtClean="0"/>
              <a:t>риемы обработки должны быть такими, чтобы требуемая точность выполнения работы достигалась при наименьшей затрате времени и при наименьшем расходе материалов</a:t>
            </a:r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 flipH="1">
            <a:off x="10602409" y="5656102"/>
            <a:ext cx="1134319" cy="1041721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BACK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067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7224" y="389510"/>
            <a:ext cx="10143128" cy="97753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Древняя Русь – Первая половина </a:t>
            </a:r>
            <a:r>
              <a:rPr lang="en-US" dirty="0" smtClean="0"/>
              <a:t>XVIII </a:t>
            </a:r>
            <a:r>
              <a:rPr lang="ru-RU" dirty="0" smtClean="0"/>
              <a:t>в.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0599" y="3808071"/>
            <a:ext cx="10942900" cy="87063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Первые методические идеи в области профессиональной подготовки описаны педагогами </a:t>
            </a:r>
            <a:r>
              <a:rPr lang="ru-RU" b="1" dirty="0" smtClean="0"/>
              <a:t>Л. Ф. Магницким</a:t>
            </a:r>
            <a:r>
              <a:rPr lang="ru-RU" dirty="0" smtClean="0"/>
              <a:t>, </a:t>
            </a:r>
            <a:r>
              <a:rPr lang="ru-RU" b="1" dirty="0" smtClean="0"/>
              <a:t>В. Н. Татищевым: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555585"/>
            <a:ext cx="97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01</a:t>
            </a:r>
            <a:endParaRPr lang="ru-RU" sz="36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405377" y="1533123"/>
            <a:ext cx="6632294" cy="2274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Однако до этого периода в письменных источниках не сохранилось данных о методике обучения ремеслу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Основной методический прием – </a:t>
            </a:r>
            <a:r>
              <a:rPr lang="ru-RU" u="sng" dirty="0" smtClean="0"/>
              <a:t>копирование работы мастера</a:t>
            </a:r>
            <a:endParaRPr lang="ru-RU" u="sng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990599" y="1533123"/>
            <a:ext cx="4160135" cy="20844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Развитие ремесел требовало развития и методического обеспечения подготовки профессионалов</a:t>
            </a: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990599" y="4770253"/>
            <a:ext cx="10636652" cy="2274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Начало подготовки специалистов для отраслей (армии, флота, артиллерии) в специальных школах</a:t>
            </a:r>
          </a:p>
          <a:p>
            <a:r>
              <a:rPr lang="ru-RU" dirty="0" smtClean="0"/>
              <a:t>Открытие в Екатеринбурге профессиональной горнозаводской школы и других подобных училищ на Урале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3459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7224" y="365126"/>
            <a:ext cx="10533272" cy="97753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Первая половина XVIII в. — 60-е гг. XIX в.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0599" y="3808071"/>
            <a:ext cx="10167396" cy="87063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Предметная система производственного обучения разработана </a:t>
            </a:r>
            <a:r>
              <a:rPr lang="ru-RU" b="1" dirty="0" smtClean="0"/>
              <a:t>К.Ю. Цирулем </a:t>
            </a:r>
            <a:r>
              <a:rPr lang="ru-RU" dirty="0" smtClean="0"/>
              <a:t>и</a:t>
            </a:r>
            <a:r>
              <a:rPr lang="ru-RU" b="1" dirty="0" smtClean="0"/>
              <a:t> Н.В. Касаткиным: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555585"/>
            <a:ext cx="97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02</a:t>
            </a:r>
            <a:endParaRPr lang="ru-RU" sz="36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405377" y="1533123"/>
            <a:ext cx="6528122" cy="19523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Бессистемное индивидуальное ученичество не удовлетворяет нужд подготовки квалифицированных кадров для растущего производства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Нужна методика выполнения производственных работ</a:t>
            </a:r>
            <a:endParaRPr lang="ru-RU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990599" y="1533123"/>
            <a:ext cx="4333755" cy="19523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Активное развитие промышленности</a:t>
            </a:r>
          </a:p>
          <a:p>
            <a:pPr marL="0" indent="0">
              <a:buNone/>
            </a:pPr>
            <a:r>
              <a:rPr lang="ru-RU" dirty="0" smtClean="0"/>
              <a:t>Формирование сети профессиональных учебных заведений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990599" y="4770253"/>
            <a:ext cx="10636652" cy="168842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Овладение умениями и навыками в ходе изготовления типичных изделий, постепенное повышение уровня сложности</a:t>
            </a:r>
          </a:p>
          <a:p>
            <a:r>
              <a:rPr lang="ru-RU" dirty="0" smtClean="0"/>
              <a:t>Методически обоснованная </a:t>
            </a:r>
            <a:r>
              <a:rPr lang="ru-RU" u="sng" dirty="0" smtClean="0"/>
              <a:t>последовательность операций, систематический контроль учителя, текущие объяснения</a:t>
            </a:r>
          </a:p>
          <a:p>
            <a:r>
              <a:rPr lang="ru-RU" dirty="0" smtClean="0"/>
              <a:t>Изготовление изделия от начала до конца одним учеником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7305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7224" y="365126"/>
            <a:ext cx="9536575" cy="977538"/>
          </a:xfrm>
        </p:spPr>
        <p:txBody>
          <a:bodyPr>
            <a:normAutofit/>
          </a:bodyPr>
          <a:lstStyle/>
          <a:p>
            <a:r>
              <a:rPr lang="ru-RU" dirty="0" smtClean="0"/>
              <a:t>60-е гг. — конец 90-х гг. XIX в.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0599" y="3485463"/>
            <a:ext cx="11047072" cy="119323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/>
              <a:t>1868 г. </a:t>
            </a:r>
            <a:r>
              <a:rPr lang="ru-RU" sz="2400" dirty="0" smtClean="0"/>
              <a:t>– разработана операционная система производственного обучения / «систематический метод преподавания механических искусств» / «русская» система (</a:t>
            </a:r>
            <a:r>
              <a:rPr lang="ru-RU" sz="2400" b="1" dirty="0" err="1" smtClean="0"/>
              <a:t>А.П.Платонов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А.М.Михайлов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Г.И.Гослау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В.П.Марков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Д.К.Советкин</a:t>
            </a:r>
            <a:r>
              <a:rPr lang="ru-RU" sz="2400" dirty="0" smtClean="0"/>
              <a:t>)</a:t>
            </a:r>
            <a:r>
              <a:rPr lang="ru-RU" sz="2400" b="1" dirty="0" smtClean="0"/>
              <a:t>: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555585"/>
            <a:ext cx="97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03</a:t>
            </a:r>
            <a:endParaRPr lang="ru-RU" sz="36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405377" y="1533123"/>
            <a:ext cx="6528122" cy="1952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Ученые-инженеры выделили для каждой профессии типичные способы обработки сырья и соответствующие </a:t>
            </a:r>
            <a:r>
              <a:rPr lang="ru-RU" u="sng" dirty="0" smtClean="0"/>
              <a:t>им трудовые приемы и операции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990599" y="1533123"/>
            <a:ext cx="4333755" cy="18119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Разделение труда, появление конвейеров на производстве требует выполнения отдельных операций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990599" y="4770253"/>
            <a:ext cx="10769279" cy="2274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Система упражнений для формирования практических умений и навыков</a:t>
            </a:r>
          </a:p>
          <a:p>
            <a:r>
              <a:rPr lang="ru-RU" dirty="0" smtClean="0"/>
              <a:t>Эксперименты с формами и методами производственного обучения, попытки создания учебно-наглядных пособий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6366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7224" y="365126"/>
            <a:ext cx="9536575" cy="977538"/>
          </a:xfrm>
        </p:spPr>
        <p:txBody>
          <a:bodyPr>
            <a:normAutofit/>
          </a:bodyPr>
          <a:lstStyle/>
          <a:p>
            <a:r>
              <a:rPr lang="ru-RU" dirty="0" smtClean="0"/>
              <a:t>90-е гг. XIX в. — конец 30-х гг. XX в.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0599" y="3675922"/>
            <a:ext cx="11047072" cy="100278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/>
              <a:t>Обоснована операционно-предметная система производственного обучения (</a:t>
            </a:r>
            <a:r>
              <a:rPr lang="ru-RU" b="1" dirty="0" err="1" smtClean="0"/>
              <a:t>С.А.Владимирский</a:t>
            </a:r>
            <a:r>
              <a:rPr lang="ru-RU" b="1" dirty="0" smtClean="0"/>
              <a:t>, </a:t>
            </a:r>
            <a:r>
              <a:rPr lang="ru-RU" b="1" dirty="0" err="1" smtClean="0"/>
              <a:t>П.И.Устинов</a:t>
            </a:r>
            <a:r>
              <a:rPr lang="ru-RU" b="1" dirty="0" smtClean="0"/>
              <a:t>, </a:t>
            </a:r>
            <a:r>
              <a:rPr lang="ru-RU" b="1" dirty="0" err="1" smtClean="0"/>
              <a:t>Г.Ю.Гессе</a:t>
            </a:r>
            <a:r>
              <a:rPr lang="ru-RU" b="1" dirty="0" smtClean="0"/>
              <a:t> </a:t>
            </a:r>
            <a:r>
              <a:rPr lang="ru-RU" dirty="0" smtClean="0"/>
              <a:t>и </a:t>
            </a:r>
            <a:r>
              <a:rPr lang="ru-RU" dirty="0" err="1" smtClean="0"/>
              <a:t>др</a:t>
            </a:r>
            <a:r>
              <a:rPr lang="ru-RU" dirty="0" smtClean="0"/>
              <a:t>)</a:t>
            </a:r>
            <a:r>
              <a:rPr lang="ru-RU" b="1" dirty="0" smtClean="0"/>
              <a:t>: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555585"/>
            <a:ext cx="97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04</a:t>
            </a:r>
            <a:endParaRPr lang="ru-RU" sz="36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405376" y="1533123"/>
            <a:ext cx="6632295" cy="19523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Формирование системы профессионального образования</a:t>
            </a:r>
          </a:p>
          <a:p>
            <a:r>
              <a:rPr lang="ru-RU" u="sng" dirty="0" smtClean="0"/>
              <a:t>Зарождение методики профессионального обучения как отрасли педагогики</a:t>
            </a:r>
          </a:p>
          <a:p>
            <a:r>
              <a:rPr lang="ru-RU" dirty="0" smtClean="0"/>
              <a:t>Сформулированы </a:t>
            </a:r>
            <a:r>
              <a:rPr lang="ru-RU" dirty="0" smtClean="0">
                <a:hlinkClick r:id="rId2" action="ppaction://hlinksldjump"/>
              </a:rPr>
              <a:t>принципы профессионального обучения</a:t>
            </a:r>
            <a:endParaRPr lang="ru-RU" dirty="0" smtClean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990599" y="1533123"/>
            <a:ext cx="4333755" cy="18119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Капитализм, экономическое развитие, развитие техники и технологий требуют новых специалистов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990599" y="4770253"/>
            <a:ext cx="11201401" cy="16999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200" dirty="0" smtClean="0"/>
              <a:t>Изучение отдельных трудовых приемов и операций – изучение комплексных трудовых операций – изготовление типичных изделий с повышением уровня сложности</a:t>
            </a:r>
          </a:p>
          <a:p>
            <a:r>
              <a:rPr lang="ru-RU" sz="2200" dirty="0" smtClean="0"/>
              <a:t>Изучение основ кузнечного, слесарного дела и т.д.</a:t>
            </a:r>
          </a:p>
          <a:p>
            <a:r>
              <a:rPr lang="ru-RU" sz="2200" dirty="0" smtClean="0"/>
              <a:t>Внимание осознанности и правильности выполнения работ, точности отделки изделий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xmlns="" val="412503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7224" y="365126"/>
            <a:ext cx="9536575" cy="977538"/>
          </a:xfrm>
        </p:spPr>
        <p:txBody>
          <a:bodyPr>
            <a:normAutofit/>
          </a:bodyPr>
          <a:lstStyle/>
          <a:p>
            <a:r>
              <a:rPr lang="ru-RU" dirty="0" smtClean="0"/>
              <a:t>90-е гг. XIX в. — конец 30-х гг. XX в.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0599" y="3072555"/>
            <a:ext cx="11047072" cy="95358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/>
              <a:t>Обоснована система методических знаний (</a:t>
            </a:r>
            <a:r>
              <a:rPr lang="ru-RU" b="1" dirty="0" smtClean="0"/>
              <a:t>М.М. Рубинштейн</a:t>
            </a:r>
            <a:r>
              <a:rPr lang="ru-RU" dirty="0" smtClean="0"/>
              <a:t>)</a:t>
            </a:r>
            <a:r>
              <a:rPr lang="ru-RU" b="1" dirty="0"/>
              <a:t> </a:t>
            </a:r>
            <a:r>
              <a:rPr lang="ru-RU" dirty="0" smtClean="0"/>
              <a:t>для подготовки инженеров-педагогов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555585"/>
            <a:ext cx="97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04</a:t>
            </a:r>
            <a:endParaRPr lang="ru-RU" sz="36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405377" y="1533123"/>
            <a:ext cx="6528122" cy="1952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/>
              <a:t>Начало подготовки будущих преподавателей специальных дисциплин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990599" y="1533123"/>
            <a:ext cx="4333755" cy="13489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Развитие системы профессионального образования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990599" y="4216597"/>
            <a:ext cx="11201401" cy="24041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u="sng" dirty="0" smtClean="0"/>
              <a:t>В психолого-педагогическую подготовку </a:t>
            </a:r>
            <a:r>
              <a:rPr lang="ru-RU" sz="2400" dirty="0" smtClean="0"/>
              <a:t>включено изучение психологии, педагогики, методики преподавания специальных дисциплин </a:t>
            </a:r>
          </a:p>
          <a:p>
            <a:r>
              <a:rPr lang="ru-RU" sz="2400" u="sng" dirty="0" smtClean="0"/>
              <a:t>В </a:t>
            </a:r>
            <a:r>
              <a:rPr lang="ru-RU" sz="2400" u="sng" dirty="0" err="1" smtClean="0"/>
              <a:t>общеметодическую</a:t>
            </a:r>
            <a:r>
              <a:rPr lang="ru-RU" sz="2400" u="sng" dirty="0" smtClean="0"/>
              <a:t> подготовку</a:t>
            </a:r>
            <a:r>
              <a:rPr lang="ru-RU" sz="2400" dirty="0" smtClean="0"/>
              <a:t> включено изучение философии и методологии технических наук, истории техники, анатомо-физиологических сведений о человеке, </a:t>
            </a:r>
            <a:r>
              <a:rPr lang="ru-RU" sz="2400" dirty="0" err="1" smtClean="0"/>
              <a:t>частно</a:t>
            </a:r>
            <a:r>
              <a:rPr lang="ru-RU" sz="2400" dirty="0" smtClean="0"/>
              <a:t>-методических вопросов, связанные с преподаванием отдельных дисциплин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8028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7224" y="365126"/>
            <a:ext cx="9536575" cy="977538"/>
          </a:xfrm>
        </p:spPr>
        <p:txBody>
          <a:bodyPr>
            <a:normAutofit/>
          </a:bodyPr>
          <a:lstStyle/>
          <a:p>
            <a:r>
              <a:rPr lang="ru-RU" dirty="0" smtClean="0"/>
              <a:t>90-е гг. XIX в. — конец 30-х гг. XX в.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0599" y="3072555"/>
            <a:ext cx="11047072" cy="95358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 smtClean="0"/>
              <a:t>1924 г. </a:t>
            </a:r>
            <a:r>
              <a:rPr lang="ru-RU" dirty="0" smtClean="0"/>
              <a:t>- выработана концепция по подготовке квалифицированных рабочих (</a:t>
            </a:r>
            <a:r>
              <a:rPr lang="ru-RU" b="1" dirty="0" smtClean="0"/>
              <a:t>Всесоюзный съезд по рабочему образованию; А.К. </a:t>
            </a:r>
            <a:r>
              <a:rPr lang="ru-RU" b="1" dirty="0" err="1" smtClean="0"/>
              <a:t>Гастев</a:t>
            </a:r>
            <a:r>
              <a:rPr lang="ru-RU" dirty="0" smtClean="0"/>
              <a:t>)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555585"/>
            <a:ext cx="97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04</a:t>
            </a:r>
            <a:endParaRPr lang="ru-RU" sz="36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405377" y="1533123"/>
            <a:ext cx="6528122" cy="134897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/>
              <a:t>Развитие сети фабрично-заводских училищ (ФЗУ)</a:t>
            </a:r>
          </a:p>
          <a:p>
            <a:pPr marL="0" indent="0">
              <a:buNone/>
            </a:pPr>
            <a:r>
              <a:rPr lang="ru-RU" dirty="0" smtClean="0"/>
              <a:t>Возникла комплексная система планирования учебного материала</a:t>
            </a:r>
            <a:endParaRPr lang="ru-RU" b="1" dirty="0" smtClean="0"/>
          </a:p>
          <a:p>
            <a:pPr marL="0" indent="0">
              <a:buNone/>
            </a:pPr>
            <a:endParaRPr lang="ru-RU" dirty="0" smtClean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990599" y="1533123"/>
            <a:ext cx="4333755" cy="13489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Развитие системы профессионального образования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990599" y="4216597"/>
            <a:ext cx="11201401" cy="22536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200" u="sng" dirty="0" smtClean="0"/>
              <a:t>Трудовая операция</a:t>
            </a:r>
            <a:r>
              <a:rPr lang="ru-RU" sz="2200" dirty="0" smtClean="0"/>
              <a:t> – основа обучения, основа отбора содержания программы производственного обучения</a:t>
            </a:r>
          </a:p>
          <a:p>
            <a:r>
              <a:rPr lang="ru-RU" sz="2200" dirty="0" smtClean="0"/>
              <a:t>В основе методологии производственного обучения – </a:t>
            </a:r>
            <a:r>
              <a:rPr lang="ru-RU" sz="2200" u="sng" dirty="0" err="1" smtClean="0"/>
              <a:t>процессуальность</a:t>
            </a:r>
            <a:r>
              <a:rPr lang="ru-RU" sz="2200" dirty="0" smtClean="0"/>
              <a:t> , а не предметность (изучение основных производственных процессов, овладение самоконтролем, учетом, работой по инструкционным картам и чертежам</a:t>
            </a:r>
          </a:p>
          <a:p>
            <a:r>
              <a:rPr lang="ru-RU" sz="2200" dirty="0" smtClean="0"/>
              <a:t>Моторно-тренировочная система строилась на универсальной формуле: </a:t>
            </a:r>
            <a:r>
              <a:rPr lang="ru-RU" sz="2200" u="sng" dirty="0" smtClean="0"/>
              <a:t>расчет—установка— обработка—контроль. </a:t>
            </a:r>
            <a:r>
              <a:rPr lang="ru-RU" sz="2200" dirty="0" smtClean="0"/>
              <a:t>Соблюдение письменных инструкций</a:t>
            </a:r>
            <a:endParaRPr lang="ru-RU" sz="2200" u="sng" dirty="0"/>
          </a:p>
        </p:txBody>
      </p:sp>
    </p:spTree>
    <p:extLst>
      <p:ext uri="{BB962C8B-B14F-4D97-AF65-F5344CB8AC3E}">
        <p14:creationId xmlns:p14="http://schemas.microsoft.com/office/powerpoint/2010/main" xmlns="" val="81104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7224" y="365126"/>
            <a:ext cx="9536575" cy="977538"/>
          </a:xfrm>
        </p:spPr>
        <p:txBody>
          <a:bodyPr>
            <a:normAutofit/>
          </a:bodyPr>
          <a:lstStyle/>
          <a:p>
            <a:r>
              <a:rPr lang="ru-RU" dirty="0" smtClean="0"/>
              <a:t>30-е — конец 50-х гг. XX в.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0599" y="3206992"/>
            <a:ext cx="11047072" cy="95358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/>
              <a:t>В основу производственного обучения была положена </a:t>
            </a:r>
            <a:r>
              <a:rPr lang="ru-RU" u="sng" dirty="0" smtClean="0"/>
              <a:t>операционно-комплексная система производственного обучения </a:t>
            </a:r>
            <a:r>
              <a:rPr lang="ru-RU" dirty="0" smtClean="0"/>
              <a:t>(как в 1930-х гг.)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555585"/>
            <a:ext cx="97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05</a:t>
            </a:r>
            <a:endParaRPr lang="ru-RU" sz="36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405377" y="1533123"/>
            <a:ext cx="6528122" cy="13489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/>
              <a:t>Мощное развитие методики профессионального обучения</a:t>
            </a:r>
            <a:endParaRPr lang="ru-RU" b="1" dirty="0" smtClean="0"/>
          </a:p>
          <a:p>
            <a:pPr marL="0" indent="0">
              <a:buNone/>
            </a:pPr>
            <a:endParaRPr lang="ru-RU" dirty="0" smtClean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990599" y="1533123"/>
            <a:ext cx="4333755" cy="13489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/>
              <a:t>Развитие единой государственной системы подготовки квалифицированных рабочих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990599" y="4572000"/>
            <a:ext cx="11201401" cy="18982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Разработка содержания профессионального образования</a:t>
            </a:r>
          </a:p>
          <a:p>
            <a:r>
              <a:rPr lang="ru-RU" sz="2400" dirty="0" smtClean="0"/>
              <a:t>Квалификационные характеристики по рабочим профессиям</a:t>
            </a:r>
          </a:p>
          <a:p>
            <a:r>
              <a:rPr lang="ru-RU" sz="2400" dirty="0" smtClean="0"/>
              <a:t>Обучение проводится в учебных мастерских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12930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7224" y="365126"/>
            <a:ext cx="9536575" cy="977538"/>
          </a:xfrm>
        </p:spPr>
        <p:txBody>
          <a:bodyPr>
            <a:normAutofit/>
          </a:bodyPr>
          <a:lstStyle/>
          <a:p>
            <a:r>
              <a:rPr lang="ru-RU" dirty="0" smtClean="0"/>
              <a:t>30-е — конец 50-х гг. XX в.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0599" y="3206993"/>
            <a:ext cx="5352328" cy="52005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/>
              <a:t>А.А. Красновский, С.Я. Купидонов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555585"/>
            <a:ext cx="97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05</a:t>
            </a:r>
            <a:endParaRPr lang="ru-RU" sz="36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405377" y="1533123"/>
            <a:ext cx="6528122" cy="15688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b="1" dirty="0" smtClean="0"/>
              <a:t>1930 г.</a:t>
            </a:r>
            <a:r>
              <a:rPr lang="ru-RU" dirty="0" smtClean="0"/>
              <a:t> открыт Уральский (Свердловский) индустриально-педагогический институт для подготовки педагогических кадров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990599" y="1533123"/>
            <a:ext cx="4333755" cy="13489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/>
              <a:t>Развитие теоретических основ подготовки инженеров-педагогов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990599" y="3832027"/>
            <a:ext cx="5248154" cy="23317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dirty="0"/>
              <a:t>М</a:t>
            </a:r>
            <a:r>
              <a:rPr lang="ru-RU" sz="2400" dirty="0" smtClean="0"/>
              <a:t>етодическая подготовка должна обеспечиваться частными методиками, различающимися по составу и содержанию в зависимости от специальности</a:t>
            </a:r>
            <a:endParaRPr lang="ru-RU" sz="2400" dirty="0"/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6455779" y="3206993"/>
            <a:ext cx="5352328" cy="520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/>
              <a:t>А.Ф</a:t>
            </a:r>
            <a:r>
              <a:rPr lang="ru-RU" dirty="0" smtClean="0"/>
              <a:t>. Евстигнеев-Беляков</a:t>
            </a:r>
            <a:endParaRPr lang="ru-RU" b="1" dirty="0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6455779" y="3832027"/>
            <a:ext cx="5248154" cy="23317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dirty="0" smtClean="0"/>
              <a:t>Частные и специальные методики обучения должны строиться на двух основаниях: </a:t>
            </a:r>
          </a:p>
          <a:p>
            <a:pPr marL="457200" indent="-457200">
              <a:buAutoNum type="arabicParenR"/>
            </a:pPr>
            <a:r>
              <a:rPr lang="ru-RU" sz="2400" dirty="0" smtClean="0"/>
              <a:t>на методологии данной науки </a:t>
            </a:r>
          </a:p>
          <a:p>
            <a:pPr marL="457200" indent="-457200">
              <a:buAutoNum type="arabicParenR"/>
            </a:pPr>
            <a:r>
              <a:rPr lang="ru-RU" sz="2400" dirty="0"/>
              <a:t>н</a:t>
            </a:r>
            <a:r>
              <a:rPr lang="ru-RU" sz="2400" dirty="0" smtClean="0"/>
              <a:t>а </a:t>
            </a:r>
            <a:r>
              <a:rPr lang="ru-RU" sz="2400" dirty="0" err="1" smtClean="0"/>
              <a:t>психологофизиологических</a:t>
            </a:r>
            <a:r>
              <a:rPr lang="ru-RU" sz="2400" dirty="0" smtClean="0"/>
              <a:t> особенностях аудитории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41494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1142</Words>
  <Application>Microsoft Office PowerPoint</Application>
  <PresentationFormat>Произвольный</PresentationFormat>
  <Paragraphs>123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История развития методики профессионального обучения</vt:lpstr>
      <vt:lpstr>Древняя Русь – Первая половина XVIII в. </vt:lpstr>
      <vt:lpstr>Первая половина XVIII в. — 60-е гг. XIX в. </vt:lpstr>
      <vt:lpstr>60-е гг. — конец 90-х гг. XIX в. </vt:lpstr>
      <vt:lpstr>90-е гг. XIX в. — конец 30-х гг. XX в. </vt:lpstr>
      <vt:lpstr>90-е гг. XIX в. — конец 30-х гг. XX в. </vt:lpstr>
      <vt:lpstr>90-е гг. XIX в. — конец 30-х гг. XX в. </vt:lpstr>
      <vt:lpstr>30-е — конец 50-х гг. XX в. </vt:lpstr>
      <vt:lpstr>30-е — конец 50-х гг. XX в. </vt:lpstr>
      <vt:lpstr>30-е — конец 50-х гг. XX в. </vt:lpstr>
      <vt:lpstr>60-е — конец 80-х гг. XX в. </vt:lpstr>
      <vt:lpstr>60-е — конец 80-х гг. XX в. </vt:lpstr>
      <vt:lpstr>1990-е гг. — настоящее время </vt:lpstr>
      <vt:lpstr>Тенденции развития </vt:lpstr>
      <vt:lpstr>Принципы профессионального обучения, сформулированные С.А. Владимирским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развития методики профессионального обучения</dc:title>
  <dc:creator>Михаил</dc:creator>
  <cp:lastModifiedBy>degtyareva_ia</cp:lastModifiedBy>
  <cp:revision>31</cp:revision>
  <dcterms:created xsi:type="dcterms:W3CDTF">2023-02-05T12:33:59Z</dcterms:created>
  <dcterms:modified xsi:type="dcterms:W3CDTF">2023-05-18T07:51:39Z</dcterms:modified>
</cp:coreProperties>
</file>