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Илья Голубев" initials="ИГ" lastIdx="3" clrIdx="0">
    <p:extLst>
      <p:ext uri="{19B8F6BF-5375-455C-9EA6-DF929625EA0E}">
        <p15:presenceInfo xmlns:p15="http://schemas.microsoft.com/office/powerpoint/2012/main" xmlns="" userId="0c10f3c1819637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-672" y="-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27T22:21:48.491" idx="1">
    <p:pos x="10" y="10"/>
    <p:text/>
    <p:extLst>
      <p:ext uri="{C676402C-5697-4E1C-873F-D02D1690AC5C}">
        <p15:threadingInfo xmlns:p15="http://schemas.microsoft.com/office/powerpoint/2012/main" xmlns="" timeZoneBias="-36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9-27T22:46:56.543" idx="2">
    <p:pos x="10" y="10"/>
    <p:text/>
    <p:extLst>
      <p:ext uri="{C676402C-5697-4E1C-873F-D02D1690AC5C}">
        <p15:threadingInfo xmlns:p15="http://schemas.microsoft.com/office/powerpoint/2012/main" xmlns="" timeZoneBias="-360"/>
      </p:ext>
    </p:extLst>
  </p:cm>
  <p:cm authorId="1" dt="2021-09-27T23:09:01.298" idx="3">
    <p:pos x="146" y="146"/>
    <p:text/>
    <p:extLst>
      <p:ext uri="{C676402C-5697-4E1C-873F-D02D1690AC5C}">
        <p15:threadingInfo xmlns:p15="http://schemas.microsoft.com/office/powerpoint/2012/main" xmlns="" timeZoneBias="-3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xmlns="" val="20078582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2971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634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974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xmlns="" val="384166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6773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7518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35269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6854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4015803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159414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F0AF775A-5F6A-4B0E-A3A5-0818C20A8C5C}" type="datetimeFigureOut">
              <a:rPr lang="ru-RU" smtClean="0"/>
              <a:pPr/>
              <a:t>20.10.2021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25B98CD8-C3C6-4A57-BB91-ED4285257F1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410817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FC657D5-CB8B-4385-81D5-B947C4453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257909"/>
            <a:ext cx="8361229" cy="2098226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Каналы восприятия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39980AD-C4C6-46F1-BC48-8AB0A4123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4143" y="4600091"/>
            <a:ext cx="6831673" cy="1086237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студент группы НТС-21Т2 Голубев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Илья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5301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82ED43D-0D03-4732-A7A0-99775565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8658808" cy="872412"/>
          </a:xfrm>
        </p:spPr>
        <p:txBody>
          <a:bodyPr>
            <a:no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по модальности 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37382EFC-50F4-41AA-B65F-A29FC53C78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1567" y="1558213"/>
            <a:ext cx="6410131" cy="4305471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FAB0776-091B-4E9B-AD49-583FB26457FE}"/>
              </a:ext>
            </a:extLst>
          </p:cNvPr>
          <p:cNvSpPr txBox="1"/>
          <p:nvPr/>
        </p:nvSpPr>
        <p:spPr>
          <a:xfrm>
            <a:off x="7131698" y="1558213"/>
            <a:ext cx="442893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Осязание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Вкус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Обоняние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Слух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Зрение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1334553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1E540EE-C131-4958-B0BC-E04B5D326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по месту расположения рецептора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FDB5FFFC-A985-4832-9C0C-1E12373415E0}"/>
              </a:ext>
            </a:extLst>
          </p:cNvPr>
          <p:cNvSpPr txBox="1"/>
          <p:nvPr/>
        </p:nvSpPr>
        <p:spPr>
          <a:xfrm>
            <a:off x="643811" y="2474893"/>
            <a:ext cx="3554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Экстероцептивные</a:t>
            </a:r>
            <a:r>
              <a:rPr lang="ru-RU" sz="2400" b="1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ощущения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B7F41022-16A6-4E98-94A1-8C34E2DF5421}"/>
              </a:ext>
            </a:extLst>
          </p:cNvPr>
          <p:cNvSpPr txBox="1"/>
          <p:nvPr/>
        </p:nvSpPr>
        <p:spPr>
          <a:xfrm>
            <a:off x="4141237" y="2477174"/>
            <a:ext cx="39095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Интероцептивные</a:t>
            </a:r>
            <a:r>
              <a:rPr lang="ru-RU" sz="2400" b="1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ощущения</a:t>
            </a:r>
            <a:endParaRPr lang="ru-RU" sz="2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C83A5F0-1C9E-481A-AE8C-BFB2C4BA9EC5}"/>
              </a:ext>
            </a:extLst>
          </p:cNvPr>
          <p:cNvSpPr txBox="1"/>
          <p:nvPr/>
        </p:nvSpPr>
        <p:spPr>
          <a:xfrm>
            <a:off x="8173615" y="2474892"/>
            <a:ext cx="3554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Проприоцептивные ощущения (кинестезии</a:t>
            </a:r>
            <a:r>
              <a:rPr lang="ru-RU" b="0" i="0" dirty="0">
                <a:solidFill>
                  <a:srgbClr val="333333"/>
                </a:solidFill>
                <a:effectLst/>
                <a:latin typeface="Merriweather" panose="00000500000000000000" pitchFamily="2" charset="-52"/>
              </a:rPr>
              <a:t>)</a:t>
            </a:r>
            <a:endParaRPr lang="ru-RU" dirty="0"/>
          </a:p>
        </p:txBody>
      </p:sp>
      <p:sp>
        <p:nvSpPr>
          <p:cNvPr id="17" name="Стрелка: вниз 16">
            <a:extLst>
              <a:ext uri="{FF2B5EF4-FFF2-40B4-BE49-F238E27FC236}">
                <a16:creationId xmlns:a16="http://schemas.microsoft.com/office/drawing/2014/main" xmlns="" id="{34FD0A1E-D11C-4346-958E-482F68F39BC3}"/>
              </a:ext>
            </a:extLst>
          </p:cNvPr>
          <p:cNvSpPr/>
          <p:nvPr/>
        </p:nvSpPr>
        <p:spPr>
          <a:xfrm>
            <a:off x="2351314" y="1978663"/>
            <a:ext cx="205273" cy="46653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низ 17">
            <a:extLst>
              <a:ext uri="{FF2B5EF4-FFF2-40B4-BE49-F238E27FC236}">
                <a16:creationId xmlns:a16="http://schemas.microsoft.com/office/drawing/2014/main" xmlns="" id="{88F0EA03-B3E9-4B5A-A35F-25BCCBEE9D8A}"/>
              </a:ext>
            </a:extLst>
          </p:cNvPr>
          <p:cNvSpPr/>
          <p:nvPr/>
        </p:nvSpPr>
        <p:spPr>
          <a:xfrm>
            <a:off x="5951376" y="1947205"/>
            <a:ext cx="205273" cy="527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: вправо 18">
            <a:extLst>
              <a:ext uri="{FF2B5EF4-FFF2-40B4-BE49-F238E27FC236}">
                <a16:creationId xmlns:a16="http://schemas.microsoft.com/office/drawing/2014/main" xmlns="" id="{BBAF4532-957F-4CE8-A2C6-AE0770DB135D}"/>
              </a:ext>
            </a:extLst>
          </p:cNvPr>
          <p:cNvSpPr/>
          <p:nvPr/>
        </p:nvSpPr>
        <p:spPr>
          <a:xfrm rot="1268950">
            <a:off x="7586053" y="1933285"/>
            <a:ext cx="2465812" cy="2275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DB3030C-41D1-4209-9855-86BB8EF0D6CA}"/>
              </a:ext>
            </a:extLst>
          </p:cNvPr>
          <p:cNvSpPr txBox="1"/>
          <p:nvPr/>
        </p:nvSpPr>
        <p:spPr>
          <a:xfrm>
            <a:off x="1371600" y="4105470"/>
            <a:ext cx="2127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Расположены во всех внутренних органах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B0AF14A-4681-4406-927B-E6B60C5B96C5}"/>
              </a:ext>
            </a:extLst>
          </p:cNvPr>
          <p:cNvSpPr txBox="1"/>
          <p:nvPr/>
        </p:nvSpPr>
        <p:spPr>
          <a:xfrm>
            <a:off x="5071188" y="4105470"/>
            <a:ext cx="22020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Расположены внутри мускулов, сухожилий и сочленений 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1AF4F3A-834F-4E93-952A-717A858F39D7}"/>
              </a:ext>
            </a:extLst>
          </p:cNvPr>
          <p:cNvSpPr txBox="1"/>
          <p:nvPr/>
        </p:nvSpPr>
        <p:spPr>
          <a:xfrm>
            <a:off x="8584164" y="4105470"/>
            <a:ext cx="28924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Расположены на поверхности кожи</a:t>
            </a:r>
          </a:p>
        </p:txBody>
      </p:sp>
      <p:sp>
        <p:nvSpPr>
          <p:cNvPr id="23" name="Стрелка: вниз 22">
            <a:extLst>
              <a:ext uri="{FF2B5EF4-FFF2-40B4-BE49-F238E27FC236}">
                <a16:creationId xmlns:a16="http://schemas.microsoft.com/office/drawing/2014/main" xmlns="" id="{50FE2858-03BB-4AAA-B5F6-14526779148B}"/>
              </a:ext>
            </a:extLst>
          </p:cNvPr>
          <p:cNvSpPr/>
          <p:nvPr/>
        </p:nvSpPr>
        <p:spPr>
          <a:xfrm>
            <a:off x="2351314" y="3429000"/>
            <a:ext cx="205273" cy="6764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: вниз 24">
            <a:extLst>
              <a:ext uri="{FF2B5EF4-FFF2-40B4-BE49-F238E27FC236}">
                <a16:creationId xmlns:a16="http://schemas.microsoft.com/office/drawing/2014/main" xmlns="" id="{B6A26446-F545-4061-A809-72616D0CF72B}"/>
              </a:ext>
            </a:extLst>
          </p:cNvPr>
          <p:cNvSpPr/>
          <p:nvPr/>
        </p:nvSpPr>
        <p:spPr>
          <a:xfrm>
            <a:off x="5951376" y="3429000"/>
            <a:ext cx="205273" cy="6764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: вниз 25">
            <a:extLst>
              <a:ext uri="{FF2B5EF4-FFF2-40B4-BE49-F238E27FC236}">
                <a16:creationId xmlns:a16="http://schemas.microsoft.com/office/drawing/2014/main" xmlns="" id="{B9C48813-AFD7-47CC-991F-60770FDCC623}"/>
              </a:ext>
            </a:extLst>
          </p:cNvPr>
          <p:cNvSpPr/>
          <p:nvPr/>
        </p:nvSpPr>
        <p:spPr>
          <a:xfrm>
            <a:off x="9927772" y="3429000"/>
            <a:ext cx="205273" cy="6764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78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8587747-EE8E-48B3-A232-B13A45A5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ощущений по контакту с раздражителем</a:t>
            </a:r>
            <a:r>
              <a:rPr lang="ru-RU" b="1" i="1" dirty="0">
                <a:solidFill>
                  <a:srgbClr val="0F7CC6"/>
                </a:solidFill>
                <a:effectLst/>
                <a:highlight>
                  <a:srgbClr val="000000"/>
                </a:highlight>
                <a:latin typeface="Montserrat" panose="020B0604020202020204" pitchFamily="2" charset="-52"/>
              </a:rPr>
              <a:t/>
            </a:r>
            <a:br>
              <a:rPr lang="ru-RU" b="1" i="1" dirty="0">
                <a:solidFill>
                  <a:srgbClr val="0F7CC6"/>
                </a:solidFill>
                <a:effectLst/>
                <a:highlight>
                  <a:srgbClr val="000000"/>
                </a:highlight>
                <a:latin typeface="Montserrat" panose="020B0604020202020204" pitchFamily="2" charset="-52"/>
              </a:rPr>
            </a:br>
            <a:endParaRPr lang="ru-RU" dirty="0">
              <a:highlight>
                <a:srgbClr val="000000"/>
              </a:highligh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6A41EF3-5470-4744-B2D0-F97C64E95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r>
              <a:rPr lang="ru-RU" sz="4000" b="1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этой классификации выделяются два типа ощущений:</a:t>
            </a:r>
            <a:endParaRPr lang="ru-RU" sz="40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4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4000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Дистантные</a:t>
            </a:r>
            <a:r>
              <a:rPr lang="ru-RU" sz="4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слуховые, зрительные, обонятельные.</a:t>
            </a:r>
          </a:p>
          <a:p>
            <a:pPr algn="l"/>
            <a:r>
              <a:rPr lang="ru-RU" sz="40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Константные: кинестетические, или глубокая чувствительность; кожные, вкусовые, органические (болевые, голода, жажды).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2993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5C4141-1533-424F-9731-226B2F300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645"/>
            <a:ext cx="9601200" cy="14859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Связь между этими классификациями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F0901F6-F884-42A9-9CA2-E640BE484893}"/>
              </a:ext>
            </a:extLst>
          </p:cNvPr>
          <p:cNvSpPr txBox="1"/>
          <p:nvPr/>
        </p:nvSpPr>
        <p:spPr>
          <a:xfrm>
            <a:off x="4273420" y="1256938"/>
            <a:ext cx="2090057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Дистантные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AE2AFAA-718C-4CA9-8941-32FE83E09542}"/>
              </a:ext>
            </a:extLst>
          </p:cNvPr>
          <p:cNvSpPr txBox="1"/>
          <p:nvPr/>
        </p:nvSpPr>
        <p:spPr>
          <a:xfrm>
            <a:off x="4273420" y="2733507"/>
            <a:ext cx="2090057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Контактные</a:t>
            </a:r>
            <a:r>
              <a:rPr lang="ru-RU" dirty="0"/>
              <a:t> 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B32DF170-59E3-4B53-B021-72D49CD36AF2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5318449" y="1780158"/>
            <a:ext cx="0" cy="95334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760BC751-C55B-4F90-AA20-5BB7356029B9}"/>
              </a:ext>
            </a:extLst>
          </p:cNvPr>
          <p:cNvCxnSpPr/>
          <p:nvPr/>
        </p:nvCxnSpPr>
        <p:spPr>
          <a:xfrm flipH="1">
            <a:off x="1371600" y="2248668"/>
            <a:ext cx="394684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08C17D51-9FF6-442D-8683-A457B5B498CC}"/>
              </a:ext>
            </a:extLst>
          </p:cNvPr>
          <p:cNvCxnSpPr/>
          <p:nvPr/>
        </p:nvCxnSpPr>
        <p:spPr>
          <a:xfrm flipH="1">
            <a:off x="1371600" y="3793579"/>
            <a:ext cx="3946849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6D3AF0D9-628A-47A1-95C9-D1E17262590B}"/>
              </a:ext>
            </a:extLst>
          </p:cNvPr>
          <p:cNvCxnSpPr/>
          <p:nvPr/>
        </p:nvCxnSpPr>
        <p:spPr>
          <a:xfrm>
            <a:off x="1371600" y="2248668"/>
            <a:ext cx="0" cy="160486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715C169F-E36A-4663-9C15-814B33FD956C}"/>
              </a:ext>
            </a:extLst>
          </p:cNvPr>
          <p:cNvSpPr txBox="1"/>
          <p:nvPr/>
        </p:nvSpPr>
        <p:spPr>
          <a:xfrm>
            <a:off x="1371600" y="1537022"/>
            <a:ext cx="299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 КОНТАКТУ С РАЗДРАЖИТЕЛЕМ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3DD7EC6-E333-40C7-9C6B-1690D978D11C}"/>
              </a:ext>
            </a:extLst>
          </p:cNvPr>
          <p:cNvSpPr txBox="1"/>
          <p:nvPr/>
        </p:nvSpPr>
        <p:spPr>
          <a:xfrm>
            <a:off x="1371600" y="3113895"/>
            <a:ext cx="2771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 РАСПОРЯЖЕНИЮ РЕЦЕПТОРА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3ED8A66-7158-4740-9195-6432EA686BD6}"/>
              </a:ext>
            </a:extLst>
          </p:cNvPr>
          <p:cNvSpPr txBox="1"/>
          <p:nvPr/>
        </p:nvSpPr>
        <p:spPr>
          <a:xfrm>
            <a:off x="8518849" y="713443"/>
            <a:ext cx="254725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Слуховые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83BA46C-58FD-4876-BF16-868E5FD51F7F}"/>
              </a:ext>
            </a:extLst>
          </p:cNvPr>
          <p:cNvSpPr txBox="1"/>
          <p:nvPr/>
        </p:nvSpPr>
        <p:spPr>
          <a:xfrm>
            <a:off x="8518848" y="1256938"/>
            <a:ext cx="2547257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Зрительные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66AB16F-66D0-4DE5-B21A-27483FD460AC}"/>
              </a:ext>
            </a:extLst>
          </p:cNvPr>
          <p:cNvSpPr txBox="1"/>
          <p:nvPr/>
        </p:nvSpPr>
        <p:spPr>
          <a:xfrm>
            <a:off x="8518849" y="1789489"/>
            <a:ext cx="2547257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Обонятельные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xmlns="" id="{B81B8DC4-F3DE-485C-A502-9D27DF26E021}"/>
              </a:ext>
            </a:extLst>
          </p:cNvPr>
          <p:cNvCxnSpPr>
            <a:cxnSpLocks/>
            <a:stCxn id="8" idx="3"/>
            <a:endCxn id="20" idx="1"/>
          </p:cNvCxnSpPr>
          <p:nvPr/>
        </p:nvCxnSpPr>
        <p:spPr>
          <a:xfrm flipV="1">
            <a:off x="6363477" y="975053"/>
            <a:ext cx="2155372" cy="543495"/>
          </a:xfrm>
          <a:prstGeom prst="straightConnector1">
            <a:avLst/>
          </a:prstGeom>
          <a:ln w="5715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xmlns="" id="{4D54D69B-570C-46B8-91A6-5E53BC2635DF}"/>
              </a:ext>
            </a:extLst>
          </p:cNvPr>
          <p:cNvCxnSpPr>
            <a:cxnSpLocks/>
            <a:stCxn id="8" idx="3"/>
            <a:endCxn id="22" idx="1"/>
          </p:cNvCxnSpPr>
          <p:nvPr/>
        </p:nvCxnSpPr>
        <p:spPr>
          <a:xfrm>
            <a:off x="6363477" y="1518548"/>
            <a:ext cx="2155372" cy="53255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>
            <a:extLst>
              <a:ext uri="{FF2B5EF4-FFF2-40B4-BE49-F238E27FC236}">
                <a16:creationId xmlns:a16="http://schemas.microsoft.com/office/drawing/2014/main" xmlns="" id="{9E5B3A1C-036D-47F0-B6A2-0B026A9186AF}"/>
              </a:ext>
            </a:extLst>
          </p:cNvPr>
          <p:cNvCxnSpPr>
            <a:cxnSpLocks/>
            <a:stCxn id="8" idx="3"/>
            <a:endCxn id="21" idx="1"/>
          </p:cNvCxnSpPr>
          <p:nvPr/>
        </p:nvCxnSpPr>
        <p:spPr>
          <a:xfrm>
            <a:off x="6363477" y="1518548"/>
            <a:ext cx="2155371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D4EE176E-68A0-4FCC-BC66-20F7BDAEDBE0}"/>
              </a:ext>
            </a:extLst>
          </p:cNvPr>
          <p:cNvSpPr txBox="1"/>
          <p:nvPr/>
        </p:nvSpPr>
        <p:spPr>
          <a:xfrm>
            <a:off x="8518841" y="2715768"/>
            <a:ext cx="254725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Кинетические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B96E467D-D91B-40C4-AF3D-FA87F0523F55}"/>
              </a:ext>
            </a:extLst>
          </p:cNvPr>
          <p:cNvSpPr txBox="1"/>
          <p:nvPr/>
        </p:nvSpPr>
        <p:spPr>
          <a:xfrm>
            <a:off x="8518842" y="3245347"/>
            <a:ext cx="254725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Кожные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EE993C9E-B3A7-4205-92BF-482C641DBB87}"/>
              </a:ext>
            </a:extLst>
          </p:cNvPr>
          <p:cNvSpPr txBox="1"/>
          <p:nvPr/>
        </p:nvSpPr>
        <p:spPr>
          <a:xfrm>
            <a:off x="8518841" y="3774926"/>
            <a:ext cx="2547253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Вкусовые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E5AF2ADE-D0B5-4D6C-A7DE-658BCDF8E7DC}"/>
              </a:ext>
            </a:extLst>
          </p:cNvPr>
          <p:cNvSpPr txBox="1"/>
          <p:nvPr/>
        </p:nvSpPr>
        <p:spPr>
          <a:xfrm>
            <a:off x="8518841" y="4298146"/>
            <a:ext cx="2547253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Органические</a:t>
            </a:r>
          </a:p>
        </p:txBody>
      </p:sp>
      <p:cxnSp>
        <p:nvCxnSpPr>
          <p:cNvPr id="41" name="Прямая со стрелкой 40">
            <a:extLst>
              <a:ext uri="{FF2B5EF4-FFF2-40B4-BE49-F238E27FC236}">
                <a16:creationId xmlns:a16="http://schemas.microsoft.com/office/drawing/2014/main" xmlns="" id="{B30B62CD-7F44-4F95-AD05-E6746628817B}"/>
              </a:ext>
            </a:extLst>
          </p:cNvPr>
          <p:cNvCxnSpPr>
            <a:cxnSpLocks/>
            <a:stCxn id="9" idx="3"/>
            <a:endCxn id="36" idx="1"/>
          </p:cNvCxnSpPr>
          <p:nvPr/>
        </p:nvCxnSpPr>
        <p:spPr>
          <a:xfrm flipV="1">
            <a:off x="6363477" y="2977378"/>
            <a:ext cx="2155364" cy="1773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xmlns="" id="{63486FC4-C10C-44D8-A6B2-ED97D064F978}"/>
              </a:ext>
            </a:extLst>
          </p:cNvPr>
          <p:cNvCxnSpPr>
            <a:cxnSpLocks/>
            <a:stCxn id="9" idx="3"/>
            <a:endCxn id="37" idx="1"/>
          </p:cNvCxnSpPr>
          <p:nvPr/>
        </p:nvCxnSpPr>
        <p:spPr>
          <a:xfrm>
            <a:off x="6363477" y="2995117"/>
            <a:ext cx="2155365" cy="51184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xmlns="" id="{53FAE301-B034-4EE1-8B6B-272A5EC89678}"/>
              </a:ext>
            </a:extLst>
          </p:cNvPr>
          <p:cNvCxnSpPr>
            <a:cxnSpLocks/>
            <a:stCxn id="9" idx="3"/>
            <a:endCxn id="38" idx="1"/>
          </p:cNvCxnSpPr>
          <p:nvPr/>
        </p:nvCxnSpPr>
        <p:spPr>
          <a:xfrm>
            <a:off x="6363477" y="2995117"/>
            <a:ext cx="2155364" cy="104141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xmlns="" id="{443D9812-F82B-46AD-853B-72299B50A0C6}"/>
              </a:ext>
            </a:extLst>
          </p:cNvPr>
          <p:cNvCxnSpPr>
            <a:cxnSpLocks/>
            <a:stCxn id="9" idx="3"/>
            <a:endCxn id="39" idx="1"/>
          </p:cNvCxnSpPr>
          <p:nvPr/>
        </p:nvCxnSpPr>
        <p:spPr>
          <a:xfrm>
            <a:off x="6363477" y="2995117"/>
            <a:ext cx="2155364" cy="156463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401A7CA-DA7F-445F-96A1-5B804C80ABF5}"/>
              </a:ext>
            </a:extLst>
          </p:cNvPr>
          <p:cNvSpPr txBox="1"/>
          <p:nvPr/>
        </p:nvSpPr>
        <p:spPr>
          <a:xfrm>
            <a:off x="8518841" y="5089802"/>
            <a:ext cx="3200408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Интероцептивные</a:t>
            </a:r>
            <a:r>
              <a:rPr lang="ru-RU" dirty="0"/>
              <a:t>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70D26460-319C-4425-AF8F-580881E02F0A}"/>
              </a:ext>
            </a:extLst>
          </p:cNvPr>
          <p:cNvSpPr txBox="1"/>
          <p:nvPr/>
        </p:nvSpPr>
        <p:spPr>
          <a:xfrm>
            <a:off x="8518841" y="5613022"/>
            <a:ext cx="3200408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Проприоцептивные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FBA861AD-3EEE-44D3-A1B8-C2949339BA8B}"/>
              </a:ext>
            </a:extLst>
          </p:cNvPr>
          <p:cNvSpPr txBox="1"/>
          <p:nvPr/>
        </p:nvSpPr>
        <p:spPr>
          <a:xfrm>
            <a:off x="8518841" y="6148960"/>
            <a:ext cx="3200408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800" b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Экстероцептивные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xmlns="" id="{91D698D4-348E-459F-A435-B0EBB0A7EBC4}"/>
              </a:ext>
            </a:extLst>
          </p:cNvPr>
          <p:cNvCxnSpPr>
            <a:cxnSpLocks/>
            <a:endCxn id="52" idx="1"/>
          </p:cNvCxnSpPr>
          <p:nvPr/>
        </p:nvCxnSpPr>
        <p:spPr>
          <a:xfrm>
            <a:off x="5318448" y="3787811"/>
            <a:ext cx="3200393" cy="156360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xmlns="" id="{766B6F08-7270-40D8-9FAF-61762EFD5558}"/>
              </a:ext>
            </a:extLst>
          </p:cNvPr>
          <p:cNvCxnSpPr>
            <a:cxnSpLocks/>
            <a:endCxn id="53" idx="1"/>
          </p:cNvCxnSpPr>
          <p:nvPr/>
        </p:nvCxnSpPr>
        <p:spPr>
          <a:xfrm>
            <a:off x="5318448" y="3800529"/>
            <a:ext cx="3200393" cy="20741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93CEEC61-2403-4281-A2B5-61A50F588783}"/>
              </a:ext>
            </a:extLst>
          </p:cNvPr>
          <p:cNvSpPr txBox="1"/>
          <p:nvPr/>
        </p:nvSpPr>
        <p:spPr>
          <a:xfrm>
            <a:off x="1315607" y="4050357"/>
            <a:ext cx="2500602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Зрительные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10809D5B-B090-4EE7-8D34-C78F694604EA}"/>
              </a:ext>
            </a:extLst>
          </p:cNvPr>
          <p:cNvSpPr txBox="1"/>
          <p:nvPr/>
        </p:nvSpPr>
        <p:spPr>
          <a:xfrm>
            <a:off x="1315608" y="4577900"/>
            <a:ext cx="2500602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Слуховые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0FB44CE6-07DE-4055-9F27-B7E24B17A603}"/>
              </a:ext>
            </a:extLst>
          </p:cNvPr>
          <p:cNvSpPr txBox="1"/>
          <p:nvPr/>
        </p:nvSpPr>
        <p:spPr>
          <a:xfrm>
            <a:off x="1315606" y="5104010"/>
            <a:ext cx="2500603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Кожные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AB005FBA-9D77-4C17-A98D-8DA059FEDE24}"/>
              </a:ext>
            </a:extLst>
          </p:cNvPr>
          <p:cNvSpPr txBox="1"/>
          <p:nvPr/>
        </p:nvSpPr>
        <p:spPr>
          <a:xfrm>
            <a:off x="1315604" y="5627230"/>
            <a:ext cx="2500605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Вкусовые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DB3DBAB1-48F1-4445-AEA2-15992EDBBBEB}"/>
              </a:ext>
            </a:extLst>
          </p:cNvPr>
          <p:cNvSpPr txBox="1"/>
          <p:nvPr/>
        </p:nvSpPr>
        <p:spPr>
          <a:xfrm>
            <a:off x="1315604" y="6161364"/>
            <a:ext cx="2500606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Обонятельные</a:t>
            </a:r>
          </a:p>
        </p:txBody>
      </p:sp>
      <p:cxnSp>
        <p:nvCxnSpPr>
          <p:cNvPr id="67" name="Прямая со стрелкой 66">
            <a:extLst>
              <a:ext uri="{FF2B5EF4-FFF2-40B4-BE49-F238E27FC236}">
                <a16:creationId xmlns:a16="http://schemas.microsoft.com/office/drawing/2014/main" xmlns="" id="{3639A850-78A9-4B31-9573-2E244403F517}"/>
              </a:ext>
            </a:extLst>
          </p:cNvPr>
          <p:cNvCxnSpPr>
            <a:stCxn id="54" idx="1"/>
            <a:endCxn id="61" idx="3"/>
          </p:cNvCxnSpPr>
          <p:nvPr/>
        </p:nvCxnSpPr>
        <p:spPr>
          <a:xfrm flipH="1" flipV="1">
            <a:off x="3816209" y="4311967"/>
            <a:ext cx="4702632" cy="209860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xmlns="" id="{5F11A5E8-CCA8-424E-8711-A40366033E52}"/>
              </a:ext>
            </a:extLst>
          </p:cNvPr>
          <p:cNvCxnSpPr>
            <a:stCxn id="54" idx="1"/>
            <a:endCxn id="62" idx="3"/>
          </p:cNvCxnSpPr>
          <p:nvPr/>
        </p:nvCxnSpPr>
        <p:spPr>
          <a:xfrm flipH="1" flipV="1">
            <a:off x="3816210" y="4839510"/>
            <a:ext cx="4702631" cy="15710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xmlns="" id="{50424A5A-AFF6-4364-8C5C-02B13B236F5B}"/>
              </a:ext>
            </a:extLst>
          </p:cNvPr>
          <p:cNvCxnSpPr>
            <a:stCxn id="54" idx="1"/>
            <a:endCxn id="63" idx="3"/>
          </p:cNvCxnSpPr>
          <p:nvPr/>
        </p:nvCxnSpPr>
        <p:spPr>
          <a:xfrm flipH="1" flipV="1">
            <a:off x="3816209" y="5365620"/>
            <a:ext cx="4702632" cy="104495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xmlns="" id="{6C80CBFA-CCCA-4982-9A6C-517B5CE97EDE}"/>
              </a:ext>
            </a:extLst>
          </p:cNvPr>
          <p:cNvCxnSpPr>
            <a:stCxn id="54" idx="1"/>
            <a:endCxn id="64" idx="3"/>
          </p:cNvCxnSpPr>
          <p:nvPr/>
        </p:nvCxnSpPr>
        <p:spPr>
          <a:xfrm flipH="1" flipV="1">
            <a:off x="3816209" y="5888840"/>
            <a:ext cx="4702632" cy="52173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xmlns="" id="{C8D4EF78-C83F-4095-AA3E-6ADAA720BEB3}"/>
              </a:ext>
            </a:extLst>
          </p:cNvPr>
          <p:cNvCxnSpPr>
            <a:stCxn id="54" idx="1"/>
            <a:endCxn id="65" idx="3"/>
          </p:cNvCxnSpPr>
          <p:nvPr/>
        </p:nvCxnSpPr>
        <p:spPr>
          <a:xfrm flipH="1">
            <a:off x="3816210" y="6410570"/>
            <a:ext cx="4702631" cy="1240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17639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B41BB6A-ACEE-4B03-9409-69A86E3ED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6669" y="685800"/>
            <a:ext cx="9601200" cy="148590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Генетическая классификация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4D3B486-36E4-447A-BED9-9EA2632E77B3}"/>
              </a:ext>
            </a:extLst>
          </p:cNvPr>
          <p:cNvSpPr txBox="1"/>
          <p:nvPr/>
        </p:nvSpPr>
        <p:spPr>
          <a:xfrm>
            <a:off x="1371600" y="2171700"/>
            <a:ext cx="2883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Протопатическая</a:t>
            </a:r>
            <a:r>
              <a:rPr lang="ru-RU" u="sng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864AE10-7E97-49D0-8B6C-FF4F660BD1B7}"/>
              </a:ext>
            </a:extLst>
          </p:cNvPr>
          <p:cNvSpPr txBox="1"/>
          <p:nvPr/>
        </p:nvSpPr>
        <p:spPr>
          <a:xfrm>
            <a:off x="7408506" y="2171700"/>
            <a:ext cx="29951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Эпикритическая</a:t>
            </a:r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xmlns="" id="{3FD3237D-B297-4937-8F23-5C06AEDFB275}"/>
              </a:ext>
            </a:extLst>
          </p:cNvPr>
          <p:cNvSpPr/>
          <p:nvPr/>
        </p:nvSpPr>
        <p:spPr>
          <a:xfrm>
            <a:off x="2710542" y="1428750"/>
            <a:ext cx="205273" cy="742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: вниз 6">
            <a:extLst>
              <a:ext uri="{FF2B5EF4-FFF2-40B4-BE49-F238E27FC236}">
                <a16:creationId xmlns:a16="http://schemas.microsoft.com/office/drawing/2014/main" xmlns="" id="{1741C51F-4799-4096-B714-95CB507A1068}"/>
              </a:ext>
            </a:extLst>
          </p:cNvPr>
          <p:cNvSpPr/>
          <p:nvPr/>
        </p:nvSpPr>
        <p:spPr>
          <a:xfrm>
            <a:off x="8686800" y="1428750"/>
            <a:ext cx="195943" cy="742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95308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52FF6D0-3B76-42D8-A897-94380CC13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85192"/>
            <a:ext cx="9601200" cy="5794310"/>
          </a:xfrm>
        </p:spPr>
        <p:txBody>
          <a:bodyPr>
            <a:normAutofit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Ментальная модальность –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мышления и проявление духовности</a:t>
            </a: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восприятия –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 ощущения, восприятие движения и пространственные восприятия 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Модальность психических состояний: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субмодальность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эмоции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выражена эмоциями, настроениями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субмодальность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”,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более стабильными признаками</a:t>
            </a:r>
          </a:p>
        </p:txBody>
      </p:sp>
    </p:spTree>
    <p:extLst>
      <p:ext uri="{BB962C8B-B14F-4D97-AF65-F5344CB8AC3E}">
        <p14:creationId xmlns:p14="http://schemas.microsoft.com/office/powerpoint/2010/main" xmlns="" val="1821341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437967-DE30-4D27-AE15-E589C6D6B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0D02567-0BEA-4085-A18A-CB13E00DF2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746359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173</TotalTime>
  <Words>167</Words>
  <Application>Microsoft Office PowerPoint</Application>
  <PresentationFormat>Произвольный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Уголки</vt:lpstr>
      <vt:lpstr>Каналы восприятия информации</vt:lpstr>
      <vt:lpstr>Классификация по модальности </vt:lpstr>
      <vt:lpstr>Классификация по месту расположения рецептора</vt:lpstr>
      <vt:lpstr>Классификация ощущений по контакту с раздражителем </vt:lpstr>
      <vt:lpstr>Связь между этими классификациями</vt:lpstr>
      <vt:lpstr>Генетическая классификация</vt:lpstr>
      <vt:lpstr>Слайд 7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Каналы восприятия информации</dc:title>
  <dc:creator>Илья Голубев</dc:creator>
  <cp:lastModifiedBy>user</cp:lastModifiedBy>
  <cp:revision>7</cp:revision>
  <dcterms:created xsi:type="dcterms:W3CDTF">2021-09-27T14:44:19Z</dcterms:created>
  <dcterms:modified xsi:type="dcterms:W3CDTF">2021-10-20T12:52:10Z</dcterms:modified>
</cp:coreProperties>
</file>