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8" r:id="rId8"/>
    <p:sldId id="289" r:id="rId9"/>
    <p:sldId id="262" r:id="rId10"/>
    <p:sldId id="263" r:id="rId11"/>
    <p:sldId id="290" r:id="rId12"/>
    <p:sldId id="291" r:id="rId13"/>
    <p:sldId id="264" r:id="rId14"/>
    <p:sldId id="292" r:id="rId15"/>
    <p:sldId id="293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81" r:id="rId31"/>
    <p:sldId id="279" r:id="rId32"/>
    <p:sldId id="280" r:id="rId33"/>
    <p:sldId id="283" r:id="rId34"/>
    <p:sldId id="284" r:id="rId35"/>
    <p:sldId id="285" r:id="rId36"/>
    <p:sldId id="286" r:id="rId37"/>
    <p:sldId id="287" r:id="rId38"/>
    <p:sldId id="295" r:id="rId39"/>
    <p:sldId id="282" r:id="rId40"/>
    <p:sldId id="296" r:id="rId41"/>
    <p:sldId id="312" r:id="rId42"/>
    <p:sldId id="313" r:id="rId43"/>
    <p:sldId id="314" r:id="rId44"/>
    <p:sldId id="315" r:id="rId45"/>
    <p:sldId id="316" r:id="rId46"/>
    <p:sldId id="317" r:id="rId47"/>
    <p:sldId id="318" r:id="rId48"/>
    <p:sldId id="319" r:id="rId49"/>
    <p:sldId id="320" r:id="rId50"/>
    <p:sldId id="297" r:id="rId51"/>
    <p:sldId id="298" r:id="rId52"/>
    <p:sldId id="299" r:id="rId53"/>
    <p:sldId id="300" r:id="rId54"/>
    <p:sldId id="303" r:id="rId55"/>
    <p:sldId id="302" r:id="rId56"/>
    <p:sldId id="301" r:id="rId57"/>
    <p:sldId id="304" r:id="rId58"/>
    <p:sldId id="305" r:id="rId59"/>
    <p:sldId id="306" r:id="rId60"/>
    <p:sldId id="307" r:id="rId61"/>
    <p:sldId id="308" r:id="rId62"/>
    <p:sldId id="309" r:id="rId63"/>
    <p:sldId id="310" r:id="rId64"/>
    <p:sldId id="328" r:id="rId65"/>
    <p:sldId id="311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9" r:id="rId74"/>
    <p:sldId id="330" r:id="rId75"/>
    <p:sldId id="331" r:id="rId76"/>
    <p:sldId id="332" r:id="rId77"/>
    <p:sldId id="333" r:id="rId7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94691" autoAdjust="0"/>
  </p:normalViewPr>
  <p:slideViewPr>
    <p:cSldViewPr>
      <p:cViewPr varScale="1">
        <p:scale>
          <a:sx n="95" d="100"/>
          <a:sy n="95" d="100"/>
        </p:scale>
        <p:origin x="-96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84" y="2666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82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71683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71684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85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86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87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88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89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90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91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92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93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94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95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96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1697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71698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699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00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01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02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03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04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05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06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07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08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09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10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11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12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13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14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15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16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17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18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19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20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21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22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23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24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25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26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27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28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29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30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31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32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33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34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35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36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37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38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39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40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41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42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43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44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45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46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47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48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49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50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51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52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53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54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55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56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57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58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59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60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61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62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63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64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65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66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67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68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69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70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71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72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73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74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75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76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77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78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79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80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81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82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83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84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85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86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87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88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89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90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91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92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93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94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95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96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97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98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99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00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01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02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03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04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05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06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07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08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09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10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11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12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13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14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15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16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17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18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19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20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21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22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23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24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25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26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27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28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29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30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31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32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71833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1834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1835" name="Rectangle 155"/>
          <p:cNvSpPr>
            <a:spLocks noGrp="1" noChangeArrowheads="1"/>
          </p:cNvSpPr>
          <p:nvPr>
            <p:ph type="dt" sz="quarter" idx="2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71836" name="Rectangle 15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71837" name="Rectangle 15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4160F51E-D997-419F-AD4A-1E093454B4E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5B97D6-E4FA-4C75-94F1-37C8351ED70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8A52FC-3EA7-440B-85DA-7EBE6CA8C94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4C356F-C704-444D-8D91-FF4F017ECFD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1F7C3D-985C-4126-A399-405AFF3BDF1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13E320-EF1D-4441-8924-4E0476D3FC5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A62DF3-4CD5-47A6-9444-EE32862E11E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0697CA-4CC4-439A-B459-33DBCC58FF5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A1F41A-AD68-4251-B1EE-611513DB3EB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EB0A51-936D-4225-9BF3-C012BBE4050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1B4739-85A0-4E42-B266-845F1B8D233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9098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58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70659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70660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661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662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663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664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665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666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667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668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669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670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671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672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0673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70674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75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76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77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78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79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80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81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82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83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84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85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86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87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88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89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90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91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92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93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94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95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96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97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98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99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00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01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02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03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04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05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06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07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08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09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10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11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12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13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14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15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16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17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18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19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20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21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22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23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24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25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26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27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28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29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30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31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32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33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34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35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36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37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738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39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40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41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42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43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44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45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46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47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48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49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50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51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52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53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54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55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56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57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58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59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60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61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62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63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64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65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66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67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68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69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70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71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72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73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74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75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76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77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78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79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80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81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82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83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84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85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86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87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88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89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90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91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92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93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94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795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796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797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798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799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800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801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802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803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804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805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806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807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808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70809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0810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70811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70812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charset="0"/>
              </a:defRPr>
            </a:lvl1pPr>
          </a:lstStyle>
          <a:p>
            <a:fld id="{4F902471-1CDF-4F0C-977C-D3E623463D29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0813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24" y="3071810"/>
            <a:ext cx="7772400" cy="1736725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Тема </a:t>
            </a:r>
            <a:r>
              <a:rPr lang="ru-RU" dirty="0" smtClean="0"/>
              <a:t>9. Общие характеристики макро- и национальной экономики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/>
              <a:t>Основные макроэкономические показатели</a:t>
            </a:r>
          </a:p>
        </p:txBody>
      </p:sp>
      <p:sp>
        <p:nvSpPr>
          <p:cNvPr id="7885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000"/>
              <a:t>Темп инфляции </a:t>
            </a:r>
          </a:p>
          <a:p>
            <a:r>
              <a:rPr lang="ru-RU" sz="4000"/>
              <a:t>Уровень безработицы</a:t>
            </a:r>
          </a:p>
          <a:p>
            <a:r>
              <a:rPr lang="ru-RU" sz="4000"/>
              <a:t>Темп роста реального ВВП</a:t>
            </a:r>
          </a:p>
          <a:p>
            <a:r>
              <a:rPr lang="ru-RU" sz="4000"/>
              <a:t>Процентная ставка</a:t>
            </a:r>
          </a:p>
          <a:p>
            <a:endParaRPr lang="ru-RU" sz="4000"/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468313" y="2276475"/>
            <a:ext cx="4562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 sz="1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Агрегированные рынки в макроэкономике</a:t>
            </a:r>
            <a:r>
              <a:rPr lang="ru-RU" sz="4000"/>
              <a:t> </a:t>
            </a:r>
          </a:p>
        </p:txBody>
      </p:sp>
      <p:sp>
        <p:nvSpPr>
          <p:cNvPr id="11878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5068888"/>
          </a:xfrm>
        </p:spPr>
        <p:txBody>
          <a:bodyPr/>
          <a:lstStyle/>
          <a:p>
            <a:r>
              <a:rPr lang="ru-RU"/>
              <a:t>Рынок товаров и услуг (реальных благ)</a:t>
            </a:r>
          </a:p>
          <a:p>
            <a:r>
              <a:rPr lang="ru-RU"/>
              <a:t>Рынок реального капитала (рынок инвестиционных товаров)</a:t>
            </a:r>
          </a:p>
          <a:p>
            <a:r>
              <a:rPr lang="ru-RU"/>
              <a:t>Рынок труда</a:t>
            </a:r>
          </a:p>
          <a:p>
            <a:r>
              <a:rPr lang="ru-RU"/>
              <a:t>Рынок денег (здесь деньги - только национальная валюта)</a:t>
            </a:r>
          </a:p>
          <a:p>
            <a:r>
              <a:rPr lang="ru-RU"/>
              <a:t>Рынок капитала (ценных бумаг)</a:t>
            </a:r>
          </a:p>
          <a:p>
            <a:r>
              <a:rPr lang="ru-RU"/>
              <a:t>Международный рынок, представленный иностранным сектором (заграницей)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Агрегированные рынки</a:t>
            </a:r>
          </a:p>
        </p:txBody>
      </p:sp>
      <p:sp>
        <p:nvSpPr>
          <p:cNvPr id="11981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5257800"/>
          </a:xfrm>
        </p:spPr>
        <p:txBody>
          <a:bodyPr/>
          <a:lstStyle/>
          <a:p>
            <a:r>
              <a:rPr lang="ru-RU"/>
              <a:t> Рынок реальных благ + Рынок реального   капитала = Рынок реальных активов</a:t>
            </a:r>
          </a:p>
          <a:p>
            <a:pPr>
              <a:buFont typeface="Arial" charset="0"/>
              <a:buNone/>
            </a:pPr>
            <a:r>
              <a:rPr lang="ru-RU"/>
              <a:t>                            +</a:t>
            </a:r>
          </a:p>
          <a:p>
            <a:pPr>
              <a:buFont typeface="Arial" charset="0"/>
              <a:buNone/>
            </a:pPr>
            <a:r>
              <a:rPr lang="ru-RU"/>
              <a:t>                  Рынок труда =</a:t>
            </a:r>
          </a:p>
          <a:p>
            <a:pPr>
              <a:buFont typeface="Arial" charset="0"/>
              <a:buNone/>
            </a:pPr>
            <a:r>
              <a:rPr lang="ru-RU"/>
              <a:t>   -----------------------------------------------------</a:t>
            </a:r>
          </a:p>
          <a:p>
            <a:pPr>
              <a:buFont typeface="Arial" charset="0"/>
              <a:buNone/>
            </a:pPr>
            <a:r>
              <a:rPr lang="ru-RU"/>
              <a:t>       </a:t>
            </a:r>
            <a:r>
              <a:rPr lang="ru-RU" sz="3600" b="1"/>
              <a:t>= Реальный сектор экономики</a:t>
            </a:r>
          </a:p>
          <a:p>
            <a:pPr>
              <a:buFont typeface="Arial" charset="0"/>
              <a:buNone/>
            </a:pPr>
            <a:endParaRPr lang="ru-RU"/>
          </a:p>
          <a:p>
            <a:r>
              <a:rPr lang="ru-RU"/>
              <a:t>Рынок денег + Рынок капитала = Финансовый рынок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Макроэкономические модели</a:t>
            </a:r>
          </a:p>
        </p:txBody>
      </p:sp>
      <p:sp>
        <p:nvSpPr>
          <p:cNvPr id="7987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Формализованные (логически, графически и алгебраически) описания различных экономических явлений и процессов с целью выявления функциональных взаимосвязей между ними</a:t>
            </a:r>
          </a:p>
          <a:p>
            <a:r>
              <a:rPr lang="ru-RU"/>
              <a:t>Являются упрощенным, абстрактным отражением реальности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Классификация макроэкономических моделей</a:t>
            </a:r>
          </a:p>
        </p:txBody>
      </p:sp>
      <p:sp>
        <p:nvSpPr>
          <p:cNvPr id="12083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/>
              <a:t>Графические, логические, экономико-математические</a:t>
            </a:r>
          </a:p>
          <a:p>
            <a:pPr>
              <a:lnSpc>
                <a:spcPct val="90000"/>
              </a:lnSpc>
            </a:pPr>
            <a:r>
              <a:rPr lang="ru-RU" sz="2800"/>
              <a:t>Краткосрочные и долгосрочные</a:t>
            </a:r>
          </a:p>
          <a:p>
            <a:pPr>
              <a:lnSpc>
                <a:spcPct val="90000"/>
              </a:lnSpc>
            </a:pPr>
            <a:r>
              <a:rPr lang="ru-RU" sz="2800"/>
              <a:t>Простые (в которых представлены только домашние хозяйства и фирмы) и полные (с участием государства)</a:t>
            </a:r>
          </a:p>
          <a:p>
            <a:pPr>
              <a:lnSpc>
                <a:spcPct val="90000"/>
              </a:lnSpc>
            </a:pPr>
            <a:r>
              <a:rPr lang="ru-RU" sz="2800"/>
              <a:t>Закрытые (представлена только национальная экономика) и открытые (учитывают воздействие иностранного сектора на национальную экономику</a:t>
            </a:r>
            <a:r>
              <a:rPr lang="ru-RU"/>
              <a:t>)</a:t>
            </a:r>
          </a:p>
          <a:p>
            <a:pPr>
              <a:lnSpc>
                <a:spcPct val="90000"/>
              </a:lnSpc>
            </a:pPr>
            <a:r>
              <a:rPr lang="ru-RU" sz="2800"/>
              <a:t>Статические, сравнительной статики (дихотомические) и динамические </a:t>
            </a:r>
          </a:p>
          <a:p>
            <a:pPr>
              <a:lnSpc>
                <a:spcPct val="90000"/>
              </a:lnSpc>
            </a:pPr>
            <a:endParaRPr lang="ru-RU" sz="28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Типология показателей макроэкономического анализа</a:t>
            </a:r>
          </a:p>
        </p:txBody>
      </p:sp>
      <p:sp>
        <p:nvSpPr>
          <p:cNvPr id="121860" name="Rectangle 4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1625" y="1600200"/>
            <a:ext cx="4194175" cy="5068888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   </a:t>
            </a:r>
            <a:r>
              <a:rPr lang="ru-RU" b="1"/>
              <a:t>Потоки</a:t>
            </a:r>
          </a:p>
          <a:p>
            <a:pPr>
              <a:lnSpc>
                <a:spcPct val="90000"/>
              </a:lnSpc>
            </a:pPr>
            <a:r>
              <a:rPr lang="ru-RU"/>
              <a:t>Отражают передачу ценностей субъектами друг другу в процессе экономической деятельности</a:t>
            </a:r>
          </a:p>
          <a:p>
            <a:pPr>
              <a:lnSpc>
                <a:spcPct val="90000"/>
              </a:lnSpc>
            </a:pPr>
            <a:r>
              <a:rPr lang="ru-RU"/>
              <a:t>Это экономические параметры, значение которых измеряется в единицу времени (в расчете на год)</a:t>
            </a:r>
          </a:p>
        </p:txBody>
      </p:sp>
      <p:sp>
        <p:nvSpPr>
          <p:cNvPr id="121861" name="Rectangle 5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  </a:t>
            </a:r>
            <a:r>
              <a:rPr lang="ru-RU" b="1"/>
              <a:t>Запасы</a:t>
            </a:r>
          </a:p>
          <a:p>
            <a:pPr>
              <a:lnSpc>
                <a:spcPct val="90000"/>
              </a:lnSpc>
            </a:pPr>
            <a:r>
              <a:rPr lang="ru-RU"/>
              <a:t>Отражают накопление и использование ценностей субъектами</a:t>
            </a:r>
          </a:p>
          <a:p>
            <a:pPr>
              <a:lnSpc>
                <a:spcPct val="90000"/>
              </a:lnSpc>
            </a:pPr>
            <a:r>
              <a:rPr lang="ru-RU"/>
              <a:t>Это экономические параметры, значение которых измеряется на определенный момент</a:t>
            </a:r>
          </a:p>
          <a:p>
            <a:pPr>
              <a:lnSpc>
                <a:spcPct val="90000"/>
              </a:lnSpc>
            </a:pPr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Система национальных счетов</a:t>
            </a:r>
          </a:p>
        </p:txBody>
      </p:sp>
      <p:sp>
        <p:nvSpPr>
          <p:cNvPr id="80900" name="Rectangle 4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250825" y="1557338"/>
            <a:ext cx="4194175" cy="4498975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3200"/>
              <a:t>  СНС представляет собой международный стандарт оценки основных экономических  показателей страны. Составными частями СНС являются</a:t>
            </a:r>
          </a:p>
        </p:txBody>
      </p:sp>
      <p:sp>
        <p:nvSpPr>
          <p:cNvPr id="80901" name="Rectangle 5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Валовой национальный продукт (ВНП)</a:t>
            </a:r>
          </a:p>
          <a:p>
            <a:pPr>
              <a:lnSpc>
                <a:spcPct val="90000"/>
              </a:lnSpc>
            </a:pPr>
            <a:r>
              <a:rPr lang="ru-RU"/>
              <a:t>Валовой внутренний продукт (ВВП)</a:t>
            </a:r>
          </a:p>
          <a:p>
            <a:pPr>
              <a:lnSpc>
                <a:spcPct val="90000"/>
              </a:lnSpc>
            </a:pPr>
            <a:r>
              <a:rPr lang="ru-RU"/>
              <a:t>Чистый национальный продукт (ЧНП)</a:t>
            </a:r>
          </a:p>
          <a:p>
            <a:pPr>
              <a:lnSpc>
                <a:spcPct val="90000"/>
              </a:lnSpc>
            </a:pPr>
            <a:r>
              <a:rPr lang="ru-RU"/>
              <a:t>Личный доход</a:t>
            </a:r>
          </a:p>
          <a:p>
            <a:pPr>
              <a:lnSpc>
                <a:spcPct val="90000"/>
              </a:lnSpc>
            </a:pPr>
            <a:r>
              <a:rPr lang="ru-RU"/>
              <a:t>Располагаемый доход</a:t>
            </a:r>
          </a:p>
        </p:txBody>
      </p:sp>
      <p:sp>
        <p:nvSpPr>
          <p:cNvPr id="80902" name="AutoShape 6"/>
          <p:cNvSpPr>
            <a:spLocks noChangeArrowheads="1"/>
          </p:cNvSpPr>
          <p:nvPr/>
        </p:nvSpPr>
        <p:spPr bwMode="auto">
          <a:xfrm>
            <a:off x="3276600" y="5084763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0903" name="AutoShape 7"/>
          <p:cNvSpPr>
            <a:spLocks/>
          </p:cNvSpPr>
          <p:nvPr/>
        </p:nvSpPr>
        <p:spPr bwMode="auto">
          <a:xfrm>
            <a:off x="4427538" y="1700213"/>
            <a:ext cx="296862" cy="4249737"/>
          </a:xfrm>
          <a:prstGeom prst="leftBrace">
            <a:avLst>
              <a:gd name="adj1" fmla="val 11929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b="1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4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Валовой национальный продукт (ВНП)</a:t>
            </a:r>
          </a:p>
        </p:txBody>
      </p:sp>
      <p:sp>
        <p:nvSpPr>
          <p:cNvPr id="81927" name="Rectangle 7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Основной показатель измерения объема национального производства</a:t>
            </a:r>
          </a:p>
          <a:p>
            <a:r>
              <a:rPr lang="ru-RU"/>
              <a:t>Это рыночная стоимость конечных товаров и услуг, произведенных в  течение года факторами, принадлежащими  гражданам данной страны на территории этой страны или за рубежом  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Валовой национальный продукт</a:t>
            </a:r>
          </a:p>
        </p:txBody>
      </p:sp>
      <p:sp>
        <p:nvSpPr>
          <p:cNvPr id="8499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  </a:t>
            </a:r>
            <a:r>
              <a:rPr lang="ru-RU" b="1"/>
              <a:t>ВНП включает</a:t>
            </a:r>
            <a:r>
              <a:rPr lang="ru-RU"/>
              <a:t>:</a:t>
            </a:r>
          </a:p>
          <a:p>
            <a:r>
              <a:rPr lang="ru-RU"/>
              <a:t>Только </a:t>
            </a:r>
            <a:r>
              <a:rPr lang="ru-RU" sz="3600" b="1"/>
              <a:t>конечную</a:t>
            </a:r>
            <a:r>
              <a:rPr lang="ru-RU"/>
              <a:t> продукцию, т.е. </a:t>
            </a:r>
          </a:p>
          <a:p>
            <a:endParaRPr lang="ru-RU"/>
          </a:p>
          <a:p>
            <a:pPr>
              <a:buFont typeface="Arial" charset="0"/>
              <a:buNone/>
            </a:pPr>
            <a:r>
              <a:rPr lang="ru-RU"/>
              <a:t>   </a:t>
            </a:r>
            <a:r>
              <a:rPr lang="ru-RU" sz="3600"/>
              <a:t>продукцию, не идущую в дальнейшую переработку, а используемую для личного потребления, инвестиций  и экспорта</a:t>
            </a:r>
          </a:p>
        </p:txBody>
      </p:sp>
      <p:sp>
        <p:nvSpPr>
          <p:cNvPr id="84996" name="AutoShape 4"/>
          <p:cNvSpPr>
            <a:spLocks/>
          </p:cNvSpPr>
          <p:nvPr/>
        </p:nvSpPr>
        <p:spPr bwMode="auto">
          <a:xfrm>
            <a:off x="323850" y="3500438"/>
            <a:ext cx="71438" cy="2305050"/>
          </a:xfrm>
          <a:prstGeom prst="leftBrace">
            <a:avLst>
              <a:gd name="adj1" fmla="val 26888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Валовой национальный продукт</a:t>
            </a:r>
          </a:p>
        </p:txBody>
      </p:sp>
      <p:sp>
        <p:nvSpPr>
          <p:cNvPr id="8704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800"/>
              <a:t>     </a:t>
            </a:r>
            <a:r>
              <a:rPr lang="ru-RU" sz="2800" b="1"/>
              <a:t>ВНП не включает:</a:t>
            </a:r>
          </a:p>
          <a:p>
            <a:pPr>
              <a:lnSpc>
                <a:spcPct val="90000"/>
              </a:lnSpc>
            </a:pPr>
            <a:r>
              <a:rPr lang="ru-RU" sz="2800"/>
              <a:t>Промежуточную продукцию (т.е. ту, что произведена и потреблена  в производстве в данном году),которая образует повторный счет (уголь, зерно, нефть и т.п.)</a:t>
            </a:r>
          </a:p>
          <a:p>
            <a:pPr>
              <a:lnSpc>
                <a:spcPct val="90000"/>
              </a:lnSpc>
            </a:pPr>
            <a:r>
              <a:rPr lang="ru-RU" sz="2800"/>
              <a:t>Государственные и частные трансфертные платежи</a:t>
            </a:r>
          </a:p>
          <a:p>
            <a:pPr>
              <a:lnSpc>
                <a:spcPct val="90000"/>
              </a:lnSpc>
            </a:pPr>
            <a:r>
              <a:rPr lang="ru-RU" sz="2800"/>
              <a:t>Сделки с ценными бумагами</a:t>
            </a:r>
          </a:p>
          <a:p>
            <a:pPr>
              <a:lnSpc>
                <a:spcPct val="90000"/>
              </a:lnSpc>
            </a:pPr>
            <a:r>
              <a:rPr lang="ru-RU" sz="2800"/>
              <a:t>Выручку от продажи товаров, произведенных в предыдущий период  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План лекции</a:t>
            </a:r>
          </a:p>
        </p:txBody>
      </p:sp>
      <p:sp>
        <p:nvSpPr>
          <p:cNvPr id="7270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800"/>
              <a:t>Предмет макроэкономики и особенности макроэкономического анализа. Основные макроэкономические показатели.</a:t>
            </a:r>
          </a:p>
          <a:p>
            <a:pPr>
              <a:lnSpc>
                <a:spcPct val="80000"/>
              </a:lnSpc>
            </a:pPr>
            <a:r>
              <a:rPr lang="ru-RU" sz="2800"/>
              <a:t>ВВП и способы его измерения </a:t>
            </a:r>
          </a:p>
          <a:p>
            <a:pPr>
              <a:lnSpc>
                <a:spcPct val="80000"/>
              </a:lnSpc>
            </a:pPr>
            <a:r>
              <a:rPr lang="ru-RU" sz="2800"/>
              <a:t>Национальный доход. Располагаемый личный доход</a:t>
            </a:r>
          </a:p>
          <a:p>
            <a:pPr>
              <a:lnSpc>
                <a:spcPct val="80000"/>
              </a:lnSpc>
            </a:pPr>
            <a:r>
              <a:rPr lang="ru-RU" sz="2800"/>
              <a:t>Индексы цен</a:t>
            </a:r>
          </a:p>
          <a:p>
            <a:pPr>
              <a:lnSpc>
                <a:spcPct val="80000"/>
              </a:lnSpc>
            </a:pPr>
            <a:r>
              <a:rPr lang="ru-RU" sz="2800"/>
              <a:t>Безработица и ее формы</a:t>
            </a:r>
          </a:p>
          <a:p>
            <a:pPr>
              <a:lnSpc>
                <a:spcPct val="80000"/>
              </a:lnSpc>
            </a:pPr>
            <a:r>
              <a:rPr lang="ru-RU" sz="2800"/>
              <a:t>Инфляция и ее виды</a:t>
            </a:r>
          </a:p>
          <a:p>
            <a:pPr>
              <a:lnSpc>
                <a:spcPct val="80000"/>
              </a:lnSpc>
            </a:pPr>
            <a:r>
              <a:rPr lang="ru-RU" sz="2800"/>
              <a:t>Экономические циклы. Экономический рост и развитие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Методы расчета ВНП</a:t>
            </a:r>
          </a:p>
        </p:txBody>
      </p:sp>
      <p:sp>
        <p:nvSpPr>
          <p:cNvPr id="8806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 b="1"/>
              <a:t>Производственный</a:t>
            </a:r>
          </a:p>
          <a:p>
            <a:r>
              <a:rPr lang="ru-RU" sz="3600" b="1"/>
              <a:t>ВНП «по расходам» (ВНП как сумма расходов) – метод потока товаров</a:t>
            </a:r>
          </a:p>
          <a:p>
            <a:r>
              <a:rPr lang="ru-RU" sz="3600" b="1"/>
              <a:t>ВНП «по доходам» (ВНП как сумма доходов) – метод потока издержек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ВНП определяется как сумма добавленной стоимости, созданной в различных отраслях. Включает в себя заработную плату, амортизацию, процент и прибыль</a:t>
            </a:r>
          </a:p>
          <a:p>
            <a:r>
              <a:rPr lang="ru-RU"/>
              <a:t>Добавленная стоимость =</a:t>
            </a:r>
          </a:p>
          <a:p>
            <a:r>
              <a:rPr lang="ru-RU" sz="1600"/>
              <a:t>Стоимость выпущенных </a:t>
            </a:r>
          </a:p>
          <a:p>
            <a:r>
              <a:rPr lang="ru-RU" sz="1600"/>
              <a:t>товаров и услуг                           </a:t>
            </a:r>
            <a:r>
              <a:rPr lang="ru-RU"/>
              <a:t>-</a:t>
            </a:r>
          </a:p>
        </p:txBody>
      </p:sp>
      <p:sp>
        <p:nvSpPr>
          <p:cNvPr id="89097" name="Rectangle 9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Производственный метод расчета ВНП</a:t>
            </a:r>
          </a:p>
        </p:txBody>
      </p:sp>
      <p:sp>
        <p:nvSpPr>
          <p:cNvPr id="89098" name="Rectangle 10"/>
          <p:cNvSpPr>
            <a:spLocks noChangeArrowheads="1"/>
          </p:cNvSpPr>
          <p:nvPr/>
        </p:nvSpPr>
        <p:spPr bwMode="auto">
          <a:xfrm>
            <a:off x="611188" y="4724400"/>
            <a:ext cx="3024187" cy="17287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/>
              <a:t>Стоимость выпущенных </a:t>
            </a:r>
          </a:p>
          <a:p>
            <a:pPr algn="ctr"/>
            <a:r>
              <a:rPr lang="ru-RU" sz="2000"/>
              <a:t>товаров и услуг</a:t>
            </a:r>
          </a:p>
        </p:txBody>
      </p:sp>
      <p:sp>
        <p:nvSpPr>
          <p:cNvPr id="89099" name="Rectangle 11"/>
          <p:cNvSpPr>
            <a:spLocks noChangeArrowheads="1"/>
          </p:cNvSpPr>
          <p:nvPr/>
        </p:nvSpPr>
        <p:spPr bwMode="auto">
          <a:xfrm>
            <a:off x="4859338" y="4724400"/>
            <a:ext cx="3025775" cy="16573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800"/>
              <a:t>Стоимость</a:t>
            </a:r>
          </a:p>
          <a:p>
            <a:pPr algn="ctr"/>
            <a:r>
              <a:rPr lang="ru-RU" sz="1800"/>
              <a:t> промежуточного </a:t>
            </a:r>
          </a:p>
          <a:p>
            <a:pPr algn="ctr"/>
            <a:r>
              <a:rPr lang="ru-RU" sz="1800"/>
              <a:t>продукта (сырья,</a:t>
            </a:r>
          </a:p>
          <a:p>
            <a:pPr algn="ctr"/>
            <a:r>
              <a:rPr lang="ru-RU" sz="1800"/>
              <a:t>материалов,</a:t>
            </a:r>
          </a:p>
          <a:p>
            <a:pPr algn="ctr"/>
            <a:r>
              <a:rPr lang="ru-RU" sz="1800"/>
              <a:t>топлива и т. п.</a:t>
            </a:r>
          </a:p>
          <a:p>
            <a:pPr algn="ctr"/>
            <a:endParaRPr lang="ru-RU" sz="18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Расчет ВНП «по расходам»</a:t>
            </a:r>
          </a:p>
        </p:txBody>
      </p:sp>
      <p:sp>
        <p:nvSpPr>
          <p:cNvPr id="9113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n-US"/>
              <a:t>      </a:t>
            </a:r>
            <a:r>
              <a:rPr lang="ru-RU"/>
              <a:t>Включает</a:t>
            </a:r>
          </a:p>
          <a:p>
            <a:r>
              <a:rPr lang="ru-RU"/>
              <a:t>Личное потребление (С)</a:t>
            </a:r>
          </a:p>
          <a:p>
            <a:r>
              <a:rPr lang="ru-RU"/>
              <a:t>Валовые инвестиции (</a:t>
            </a:r>
            <a:r>
              <a:rPr lang="en-US"/>
              <a:t>I)</a:t>
            </a:r>
          </a:p>
          <a:p>
            <a:r>
              <a:rPr lang="ru-RU"/>
              <a:t>Государственные закупки (</a:t>
            </a:r>
            <a:r>
              <a:rPr lang="en-US"/>
              <a:t>G</a:t>
            </a:r>
            <a:r>
              <a:rPr lang="ru-RU"/>
              <a:t>)</a:t>
            </a:r>
          </a:p>
          <a:p>
            <a:r>
              <a:rPr lang="ru-RU"/>
              <a:t>Чистый экспорт (Х)</a:t>
            </a:r>
            <a:endParaRPr lang="en-US"/>
          </a:p>
          <a:p>
            <a:pPr>
              <a:buFont typeface="Arial" charset="0"/>
              <a:buNone/>
            </a:pPr>
            <a:r>
              <a:rPr lang="en-US" sz="4400" b="1"/>
              <a:t>     </a:t>
            </a:r>
            <a:r>
              <a:rPr lang="en-US" sz="5400" b="1"/>
              <a:t>GN</a:t>
            </a:r>
            <a:r>
              <a:rPr lang="ru-RU" sz="5400" b="1"/>
              <a:t>Р = </a:t>
            </a:r>
            <a:r>
              <a:rPr lang="en-US" sz="5400" b="1"/>
              <a:t>C + I + G + X</a:t>
            </a:r>
            <a:r>
              <a:rPr lang="en-US" sz="4400" b="1"/>
              <a:t> </a:t>
            </a:r>
            <a:endParaRPr lang="ru-RU" sz="4400" b="1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Расчет ВНП «по расходам»</a:t>
            </a:r>
          </a:p>
        </p:txBody>
      </p:sp>
      <p:sp>
        <p:nvSpPr>
          <p:cNvPr id="92164" name="Rectangle 4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/>
              <a:t> </a:t>
            </a:r>
            <a:r>
              <a:rPr lang="ru-RU"/>
              <a:t>Личное потребление (С)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/>
              <a:t> Валовые инвестиции (</a:t>
            </a:r>
            <a:r>
              <a:rPr lang="en-US"/>
              <a:t>I</a:t>
            </a:r>
            <a:r>
              <a:rPr lang="ru-RU"/>
              <a:t>)</a:t>
            </a:r>
          </a:p>
          <a:p>
            <a:pPr>
              <a:lnSpc>
                <a:spcPct val="80000"/>
              </a:lnSpc>
            </a:pPr>
            <a:endParaRPr lang="ru-RU"/>
          </a:p>
          <a:p>
            <a:pPr>
              <a:lnSpc>
                <a:spcPct val="80000"/>
              </a:lnSpc>
            </a:pPr>
            <a:endParaRPr lang="ru-RU"/>
          </a:p>
          <a:p>
            <a:pPr>
              <a:lnSpc>
                <a:spcPct val="80000"/>
              </a:lnSpc>
            </a:pPr>
            <a:endParaRPr lang="ru-RU" sz="2400"/>
          </a:p>
          <a:p>
            <a:pPr>
              <a:lnSpc>
                <a:spcPct val="80000"/>
              </a:lnSpc>
            </a:pPr>
            <a:endParaRPr lang="ru-RU" sz="2400"/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sz="2400"/>
          </a:p>
        </p:txBody>
      </p:sp>
      <p:sp>
        <p:nvSpPr>
          <p:cNvPr id="92165" name="Rectangle 5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/>
              <a:t>   </a:t>
            </a:r>
            <a:r>
              <a:rPr lang="ru-RU" sz="2400"/>
              <a:t>Расходы домашних хозяйств на различные виды товаров и услуг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sz="240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/>
              <a:t>   Расходы на инвестиционные товары, предназначенные для возмещения износа основного капитала (амортизация) и его расширение (чистые инвестиции), а также прироста товарных запасов</a:t>
            </a:r>
          </a:p>
          <a:p>
            <a:pPr>
              <a:lnSpc>
                <a:spcPct val="80000"/>
              </a:lnSpc>
            </a:pPr>
            <a:endParaRPr lang="ru-RU" sz="2400"/>
          </a:p>
          <a:p>
            <a:pPr>
              <a:lnSpc>
                <a:spcPct val="80000"/>
              </a:lnSpc>
            </a:pPr>
            <a:endParaRPr lang="ru-RU" sz="2400"/>
          </a:p>
          <a:p>
            <a:pPr>
              <a:lnSpc>
                <a:spcPct val="80000"/>
              </a:lnSpc>
            </a:pPr>
            <a:endParaRPr lang="ru-RU" sz="2400"/>
          </a:p>
        </p:txBody>
      </p:sp>
      <p:sp>
        <p:nvSpPr>
          <p:cNvPr id="92166" name="AutoShape 6"/>
          <p:cNvSpPr>
            <a:spLocks noChangeArrowheads="1"/>
          </p:cNvSpPr>
          <p:nvPr/>
        </p:nvSpPr>
        <p:spPr bwMode="auto">
          <a:xfrm>
            <a:off x="4067175" y="1628775"/>
            <a:ext cx="792163" cy="485775"/>
          </a:xfrm>
          <a:prstGeom prst="notchedRightArrow">
            <a:avLst>
              <a:gd name="adj1" fmla="val 50000"/>
              <a:gd name="adj2" fmla="val 4076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167" name="AutoShape 7"/>
          <p:cNvSpPr>
            <a:spLocks noChangeArrowheads="1"/>
          </p:cNvSpPr>
          <p:nvPr/>
        </p:nvSpPr>
        <p:spPr bwMode="auto">
          <a:xfrm>
            <a:off x="3995738" y="2781300"/>
            <a:ext cx="863600" cy="485775"/>
          </a:xfrm>
          <a:prstGeom prst="notchedRightArrow">
            <a:avLst>
              <a:gd name="adj1" fmla="val 50000"/>
              <a:gd name="adj2" fmla="val 444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Расчет ВНП « по расходам»</a:t>
            </a:r>
          </a:p>
        </p:txBody>
      </p:sp>
      <p:sp>
        <p:nvSpPr>
          <p:cNvPr id="94214" name="Rectangle 6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 </a:t>
            </a:r>
            <a:r>
              <a:rPr lang="ru-RU" sz="3200"/>
              <a:t>Государственные закупки (</a:t>
            </a:r>
            <a:r>
              <a:rPr lang="en-US" sz="3200"/>
              <a:t>G</a:t>
            </a:r>
            <a:r>
              <a:rPr lang="ru-RU" sz="3200"/>
              <a:t>)</a:t>
            </a:r>
          </a:p>
          <a:p>
            <a:endParaRPr lang="ru-RU" sz="3200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pPr>
              <a:buFont typeface="Arial" charset="0"/>
              <a:buNone/>
            </a:pPr>
            <a:r>
              <a:rPr lang="ru-RU"/>
              <a:t>  </a:t>
            </a:r>
            <a:r>
              <a:rPr lang="ru-RU" sz="3200"/>
              <a:t>Чистый экспорт ( Х)</a:t>
            </a:r>
          </a:p>
          <a:p>
            <a:endParaRPr lang="ru-RU" sz="3200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</p:txBody>
      </p:sp>
      <p:sp>
        <p:nvSpPr>
          <p:cNvPr id="94215" name="Rectangle 7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648200" y="1600200"/>
            <a:ext cx="4194175" cy="49974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 Расходы государства на приобретение товаров и услуг, предназначенных для производственного и непроизводственного потребления государства</a:t>
            </a:r>
          </a:p>
          <a:p>
            <a:pPr>
              <a:buFont typeface="Arial" charset="0"/>
              <a:buNone/>
            </a:pPr>
            <a:r>
              <a:rPr lang="ru-RU"/>
              <a:t>   Разница между объемами экспорта и импорта </a:t>
            </a:r>
          </a:p>
        </p:txBody>
      </p:sp>
      <p:sp>
        <p:nvSpPr>
          <p:cNvPr id="94216" name="AutoShape 8"/>
          <p:cNvSpPr>
            <a:spLocks noChangeArrowheads="1"/>
          </p:cNvSpPr>
          <p:nvPr/>
        </p:nvSpPr>
        <p:spPr bwMode="auto">
          <a:xfrm>
            <a:off x="3635375" y="2205038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4217" name="AutoShape 9"/>
          <p:cNvSpPr>
            <a:spLocks noChangeArrowheads="1"/>
          </p:cNvSpPr>
          <p:nvPr/>
        </p:nvSpPr>
        <p:spPr bwMode="auto">
          <a:xfrm>
            <a:off x="4356100" y="5445125"/>
            <a:ext cx="647700" cy="485775"/>
          </a:xfrm>
          <a:prstGeom prst="notchedRight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Расчет ВНП «по доходам»</a:t>
            </a:r>
          </a:p>
        </p:txBody>
      </p:sp>
      <p:sp>
        <p:nvSpPr>
          <p:cNvPr id="9728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23850" y="1600200"/>
            <a:ext cx="8518525" cy="52578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 Включает</a:t>
            </a:r>
          </a:p>
          <a:p>
            <a:r>
              <a:rPr lang="ru-RU" sz="2800"/>
              <a:t>Заработную плату наемных работников (</a:t>
            </a:r>
            <a:r>
              <a:rPr lang="en-US" sz="2800"/>
              <a:t>W)</a:t>
            </a:r>
            <a:endParaRPr lang="ru-RU" sz="2800"/>
          </a:p>
          <a:p>
            <a:r>
              <a:rPr lang="ru-RU" sz="2800"/>
              <a:t>Рента (</a:t>
            </a:r>
            <a:r>
              <a:rPr lang="en-US" sz="2800"/>
              <a:t>R)</a:t>
            </a:r>
          </a:p>
          <a:p>
            <a:r>
              <a:rPr lang="ru-RU" sz="2800"/>
              <a:t>Процент (</a:t>
            </a:r>
            <a:r>
              <a:rPr lang="en-US" sz="2800"/>
              <a:t> I )</a:t>
            </a:r>
          </a:p>
          <a:p>
            <a:r>
              <a:rPr lang="ru-RU" sz="2800"/>
              <a:t>Прибыль (</a:t>
            </a:r>
            <a:r>
              <a:rPr lang="en-US" sz="2800"/>
              <a:t>Pr)</a:t>
            </a:r>
          </a:p>
          <a:p>
            <a:r>
              <a:rPr lang="ru-RU" sz="2800"/>
              <a:t>Амортизацию (А)</a:t>
            </a:r>
          </a:p>
          <a:p>
            <a:r>
              <a:rPr lang="ru-RU" sz="2800"/>
              <a:t>Косвенные налоги (Т)</a:t>
            </a:r>
          </a:p>
          <a:p>
            <a:pPr>
              <a:buFont typeface="Arial" charset="0"/>
              <a:buNone/>
            </a:pPr>
            <a:r>
              <a:rPr lang="ru-RU" sz="2800"/>
              <a:t>        </a:t>
            </a:r>
            <a:r>
              <a:rPr lang="en-US" sz="3600" b="1"/>
              <a:t>Y = W + R + I + Pr + A +T</a:t>
            </a:r>
            <a:r>
              <a:rPr lang="ru-RU" sz="3600" b="1"/>
              <a:t>,</a:t>
            </a:r>
            <a:r>
              <a:rPr lang="ru-RU" sz="2800"/>
              <a:t> где</a:t>
            </a:r>
          </a:p>
          <a:p>
            <a:pPr>
              <a:buFont typeface="Arial" charset="0"/>
              <a:buNone/>
            </a:pPr>
            <a:r>
              <a:rPr lang="ru-RU" sz="2800"/>
              <a:t>     </a:t>
            </a:r>
            <a:r>
              <a:rPr lang="en-US" sz="2800"/>
              <a:t>Y – </a:t>
            </a:r>
            <a:r>
              <a:rPr lang="ru-RU" sz="2800"/>
              <a:t>валовой национальный доход</a:t>
            </a:r>
          </a:p>
          <a:p>
            <a:endParaRPr lang="ru-RU" sz="28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Расчет ВНП «по доходам»</a:t>
            </a:r>
          </a:p>
        </p:txBody>
      </p:sp>
      <p:sp>
        <p:nvSpPr>
          <p:cNvPr id="98308" name="Rectangle 4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Заработная плата (</a:t>
            </a:r>
            <a:r>
              <a:rPr lang="en-US"/>
              <a:t>W)</a:t>
            </a:r>
            <a:endParaRPr lang="ru-RU"/>
          </a:p>
        </p:txBody>
      </p:sp>
      <p:sp>
        <p:nvSpPr>
          <p:cNvPr id="98309" name="Rectangle 5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643438" y="1557338"/>
            <a:ext cx="4194175" cy="4498975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 Оплата труда рабочих и служащих, включая отчисления на социальное обеспечение, соцстрахование, фонды медицинского обслуживания и занятости, выплаты из частных пенсионных фондов</a:t>
            </a:r>
          </a:p>
        </p:txBody>
      </p:sp>
      <p:sp>
        <p:nvSpPr>
          <p:cNvPr id="98310" name="AutoShape 6"/>
          <p:cNvSpPr>
            <a:spLocks noChangeArrowheads="1"/>
          </p:cNvSpPr>
          <p:nvPr/>
        </p:nvSpPr>
        <p:spPr bwMode="auto">
          <a:xfrm>
            <a:off x="4211638" y="1628775"/>
            <a:ext cx="720725" cy="485775"/>
          </a:xfrm>
          <a:prstGeom prst="notchedRightArrow">
            <a:avLst>
              <a:gd name="adj1" fmla="val 50000"/>
              <a:gd name="adj2" fmla="val 3709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Расчет ВНП «по доходам»</a:t>
            </a:r>
          </a:p>
        </p:txBody>
      </p:sp>
      <p:sp>
        <p:nvSpPr>
          <p:cNvPr id="100356" name="Rectangle 4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</a:t>
            </a:r>
            <a:r>
              <a:rPr lang="ru-RU" sz="3600" b="1"/>
              <a:t>Рента (</a:t>
            </a:r>
            <a:r>
              <a:rPr lang="en-US" sz="3600" b="1"/>
              <a:t>R)</a:t>
            </a:r>
            <a:endParaRPr lang="ru-RU" sz="3600" b="1"/>
          </a:p>
          <a:p>
            <a:endParaRPr lang="ru-RU" sz="3600" b="1"/>
          </a:p>
          <a:p>
            <a:endParaRPr lang="ru-RU"/>
          </a:p>
          <a:p>
            <a:endParaRPr lang="ru-RU"/>
          </a:p>
          <a:p>
            <a:endParaRPr lang="ru-RU"/>
          </a:p>
          <a:p>
            <a:pPr>
              <a:buFont typeface="Arial" charset="0"/>
              <a:buNone/>
            </a:pPr>
            <a:r>
              <a:rPr lang="ru-RU"/>
              <a:t>  </a:t>
            </a:r>
            <a:r>
              <a:rPr lang="ru-RU" sz="3200" b="1"/>
              <a:t>Процент (</a:t>
            </a:r>
            <a:r>
              <a:rPr lang="en-US" sz="3200" b="1"/>
              <a:t>I)</a:t>
            </a:r>
            <a:endParaRPr lang="ru-RU" sz="3200" b="1"/>
          </a:p>
        </p:txBody>
      </p:sp>
      <p:sp>
        <p:nvSpPr>
          <p:cNvPr id="100357" name="Rectangle 5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Рентные доходы, получаемые домохозяйствами в результате сдачи в аренду земли, помещений, жилья</a:t>
            </a:r>
          </a:p>
          <a:p>
            <a:pPr>
              <a:buFont typeface="Arial" charset="0"/>
              <a:buNone/>
            </a:pPr>
            <a:r>
              <a:rPr lang="ru-RU"/>
              <a:t>   Доходы от денежного капитала, сбереженного домохозяйствами </a:t>
            </a:r>
          </a:p>
        </p:txBody>
      </p:sp>
      <p:sp>
        <p:nvSpPr>
          <p:cNvPr id="100358" name="AutoShape 6"/>
          <p:cNvSpPr>
            <a:spLocks noChangeArrowheads="1"/>
          </p:cNvSpPr>
          <p:nvPr/>
        </p:nvSpPr>
        <p:spPr bwMode="auto">
          <a:xfrm>
            <a:off x="3419475" y="1773238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0359" name="AutoShape 7"/>
          <p:cNvSpPr>
            <a:spLocks noChangeArrowheads="1"/>
          </p:cNvSpPr>
          <p:nvPr/>
        </p:nvSpPr>
        <p:spPr bwMode="auto">
          <a:xfrm>
            <a:off x="3419475" y="4508500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Расчет ВНП «по доходам»</a:t>
            </a:r>
          </a:p>
        </p:txBody>
      </p:sp>
      <p:sp>
        <p:nvSpPr>
          <p:cNvPr id="102404" name="Rectangle 4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 Прибыль (</a:t>
            </a:r>
            <a:r>
              <a:rPr lang="en-US"/>
              <a:t>Pr)</a:t>
            </a:r>
            <a:endParaRPr lang="ru-RU"/>
          </a:p>
        </p:txBody>
      </p:sp>
      <p:sp>
        <p:nvSpPr>
          <p:cNvPr id="102405" name="Rectangle 5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648200" y="1600200"/>
            <a:ext cx="4194175" cy="5068888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 Получают владельцы единоличных и партнерских предприятий (некорпоративная прибыль) и корпорации (налоги на прибыль корпораций + нераспределенная прибыль + дивиденды)</a:t>
            </a:r>
          </a:p>
        </p:txBody>
      </p:sp>
      <p:sp>
        <p:nvSpPr>
          <p:cNvPr id="102406" name="AutoShape 6"/>
          <p:cNvSpPr>
            <a:spLocks noChangeArrowheads="1"/>
          </p:cNvSpPr>
          <p:nvPr/>
        </p:nvSpPr>
        <p:spPr bwMode="auto">
          <a:xfrm>
            <a:off x="3276600" y="1700213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Расчет ВНП «по доходам»</a:t>
            </a:r>
          </a:p>
        </p:txBody>
      </p:sp>
      <p:sp>
        <p:nvSpPr>
          <p:cNvPr id="104452" name="Rectangle 4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Амортизация (А)</a:t>
            </a:r>
          </a:p>
          <a:p>
            <a:endParaRPr lang="ru-RU"/>
          </a:p>
          <a:p>
            <a:endParaRPr lang="ru-RU"/>
          </a:p>
          <a:p>
            <a:pPr>
              <a:buFont typeface="Arial" charset="0"/>
              <a:buNone/>
            </a:pPr>
            <a:r>
              <a:rPr lang="ru-RU"/>
              <a:t> Косвенные налоги (Т)</a:t>
            </a:r>
          </a:p>
        </p:txBody>
      </p:sp>
      <p:sp>
        <p:nvSpPr>
          <p:cNvPr id="104453" name="Rectangle 5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Возмещение износа основного капитала</a:t>
            </a:r>
          </a:p>
          <a:p>
            <a:endParaRPr lang="ru-RU"/>
          </a:p>
          <a:p>
            <a:pPr>
              <a:buFont typeface="Arial" charset="0"/>
              <a:buNone/>
            </a:pPr>
            <a:r>
              <a:rPr lang="ru-RU"/>
              <a:t>   Налоги, включаемые в цену товара</a:t>
            </a:r>
          </a:p>
          <a:p>
            <a:endParaRPr lang="ru-RU"/>
          </a:p>
          <a:p>
            <a:endParaRPr lang="ru-RU"/>
          </a:p>
        </p:txBody>
      </p:sp>
      <p:sp>
        <p:nvSpPr>
          <p:cNvPr id="104454" name="AutoShape 6"/>
          <p:cNvSpPr>
            <a:spLocks noChangeArrowheads="1"/>
          </p:cNvSpPr>
          <p:nvPr/>
        </p:nvSpPr>
        <p:spPr bwMode="auto">
          <a:xfrm>
            <a:off x="3708400" y="1700213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4455" name="AutoShape 7"/>
          <p:cNvSpPr>
            <a:spLocks noChangeArrowheads="1"/>
          </p:cNvSpPr>
          <p:nvPr/>
        </p:nvSpPr>
        <p:spPr bwMode="auto">
          <a:xfrm>
            <a:off x="4211638" y="3213100"/>
            <a:ext cx="792162" cy="485775"/>
          </a:xfrm>
          <a:prstGeom prst="notchedRightArrow">
            <a:avLst>
              <a:gd name="adj1" fmla="val 50000"/>
              <a:gd name="adj2" fmla="val 4076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Предмет макроэкономики</a:t>
            </a:r>
          </a:p>
        </p:txBody>
      </p:sp>
      <p:sp>
        <p:nvSpPr>
          <p:cNvPr id="7373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b="1"/>
              <a:t>  Макроэкономика</a:t>
            </a:r>
            <a:r>
              <a:rPr lang="ru-RU"/>
              <a:t> – экономическая наука, изучающая </a:t>
            </a:r>
            <a:r>
              <a:rPr lang="ru-RU" b="1"/>
              <a:t>поведение экономики</a:t>
            </a:r>
            <a:r>
              <a:rPr lang="ru-RU"/>
              <a:t> </a:t>
            </a:r>
            <a:r>
              <a:rPr lang="ru-RU" b="1"/>
              <a:t>как единого целого</a:t>
            </a:r>
            <a:r>
              <a:rPr lang="ru-RU"/>
              <a:t> с точки зрения обеспечения условий: </a:t>
            </a:r>
          </a:p>
          <a:p>
            <a:r>
              <a:rPr lang="ru-RU" b="1"/>
              <a:t>Устойчивого экономического роста</a:t>
            </a:r>
          </a:p>
          <a:p>
            <a:r>
              <a:rPr lang="ru-RU" b="1"/>
              <a:t>Полной занятости ресурсов</a:t>
            </a:r>
          </a:p>
          <a:p>
            <a:r>
              <a:rPr lang="ru-RU" b="1"/>
              <a:t>Минимизации уровня инфляции</a:t>
            </a:r>
          </a:p>
          <a:p>
            <a:r>
              <a:rPr lang="ru-RU" b="1"/>
              <a:t>Равновесия платежного баланса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Виды ВНП</a:t>
            </a:r>
          </a:p>
        </p:txBody>
      </p:sp>
      <p:sp>
        <p:nvSpPr>
          <p:cNvPr id="108548" name="Rectangle 4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/>
              <a:t> Номинальный</a:t>
            </a:r>
          </a:p>
          <a:p>
            <a:endParaRPr lang="ru-RU"/>
          </a:p>
          <a:p>
            <a:pPr>
              <a:buFont typeface="Arial" charset="0"/>
              <a:buNone/>
            </a:pPr>
            <a:r>
              <a:rPr lang="ru-RU"/>
              <a:t> Реальный</a:t>
            </a:r>
          </a:p>
          <a:p>
            <a:endParaRPr lang="ru-RU"/>
          </a:p>
          <a:p>
            <a:endParaRPr lang="ru-RU"/>
          </a:p>
          <a:p>
            <a:endParaRPr lang="ru-RU"/>
          </a:p>
          <a:p>
            <a:pPr>
              <a:buFont typeface="Arial" charset="0"/>
              <a:buNone/>
            </a:pPr>
            <a:r>
              <a:rPr lang="ru-RU"/>
              <a:t> Потенциальный</a:t>
            </a:r>
          </a:p>
        </p:txBody>
      </p:sp>
      <p:sp>
        <p:nvSpPr>
          <p:cNvPr id="108549" name="Rectangle 5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648200" y="1600200"/>
            <a:ext cx="4194175" cy="506888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400"/>
              <a:t>  ВНП, исчисленный в текущих рыночных ценах</a:t>
            </a:r>
          </a:p>
          <a:p>
            <a:endParaRPr lang="ru-RU" sz="2400"/>
          </a:p>
          <a:p>
            <a:pPr>
              <a:buFont typeface="Arial" charset="0"/>
              <a:buNone/>
            </a:pPr>
            <a:r>
              <a:rPr lang="ru-RU" sz="2400"/>
              <a:t>  ВНП в неизменных ценах, т.е. «очищенный» от влияния инфляции</a:t>
            </a:r>
          </a:p>
          <a:p>
            <a:endParaRPr lang="ru-RU" sz="2400"/>
          </a:p>
          <a:p>
            <a:pPr>
              <a:buFont typeface="Arial" charset="0"/>
              <a:buNone/>
            </a:pPr>
            <a:r>
              <a:rPr lang="ru-RU" sz="2400"/>
              <a:t>  Объем ВНП, возможный при полном использовании имеющихся ресурсов («полной занятости»)</a:t>
            </a:r>
          </a:p>
        </p:txBody>
      </p:sp>
      <p:sp>
        <p:nvSpPr>
          <p:cNvPr id="108550" name="AutoShape 6"/>
          <p:cNvSpPr>
            <a:spLocks noChangeArrowheads="1"/>
          </p:cNvSpPr>
          <p:nvPr/>
        </p:nvSpPr>
        <p:spPr bwMode="auto">
          <a:xfrm>
            <a:off x="3419475" y="1628775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551" name="AutoShape 7"/>
          <p:cNvSpPr>
            <a:spLocks noChangeArrowheads="1"/>
          </p:cNvSpPr>
          <p:nvPr/>
        </p:nvSpPr>
        <p:spPr bwMode="auto">
          <a:xfrm>
            <a:off x="2916238" y="2997200"/>
            <a:ext cx="976312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552" name="AutoShape 8"/>
          <p:cNvSpPr>
            <a:spLocks noChangeArrowheads="1"/>
          </p:cNvSpPr>
          <p:nvPr/>
        </p:nvSpPr>
        <p:spPr bwMode="auto">
          <a:xfrm>
            <a:off x="3492500" y="4797425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Валовой внутренний продукт</a:t>
            </a:r>
          </a:p>
        </p:txBody>
      </p:sp>
      <p:sp>
        <p:nvSpPr>
          <p:cNvPr id="10649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ВВП включает стоимость конечных товаров  и услуг, произведенные непосредственно внутри страны и только с использованием факторов производства данной страны, независимо от национальной принадлежности предприятия.</a:t>
            </a:r>
          </a:p>
          <a:p>
            <a:pPr>
              <a:buFont typeface="Arial" charset="0"/>
              <a:buNone/>
            </a:pPr>
            <a:r>
              <a:rPr lang="ru-RU"/>
              <a:t>     </a:t>
            </a:r>
            <a:r>
              <a:rPr lang="ru-RU" b="1"/>
              <a:t>ВВП = ВНП – Х (чистый экспорт)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/>
              <a:t>Чистый национальный продукт</a:t>
            </a:r>
          </a:p>
        </p:txBody>
      </p:sp>
      <p:sp>
        <p:nvSpPr>
          <p:cNvPr id="10752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4924425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dirty="0"/>
              <a:t>   </a:t>
            </a:r>
            <a:r>
              <a:rPr lang="ru-RU" sz="2800" dirty="0"/>
              <a:t>ЧНП – это ВНП за вычетом той части произведенного продукта, которая необходима для замены средств производства, изношенных в процессе выпуска продукции (амортизационные отчисления). Включает только чистые инвестиции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sz="2800" dirty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dirty="0"/>
              <a:t>    </a:t>
            </a:r>
            <a:r>
              <a:rPr lang="ru-RU" sz="3600" b="1" dirty="0"/>
              <a:t>ЧНП = ВНП – А (амортизация) или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3600" b="1" dirty="0"/>
              <a:t>     </a:t>
            </a:r>
            <a:r>
              <a:rPr lang="en-US" sz="3600" b="1" dirty="0"/>
              <a:t>NNP = GNP - A</a:t>
            </a:r>
            <a:endParaRPr lang="ru-RU" sz="3600" b="1" dirty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dirty="0"/>
              <a:t>    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Национальный доход</a:t>
            </a:r>
          </a:p>
        </p:txBody>
      </p:sp>
      <p:sp>
        <p:nvSpPr>
          <p:cNvPr id="11161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49974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Общий доход, полученный поставщиками ресурсов за их вклад в создание ВНП данного года. Включает все виды пофакторных доходов, полученных в данном году</a:t>
            </a:r>
          </a:p>
          <a:p>
            <a:pPr>
              <a:buFont typeface="Arial" charset="0"/>
              <a:buNone/>
            </a:pPr>
            <a:r>
              <a:rPr lang="ru-RU"/>
              <a:t> </a:t>
            </a:r>
            <a:r>
              <a:rPr lang="ru-RU" sz="3600" b="1"/>
              <a:t>НД = ВНП – А (амортизация) – Т (косвенные налоги</a:t>
            </a:r>
            <a:r>
              <a:rPr lang="ru-RU"/>
              <a:t>)</a:t>
            </a:r>
          </a:p>
          <a:p>
            <a:pPr>
              <a:buFont typeface="Arial" charset="0"/>
              <a:buNone/>
            </a:pPr>
            <a:r>
              <a:rPr lang="ru-RU"/>
              <a:t>           </a:t>
            </a:r>
            <a:r>
              <a:rPr lang="ru-RU" sz="3600" b="1"/>
              <a:t>НД = ЧНП – Т + субсидии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Личный доход</a:t>
            </a:r>
          </a:p>
        </p:txBody>
      </p:sp>
      <p:sp>
        <p:nvSpPr>
          <p:cNvPr id="11264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506888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 Представляет собой весь доход, заработанный или полученный отдельными лицами и идущий на потребление, сбережение и уплату налогов</a:t>
            </a:r>
          </a:p>
          <a:p>
            <a:pPr>
              <a:buFont typeface="Arial" charset="0"/>
              <a:buNone/>
            </a:pPr>
            <a:r>
              <a:rPr lang="ru-RU" b="1"/>
              <a:t>   ЛД = НД – налоги на прибыль корпораций – нераспределенная прибыль корпораций + трансфертные платежи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Располагаемый доход</a:t>
            </a:r>
          </a:p>
        </p:txBody>
      </p:sp>
      <p:sp>
        <p:nvSpPr>
          <p:cNvPr id="11366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z="2800"/>
              <a:t>  РД –это доход, остающийся в распоряжении населения после уплаты индивидуальных налогов. Расходуется на потребление и сбережение</a:t>
            </a:r>
          </a:p>
          <a:p>
            <a:r>
              <a:rPr lang="ru-RU" sz="2800"/>
              <a:t> </a:t>
            </a:r>
            <a:r>
              <a:rPr lang="ru-RU" b="1"/>
              <a:t>РД = ЛД – индивидуальные налоги</a:t>
            </a:r>
          </a:p>
          <a:p>
            <a:pPr>
              <a:buFont typeface="Arial" charset="0"/>
              <a:buNone/>
            </a:pPr>
            <a:r>
              <a:rPr lang="ru-RU" b="1"/>
              <a:t>           Располагаемый доход</a:t>
            </a:r>
          </a:p>
          <a:p>
            <a:pPr>
              <a:buFont typeface="Arial" charset="0"/>
              <a:buNone/>
            </a:pPr>
            <a:endParaRPr lang="ru-RU" b="1"/>
          </a:p>
          <a:p>
            <a:pPr>
              <a:buFont typeface="Arial" charset="0"/>
              <a:buNone/>
            </a:pPr>
            <a:r>
              <a:rPr lang="ru-RU" sz="2800"/>
              <a:t>      Потребление                     Сбережение</a:t>
            </a:r>
          </a:p>
        </p:txBody>
      </p:sp>
      <p:sp>
        <p:nvSpPr>
          <p:cNvPr id="113671" name="Line 7"/>
          <p:cNvSpPr>
            <a:spLocks noChangeShapeType="1"/>
          </p:cNvSpPr>
          <p:nvPr/>
        </p:nvSpPr>
        <p:spPr bwMode="auto">
          <a:xfrm flipH="1">
            <a:off x="1908175" y="4652963"/>
            <a:ext cx="719138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3672" name="Line 8"/>
          <p:cNvSpPr>
            <a:spLocks noChangeShapeType="1"/>
          </p:cNvSpPr>
          <p:nvPr/>
        </p:nvSpPr>
        <p:spPr bwMode="auto">
          <a:xfrm>
            <a:off x="5508625" y="4581525"/>
            <a:ext cx="792163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Основные показатели объема национального производства</a:t>
            </a:r>
          </a:p>
        </p:txBody>
      </p:sp>
      <p:sp>
        <p:nvSpPr>
          <p:cNvPr id="11469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79388" y="1600200"/>
            <a:ext cx="8662987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b="1">
                <a:solidFill>
                  <a:schemeClr val="accent1"/>
                </a:solidFill>
              </a:rPr>
              <a:t>Валовой национальный продукт</a:t>
            </a:r>
          </a:p>
          <a:p>
            <a:pPr>
              <a:lnSpc>
                <a:spcPct val="90000"/>
              </a:lnSpc>
            </a:pPr>
            <a:r>
              <a:rPr lang="ru-RU" sz="2800"/>
              <a:t>- Амортизация</a:t>
            </a:r>
          </a:p>
          <a:p>
            <a:pPr>
              <a:lnSpc>
                <a:spcPct val="90000"/>
              </a:lnSpc>
            </a:pPr>
            <a:r>
              <a:rPr lang="ru-RU" sz="2800"/>
              <a:t>= </a:t>
            </a:r>
            <a:r>
              <a:rPr lang="ru-RU" sz="2800" b="1">
                <a:solidFill>
                  <a:schemeClr val="accent1"/>
                </a:solidFill>
              </a:rPr>
              <a:t>Чистый национальный продукт</a:t>
            </a:r>
          </a:p>
          <a:p>
            <a:pPr>
              <a:lnSpc>
                <a:spcPct val="90000"/>
              </a:lnSpc>
            </a:pPr>
            <a:r>
              <a:rPr lang="ru-RU" sz="2800"/>
              <a:t>- Косвенные налоги</a:t>
            </a:r>
          </a:p>
          <a:p>
            <a:pPr>
              <a:lnSpc>
                <a:spcPct val="90000"/>
              </a:lnSpc>
            </a:pPr>
            <a:r>
              <a:rPr lang="ru-RU" sz="2800"/>
              <a:t>= </a:t>
            </a:r>
            <a:r>
              <a:rPr lang="ru-RU" sz="2800" b="1">
                <a:solidFill>
                  <a:schemeClr val="accent1"/>
                </a:solidFill>
              </a:rPr>
              <a:t>Национальный доход</a:t>
            </a:r>
            <a:r>
              <a:rPr lang="ru-RU" sz="2800"/>
              <a:t> </a:t>
            </a:r>
          </a:p>
          <a:p>
            <a:pPr>
              <a:lnSpc>
                <a:spcPct val="90000"/>
              </a:lnSpc>
            </a:pPr>
            <a:r>
              <a:rPr lang="ru-RU" sz="2800"/>
              <a:t>- Налоги на прибыль корпораций</a:t>
            </a:r>
          </a:p>
          <a:p>
            <a:pPr>
              <a:lnSpc>
                <a:spcPct val="90000"/>
              </a:lnSpc>
            </a:pPr>
            <a:r>
              <a:rPr lang="ru-RU" sz="2800"/>
              <a:t>- Нераспределенная прибыль корпораций</a:t>
            </a:r>
          </a:p>
          <a:p>
            <a:pPr>
              <a:lnSpc>
                <a:spcPct val="90000"/>
              </a:lnSpc>
            </a:pPr>
            <a:r>
              <a:rPr lang="ru-RU" sz="2800"/>
              <a:t>+ Трансфертные платежи</a:t>
            </a:r>
          </a:p>
          <a:p>
            <a:pPr>
              <a:lnSpc>
                <a:spcPct val="90000"/>
              </a:lnSpc>
            </a:pPr>
            <a:r>
              <a:rPr lang="ru-RU" sz="2800"/>
              <a:t>= </a:t>
            </a:r>
            <a:r>
              <a:rPr lang="ru-RU" sz="2800" b="1">
                <a:solidFill>
                  <a:schemeClr val="accent1"/>
                </a:solidFill>
              </a:rPr>
              <a:t>Личный доход</a:t>
            </a:r>
          </a:p>
          <a:p>
            <a:pPr>
              <a:lnSpc>
                <a:spcPct val="90000"/>
              </a:lnSpc>
            </a:pPr>
            <a:r>
              <a:rPr lang="ru-RU" sz="2800"/>
              <a:t>- Индивидуальные налоги</a:t>
            </a:r>
          </a:p>
          <a:p>
            <a:pPr>
              <a:lnSpc>
                <a:spcPct val="90000"/>
              </a:lnSpc>
            </a:pPr>
            <a:r>
              <a:rPr lang="ru-RU" sz="2800"/>
              <a:t>= </a:t>
            </a:r>
            <a:r>
              <a:rPr lang="ru-RU" sz="2800" b="1">
                <a:solidFill>
                  <a:schemeClr val="accent1"/>
                </a:solidFill>
              </a:rPr>
              <a:t>Располагаемый доход</a:t>
            </a:r>
          </a:p>
          <a:p>
            <a:pPr>
              <a:lnSpc>
                <a:spcPct val="90000"/>
              </a:lnSpc>
            </a:pPr>
            <a:endParaRPr lang="ru-RU" sz="280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Индексы цен</a:t>
            </a:r>
          </a:p>
        </p:txBody>
      </p:sp>
      <p:sp>
        <p:nvSpPr>
          <p:cNvPr id="115716" name="Rectangle 4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1625" y="1196975"/>
            <a:ext cx="4194175" cy="56610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Через индексы цен практически осуществляется изменение (движение) уровня цен</a:t>
            </a:r>
          </a:p>
          <a:p>
            <a:pPr>
              <a:lnSpc>
                <a:spcPct val="90000"/>
              </a:lnSpc>
            </a:pPr>
            <a:r>
              <a:rPr lang="ru-RU"/>
              <a:t>Уровень цен используется для пересчета номинальных значений макроэкономических показателей в их реальные значения</a:t>
            </a:r>
          </a:p>
        </p:txBody>
      </p:sp>
      <p:sp>
        <p:nvSpPr>
          <p:cNvPr id="115717" name="Rectangle 5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643438" y="1125538"/>
            <a:ext cx="4198937" cy="5543550"/>
          </a:xfrm>
        </p:spPr>
        <p:txBody>
          <a:bodyPr/>
          <a:lstStyle/>
          <a:p>
            <a:r>
              <a:rPr lang="ru-RU" sz="2400"/>
              <a:t>Любой индекс цен рассчитывается по определенному набору товаров и услуг. При этом различают фиксированные и изменяющиеся наборы</a:t>
            </a:r>
          </a:p>
          <a:p>
            <a:r>
              <a:rPr lang="ru-RU" b="1"/>
              <a:t>Индексы цен:</a:t>
            </a:r>
          </a:p>
          <a:p>
            <a:pPr>
              <a:buFont typeface="Arial" charset="0"/>
              <a:buNone/>
            </a:pPr>
            <a:r>
              <a:rPr lang="ru-RU"/>
              <a:t>   дефлятор ВНП, индекс потребительских цен, индекс цен производителей и др. </a:t>
            </a:r>
          </a:p>
          <a:p>
            <a:endParaRPr lang="ru-RU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Индексы цен</a:t>
            </a:r>
          </a:p>
        </p:txBody>
      </p:sp>
      <p:sp>
        <p:nvSpPr>
          <p:cNvPr id="125956" name="Rectangle 4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/>
              <a:t>Индекс Ласпейраса    ( Индекс потребительских цен)</a:t>
            </a:r>
          </a:p>
          <a:p>
            <a:endParaRPr lang="ru-RU"/>
          </a:p>
          <a:p>
            <a:endParaRPr lang="ru-RU"/>
          </a:p>
          <a:p>
            <a:endParaRPr lang="ru-RU"/>
          </a:p>
          <a:p>
            <a:r>
              <a:rPr lang="ru-RU"/>
              <a:t>Индекс Пааше (дефлятор ВНП)</a:t>
            </a:r>
          </a:p>
        </p:txBody>
      </p:sp>
      <p:sp>
        <p:nvSpPr>
          <p:cNvPr id="125957" name="Rectangle 5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/>
              <a:t>Индекс, построенный на основе фиксированного набора (индекс с базовыми весами)</a:t>
            </a:r>
          </a:p>
          <a:p>
            <a:r>
              <a:rPr lang="ru-RU"/>
              <a:t>Индекс, построенный на основе меняющегося набора (индекс с текущими весами)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Номинальный и реальный ВНП</a:t>
            </a:r>
          </a:p>
        </p:txBody>
      </p:sp>
      <p:sp>
        <p:nvSpPr>
          <p:cNvPr id="11059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95288" y="2133600"/>
            <a:ext cx="8540750" cy="449897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</a:t>
            </a:r>
            <a:r>
              <a:rPr lang="ru-RU" b="1"/>
              <a:t>Реальный ВНП =</a:t>
            </a:r>
            <a:r>
              <a:rPr lang="ru-RU"/>
              <a:t> </a:t>
            </a:r>
          </a:p>
          <a:p>
            <a:pPr>
              <a:buFont typeface="Arial" charset="0"/>
              <a:buNone/>
            </a:pPr>
            <a:r>
              <a:rPr lang="ru-RU"/>
              <a:t>  </a:t>
            </a:r>
            <a:r>
              <a:rPr lang="ru-RU" b="1">
                <a:solidFill>
                  <a:schemeClr val="accent1"/>
                </a:solidFill>
              </a:rPr>
              <a:t>Номинальный ВНП : Индекс цен (дефлятор ВНП) х 100%</a:t>
            </a:r>
          </a:p>
          <a:p>
            <a:pPr>
              <a:buFont typeface="Arial" charset="0"/>
              <a:buNone/>
            </a:pPr>
            <a:endParaRPr lang="ru-RU">
              <a:solidFill>
                <a:schemeClr val="accent1"/>
              </a:solidFill>
            </a:endParaRPr>
          </a:p>
          <a:p>
            <a:pPr>
              <a:buFont typeface="Arial" charset="0"/>
              <a:buNone/>
            </a:pPr>
            <a:r>
              <a:rPr lang="ru-RU"/>
              <a:t>  </a:t>
            </a:r>
            <a:r>
              <a:rPr lang="ru-RU" b="1"/>
              <a:t>Дефлятор ВНП =</a:t>
            </a:r>
          </a:p>
          <a:p>
            <a:pPr>
              <a:buFont typeface="Arial" charset="0"/>
              <a:buNone/>
            </a:pPr>
            <a:r>
              <a:rPr lang="ru-RU"/>
              <a:t> </a:t>
            </a:r>
            <a:r>
              <a:rPr lang="ru-RU" b="1">
                <a:solidFill>
                  <a:schemeClr val="accent1"/>
                </a:solidFill>
              </a:rPr>
              <a:t>Номинальный ВНП : Реальный ВНП х 100%</a:t>
            </a:r>
          </a:p>
          <a:p>
            <a:pPr>
              <a:buFont typeface="Arial" charset="0"/>
              <a:buNone/>
            </a:pPr>
            <a:r>
              <a:rPr lang="ru-RU" b="1"/>
              <a:t>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Макроэкономический анализ</a:t>
            </a:r>
          </a:p>
        </p:txBody>
      </p:sp>
      <p:sp>
        <p:nvSpPr>
          <p:cNvPr id="7475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Предполагает абстрагирование от различий между отдельными рынками и выявление ключевых моментов функционирования целостной экономической системы во взаимодействии рынков товаров, труда и денег как таковых, а также национальных экономик в целом.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Дефлятор ВНП</a:t>
            </a:r>
          </a:p>
        </p:txBody>
      </p:sp>
      <p:sp>
        <p:nvSpPr>
          <p:cNvPr id="12800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  <a:p>
            <a:pPr>
              <a:buFont typeface="Arial" charset="0"/>
              <a:buNone/>
            </a:pPr>
            <a:r>
              <a:rPr lang="ru-RU" sz="3600" b="1"/>
              <a:t>          Дефлятор ВНП =</a:t>
            </a:r>
          </a:p>
          <a:p>
            <a:endParaRPr lang="ru-RU" sz="3600" b="1"/>
          </a:p>
          <a:p>
            <a:pPr>
              <a:buFont typeface="Arial" charset="0"/>
              <a:buNone/>
            </a:pPr>
            <a:r>
              <a:rPr lang="ru-RU" sz="3600" b="1"/>
              <a:t>   ВНП в текущих ценах : ВНП в ценах базового периода х 100%</a:t>
            </a:r>
          </a:p>
          <a:p>
            <a:pPr lvl="1"/>
            <a:r>
              <a:rPr lang="ru-RU" sz="3600"/>
              <a:t>Характеризует изменение общего уровня цен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Безработица</a:t>
            </a:r>
          </a:p>
        </p:txBody>
      </p:sp>
      <p:sp>
        <p:nvSpPr>
          <p:cNvPr id="14643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5068888"/>
          </a:xfrm>
        </p:spPr>
        <p:txBody>
          <a:bodyPr/>
          <a:lstStyle/>
          <a:p>
            <a:r>
              <a:rPr lang="ru-RU" sz="2800"/>
              <a:t>Представляет собой циклические явления на рынке труда, выражающиеся в превышении предложения рабочей силы над спросом на нее</a:t>
            </a:r>
          </a:p>
          <a:p>
            <a:r>
              <a:rPr lang="ru-RU" sz="2800"/>
              <a:t>Социально-экономическое явление, при котором часть рабочей силы не занята в производстве</a:t>
            </a:r>
          </a:p>
          <a:p>
            <a:r>
              <a:rPr lang="ru-RU" sz="2800"/>
              <a:t>Занятость – соотношение между численностью взрослого трудоспособного населения, имеющего работу и численностью безработных в данной экономической системе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Занятость и безработица</a:t>
            </a:r>
          </a:p>
        </p:txBody>
      </p:sp>
      <p:sp>
        <p:nvSpPr>
          <p:cNvPr id="14745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b="1"/>
              <a:t>Безработица</a:t>
            </a:r>
            <a:r>
              <a:rPr lang="ru-RU" sz="2800"/>
              <a:t> – наличие контингента лиц старше определенного возраста, не имеющих работы, но способных работать и ищущих работу в данный период (т.е. зарегистрированных на бирже труда в качестве безработных)</a:t>
            </a:r>
          </a:p>
          <a:p>
            <a:pPr>
              <a:lnSpc>
                <a:spcPct val="90000"/>
              </a:lnSpc>
            </a:pPr>
            <a:r>
              <a:rPr lang="ru-RU" sz="2800" b="1"/>
              <a:t> Естественная безработица (М.Фридман)</a:t>
            </a:r>
            <a:r>
              <a:rPr lang="ru-RU" sz="2800"/>
              <a:t> подразумевает наличие людей, либо занятых подготовкой к трудоустройству, либо ищущих наилучшее место работы</a:t>
            </a:r>
          </a:p>
          <a:p>
            <a:pPr>
              <a:lnSpc>
                <a:spcPct val="90000"/>
              </a:lnSpc>
            </a:pPr>
            <a:r>
              <a:rPr lang="ru-RU" sz="2800" b="1"/>
              <a:t>Полная занятость</a:t>
            </a:r>
            <a:r>
              <a:rPr lang="ru-RU" sz="2800"/>
              <a:t> – это занятость при естественной норме безработицы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Уровень безработицы</a:t>
            </a:r>
          </a:p>
        </p:txBody>
      </p:sp>
      <p:sp>
        <p:nvSpPr>
          <p:cNvPr id="14848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50825" y="1600200"/>
            <a:ext cx="859155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/>
              <a:t>Определяется как доля официально зарегистрированных безработных в общей численности самодеятельного населения (занятых и безработных)</a:t>
            </a:r>
          </a:p>
          <a:p>
            <a:pPr>
              <a:lnSpc>
                <a:spcPct val="90000"/>
              </a:lnSpc>
            </a:pPr>
            <a:r>
              <a:rPr lang="ru-RU" sz="2800"/>
              <a:t>В рыночной экономике обязательно существует оптимальный резерв работников и поддерживается </a:t>
            </a:r>
            <a:r>
              <a:rPr lang="ru-RU" sz="2800" b="1"/>
              <a:t>естественная норма безработицы, </a:t>
            </a:r>
            <a:r>
              <a:rPr lang="ru-RU" sz="2800"/>
              <a:t>т.е.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800"/>
              <a:t>   </a:t>
            </a:r>
            <a:r>
              <a:rPr lang="ru-RU" sz="2800" b="1">
                <a:solidFill>
                  <a:schemeClr val="accent1"/>
                </a:solidFill>
              </a:rPr>
              <a:t>Такая норма безработицы, при которой достигается долговременное равновесие, когда темп инфляции равен ожидаемому темпу роста цен</a:t>
            </a:r>
          </a:p>
          <a:p>
            <a:pPr>
              <a:lnSpc>
                <a:spcPct val="90000"/>
              </a:lnSpc>
            </a:pPr>
            <a:endParaRPr lang="ru-RU" sz="2800" b="1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Закон Оукена</a:t>
            </a:r>
          </a:p>
        </p:txBody>
      </p:sp>
      <p:sp>
        <p:nvSpPr>
          <p:cNvPr id="14950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 </a:t>
            </a:r>
            <a:r>
              <a:rPr lang="ru-RU" b="1">
                <a:solidFill>
                  <a:schemeClr val="accent1"/>
                </a:solidFill>
              </a:rPr>
              <a:t>В ситуации, когда фактический уровень безработицы превышает ее естественный уровень на 1%, отставание объема ВНП составляет 2,5%</a:t>
            </a:r>
          </a:p>
          <a:p>
            <a:pPr>
              <a:lnSpc>
                <a:spcPct val="90000"/>
              </a:lnSpc>
            </a:pPr>
            <a:r>
              <a:rPr lang="ru-RU" sz="2800"/>
              <a:t>Когда фактическая безработица больше естественной, возникает избыточная безработица. Она говорит о неполном использовании рабочей силы и приводит к недопроизводству (национальный</a:t>
            </a:r>
            <a:r>
              <a:rPr lang="ru-RU" sz="2800" b="1"/>
              <a:t> </a:t>
            </a:r>
            <a:r>
              <a:rPr lang="ru-RU" sz="2800"/>
              <a:t>объем производства меньше того, каким бы он мог быть при полной занятости)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Кривая Филлипса</a:t>
            </a:r>
          </a:p>
        </p:txBody>
      </p:sp>
      <p:sp>
        <p:nvSpPr>
          <p:cNvPr id="1505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23850" y="1268413"/>
            <a:ext cx="8540750" cy="5435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Графическая иллюстрация ситуации, когда фактическая безработица меньше естественной</a:t>
            </a:r>
          </a:p>
          <a:p>
            <a:pPr>
              <a:lnSpc>
                <a:spcPct val="90000"/>
              </a:lnSpc>
            </a:pPr>
            <a:r>
              <a:rPr lang="ru-RU"/>
              <a:t>График показывает, что в краткосрочном периоде существует обратная зависимость между инфляцией и безработицей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 </a:t>
            </a:r>
            <a:r>
              <a:rPr lang="ru-RU">
                <a:solidFill>
                  <a:schemeClr val="accent1"/>
                </a:solidFill>
              </a:rPr>
              <a:t>Об эффективности национального производства свидетельствует поддержание безработицы на естественном уровне  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Основные виды безработицы</a:t>
            </a:r>
          </a:p>
        </p:txBody>
      </p:sp>
      <p:sp>
        <p:nvSpPr>
          <p:cNvPr id="151556" name="Rectangle 4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</a:t>
            </a:r>
            <a:r>
              <a:rPr lang="ru-RU" sz="3600" b="1">
                <a:solidFill>
                  <a:schemeClr val="accent1"/>
                </a:solidFill>
              </a:rPr>
              <a:t>Добровольная</a:t>
            </a:r>
          </a:p>
          <a:p>
            <a:endParaRPr lang="ru-RU" sz="3600" b="1">
              <a:solidFill>
                <a:schemeClr val="accent1"/>
              </a:solidFill>
            </a:endParaRPr>
          </a:p>
          <a:p>
            <a:r>
              <a:rPr lang="ru-RU"/>
              <a:t>Фрикционная (временная, связанная с поиском или ожиданием работы)</a:t>
            </a:r>
          </a:p>
        </p:txBody>
      </p:sp>
      <p:sp>
        <p:nvSpPr>
          <p:cNvPr id="151557" name="Rectangle 5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</a:t>
            </a:r>
            <a:r>
              <a:rPr lang="ru-RU" sz="3600" b="1">
                <a:solidFill>
                  <a:schemeClr val="accent1"/>
                </a:solidFill>
              </a:rPr>
              <a:t>Вынужденная</a:t>
            </a:r>
          </a:p>
          <a:p>
            <a:pPr>
              <a:buFont typeface="Arial" charset="0"/>
              <a:buNone/>
            </a:pPr>
            <a:endParaRPr lang="ru-RU" sz="3600" b="1">
              <a:solidFill>
                <a:schemeClr val="accent1"/>
              </a:solidFill>
            </a:endParaRPr>
          </a:p>
          <a:p>
            <a:r>
              <a:rPr lang="ru-RU"/>
              <a:t>Структурная</a:t>
            </a:r>
          </a:p>
          <a:p>
            <a:r>
              <a:rPr lang="ru-RU"/>
              <a:t>Циклическая (конъюнктурная)</a:t>
            </a:r>
          </a:p>
          <a:p>
            <a:r>
              <a:rPr lang="ru-RU"/>
              <a:t>Институциональная</a:t>
            </a:r>
          </a:p>
        </p:txBody>
      </p:sp>
      <p:sp>
        <p:nvSpPr>
          <p:cNvPr id="151558" name="AutoShape 6"/>
          <p:cNvSpPr>
            <a:spLocks noChangeArrowheads="1"/>
          </p:cNvSpPr>
          <p:nvPr/>
        </p:nvSpPr>
        <p:spPr bwMode="auto">
          <a:xfrm>
            <a:off x="1908175" y="2205038"/>
            <a:ext cx="485775" cy="719137"/>
          </a:xfrm>
          <a:prstGeom prst="downArrow">
            <a:avLst>
              <a:gd name="adj1" fmla="val 50000"/>
              <a:gd name="adj2" fmla="val 3701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1559" name="AutoShape 7"/>
          <p:cNvSpPr>
            <a:spLocks noChangeArrowheads="1"/>
          </p:cNvSpPr>
          <p:nvPr/>
        </p:nvSpPr>
        <p:spPr bwMode="auto">
          <a:xfrm>
            <a:off x="6011863" y="2205038"/>
            <a:ext cx="485775" cy="687387"/>
          </a:xfrm>
          <a:prstGeom prst="downArrow">
            <a:avLst>
              <a:gd name="adj1" fmla="val 50000"/>
              <a:gd name="adj2" fmla="val 3537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Государственное регулирование рынка труда</a:t>
            </a:r>
          </a:p>
        </p:txBody>
      </p:sp>
      <p:sp>
        <p:nvSpPr>
          <p:cNvPr id="15360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Трудоустройство незанятого населения и оказание помощи в профподготовке и переподготовке (биржи труда)</a:t>
            </a:r>
          </a:p>
          <a:p>
            <a:pPr>
              <a:lnSpc>
                <a:spcPct val="90000"/>
              </a:lnSpc>
            </a:pPr>
            <a:r>
              <a:rPr lang="ru-RU"/>
              <a:t>Стимулирование образования гибкого рынка труда. Правовое обеспечение трудовых отношений</a:t>
            </a:r>
          </a:p>
          <a:p>
            <a:pPr>
              <a:lnSpc>
                <a:spcPct val="90000"/>
              </a:lnSpc>
            </a:pPr>
            <a:r>
              <a:rPr lang="ru-RU"/>
              <a:t>Социальная защита пострадавших от безработицы (система вспомоществования)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Основные типы воздействия на уровень занятости</a:t>
            </a:r>
          </a:p>
        </p:txBody>
      </p:sp>
      <p:sp>
        <p:nvSpPr>
          <p:cNvPr id="154628" name="Rectangle 4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1625" y="1600200"/>
            <a:ext cx="4194175" cy="506888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 </a:t>
            </a:r>
            <a:r>
              <a:rPr lang="ru-RU" sz="3600" b="1">
                <a:solidFill>
                  <a:schemeClr val="accent1"/>
                </a:solidFill>
              </a:rPr>
              <a:t>Активный тип</a:t>
            </a:r>
          </a:p>
          <a:p>
            <a:pPr>
              <a:buFont typeface="Arial" charset="0"/>
              <a:buNone/>
            </a:pPr>
            <a:endParaRPr lang="ru-RU" sz="3600" b="1">
              <a:solidFill>
                <a:schemeClr val="accent1"/>
              </a:solidFill>
            </a:endParaRPr>
          </a:p>
          <a:p>
            <a:r>
              <a:rPr lang="ru-RU"/>
              <a:t>Стимулирование создания новых рабочих мест и предложения труда</a:t>
            </a:r>
          </a:p>
          <a:p>
            <a:r>
              <a:rPr lang="ru-RU"/>
              <a:t>Меры по сохранению и повышению уровня занятости на предприятиях</a:t>
            </a:r>
          </a:p>
        </p:txBody>
      </p:sp>
      <p:sp>
        <p:nvSpPr>
          <p:cNvPr id="154629" name="Rectangle 5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</a:t>
            </a:r>
            <a:r>
              <a:rPr lang="ru-RU" sz="3600" b="1">
                <a:solidFill>
                  <a:schemeClr val="accent1"/>
                </a:solidFill>
              </a:rPr>
              <a:t>Пассивный тип</a:t>
            </a:r>
          </a:p>
          <a:p>
            <a:endParaRPr lang="ru-RU"/>
          </a:p>
          <a:p>
            <a:r>
              <a:rPr lang="ru-RU"/>
              <a:t>Выплаты всевозможных пособий безработных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Методы государственного обеспечения занятости</a:t>
            </a:r>
            <a:r>
              <a:rPr lang="ru-RU" sz="4000"/>
              <a:t> </a:t>
            </a:r>
          </a:p>
        </p:txBody>
      </p:sp>
      <p:sp>
        <p:nvSpPr>
          <p:cNvPr id="156676" name="Rectangle 4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 </a:t>
            </a:r>
            <a:r>
              <a:rPr lang="ru-RU" b="1">
                <a:solidFill>
                  <a:schemeClr val="accent1"/>
                </a:solidFill>
              </a:rPr>
              <a:t>Прямые методы</a:t>
            </a:r>
          </a:p>
          <a:p>
            <a:r>
              <a:rPr lang="ru-RU"/>
              <a:t>Законодательное регулирование условий найма и использования рабочей силы. Особое значение имеют коллективные договоры трудовое законодательство</a:t>
            </a:r>
          </a:p>
        </p:txBody>
      </p:sp>
      <p:sp>
        <p:nvSpPr>
          <p:cNvPr id="156677" name="Rectangle 5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</a:t>
            </a:r>
            <a:r>
              <a:rPr lang="ru-RU" b="1">
                <a:solidFill>
                  <a:schemeClr val="accent1"/>
                </a:solidFill>
              </a:rPr>
              <a:t>Косвенные методы</a:t>
            </a:r>
          </a:p>
          <a:p>
            <a:r>
              <a:rPr lang="ru-RU"/>
              <a:t>Государственная финансовая политика (ассигнования и субсидии), монетарная политика (регулирование денежного обращения), фискальная политика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Макроэкономический анализ</a:t>
            </a:r>
          </a:p>
        </p:txBody>
      </p:sp>
      <p:sp>
        <p:nvSpPr>
          <p:cNvPr id="7577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Предполагает выявление механизмов установления и поддержания краткосрочного и долгосрочного общего макроэкономического равновесия (внутреннего и внешнего) с помощью мер фискальной и монетарной политики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Инфляция</a:t>
            </a:r>
          </a:p>
        </p:txBody>
      </p:sp>
      <p:sp>
        <p:nvSpPr>
          <p:cNvPr id="12902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50825" y="1268413"/>
            <a:ext cx="8591550" cy="55895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Процесс обесценения денег, падение их покупательной способности, проявляющееся в устойчивом росте общего уровня цен в экономике</a:t>
            </a:r>
          </a:p>
          <a:p>
            <a:pPr>
              <a:lnSpc>
                <a:spcPct val="90000"/>
              </a:lnSpc>
            </a:pPr>
            <a:r>
              <a:rPr lang="ru-RU"/>
              <a:t>Имеет место тогда, когда в экономике наблюдается избыток денежного предложения по сравнению с реальным спросом на деньги, т.е. прирост денежной массы (с учетом скорости оборота денег) опережает рост национального дохода и не компенсируется спросом на деньги со стороны активов  </a:t>
            </a:r>
          </a:p>
          <a:p>
            <a:pPr>
              <a:lnSpc>
                <a:spcPct val="90000"/>
              </a:lnSpc>
            </a:pPr>
            <a:endParaRPr lang="ru-RU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Виды инфляции</a:t>
            </a:r>
          </a:p>
        </p:txBody>
      </p:sp>
      <p:sp>
        <p:nvSpPr>
          <p:cNvPr id="130052" name="Rectangle 4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0" y="1600200"/>
            <a:ext cx="44958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По форме проявления</a:t>
            </a:r>
          </a:p>
          <a:p>
            <a:pPr>
              <a:lnSpc>
                <a:spcPct val="90000"/>
              </a:lnSpc>
            </a:pPr>
            <a:endParaRPr lang="ru-RU"/>
          </a:p>
          <a:p>
            <a:pPr>
              <a:lnSpc>
                <a:spcPct val="90000"/>
              </a:lnSpc>
            </a:pPr>
            <a:r>
              <a:rPr lang="ru-RU"/>
              <a:t>По причине возникновения</a:t>
            </a:r>
          </a:p>
          <a:p>
            <a:pPr>
              <a:lnSpc>
                <a:spcPct val="90000"/>
              </a:lnSpc>
            </a:pPr>
            <a:r>
              <a:rPr lang="ru-RU"/>
              <a:t>По согласованности изменения цен</a:t>
            </a:r>
          </a:p>
          <a:p>
            <a:pPr>
              <a:lnSpc>
                <a:spcPct val="90000"/>
              </a:lnSpc>
            </a:pPr>
            <a:r>
              <a:rPr lang="ru-RU"/>
              <a:t>По времени наступления</a:t>
            </a:r>
          </a:p>
          <a:p>
            <a:pPr>
              <a:lnSpc>
                <a:spcPct val="90000"/>
              </a:lnSpc>
            </a:pPr>
            <a:r>
              <a:rPr lang="ru-RU"/>
              <a:t>По темпу роста цен </a:t>
            </a:r>
          </a:p>
        </p:txBody>
      </p:sp>
      <p:sp>
        <p:nvSpPr>
          <p:cNvPr id="130053" name="Rectangle 5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643438" y="1412875"/>
            <a:ext cx="4316412" cy="5257800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 Открытая и скрытая (подавленная)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  Инфляция спроса и инфляция предложения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  Сбалансированная и несбалансированная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  Ожидаемая и неожиданная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  Ползучая, галопирующая, гиперинфляция</a:t>
            </a:r>
          </a:p>
          <a:p>
            <a:pPr>
              <a:lnSpc>
                <a:spcPct val="90000"/>
              </a:lnSpc>
            </a:pPr>
            <a:endParaRPr lang="ru-RU"/>
          </a:p>
        </p:txBody>
      </p:sp>
      <p:sp>
        <p:nvSpPr>
          <p:cNvPr id="130055" name="AutoShape 7"/>
          <p:cNvSpPr>
            <a:spLocks noChangeArrowheads="1"/>
          </p:cNvSpPr>
          <p:nvPr/>
        </p:nvSpPr>
        <p:spPr bwMode="auto">
          <a:xfrm>
            <a:off x="4140200" y="1628775"/>
            <a:ext cx="792163" cy="485775"/>
          </a:xfrm>
          <a:prstGeom prst="notchedRightArrow">
            <a:avLst>
              <a:gd name="adj1" fmla="val 50000"/>
              <a:gd name="adj2" fmla="val 4076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0056" name="AutoShape 8"/>
          <p:cNvSpPr>
            <a:spLocks noChangeArrowheads="1"/>
          </p:cNvSpPr>
          <p:nvPr/>
        </p:nvSpPr>
        <p:spPr bwMode="auto">
          <a:xfrm>
            <a:off x="3203575" y="2565400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0057" name="AutoShape 9"/>
          <p:cNvSpPr>
            <a:spLocks noChangeArrowheads="1"/>
          </p:cNvSpPr>
          <p:nvPr/>
        </p:nvSpPr>
        <p:spPr bwMode="auto">
          <a:xfrm>
            <a:off x="3779838" y="3573463"/>
            <a:ext cx="976312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0058" name="AutoShape 10"/>
          <p:cNvSpPr>
            <a:spLocks noChangeArrowheads="1"/>
          </p:cNvSpPr>
          <p:nvPr/>
        </p:nvSpPr>
        <p:spPr bwMode="auto">
          <a:xfrm>
            <a:off x="2987675" y="4437063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0059" name="AutoShape 11"/>
          <p:cNvSpPr>
            <a:spLocks noChangeArrowheads="1"/>
          </p:cNvSpPr>
          <p:nvPr/>
        </p:nvSpPr>
        <p:spPr bwMode="auto">
          <a:xfrm>
            <a:off x="3851275" y="5229225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Инфляция спроса и ее причины</a:t>
            </a:r>
          </a:p>
        </p:txBody>
      </p:sp>
      <p:sp>
        <p:nvSpPr>
          <p:cNvPr id="13209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842375" cy="5257800"/>
          </a:xfrm>
        </p:spPr>
        <p:txBody>
          <a:bodyPr/>
          <a:lstStyle/>
          <a:p>
            <a:r>
              <a:rPr lang="ru-RU"/>
              <a:t>Вызывается повышением цен со стороны хозяйственных агентов в ответ на возросший спрос</a:t>
            </a:r>
          </a:p>
          <a:p>
            <a:r>
              <a:rPr lang="ru-RU"/>
              <a:t>Возникает как следствие избыточных совокупных расходов (совокупного спроса) в условиях, близких к полной занятости</a:t>
            </a:r>
          </a:p>
          <a:p>
            <a:r>
              <a:rPr lang="ru-RU"/>
              <a:t>Имеет место, когда происходит автономное увеличение совокупного спроса, графически выражающееся сдвигом кривой А</a:t>
            </a:r>
            <a:r>
              <a:rPr lang="en-US"/>
              <a:t>D</a:t>
            </a:r>
            <a:r>
              <a:rPr lang="ru-RU"/>
              <a:t> вправо  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Инфляция предложения (инфляция издержек)</a:t>
            </a:r>
          </a:p>
        </p:txBody>
      </p:sp>
      <p:sp>
        <p:nvSpPr>
          <p:cNvPr id="13312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50688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800"/>
              <a:t>Вызвана повышением цен со стороны хозяйственных агентов для покрытия более высоких ожидаемых затрат из-за роста цен на привлекаемые факторы производства</a:t>
            </a:r>
          </a:p>
          <a:p>
            <a:pPr>
              <a:lnSpc>
                <a:spcPct val="80000"/>
              </a:lnSpc>
            </a:pPr>
            <a:r>
              <a:rPr lang="ru-RU" sz="2800"/>
              <a:t>Представляет собой рост затрат (издержек производства), опережающих рост реального дохода и производительности труда. Графически выражается сдвигом кривой А</a:t>
            </a:r>
            <a:r>
              <a:rPr lang="en-US" sz="2800"/>
              <a:t>S</a:t>
            </a:r>
            <a:r>
              <a:rPr lang="ru-RU" sz="2800"/>
              <a:t> вверх</a:t>
            </a:r>
          </a:p>
          <a:p>
            <a:pPr>
              <a:lnSpc>
                <a:spcPct val="80000"/>
              </a:lnSpc>
            </a:pPr>
            <a:r>
              <a:rPr lang="ru-RU" sz="2800"/>
              <a:t>Возникает как следствие повышения средних издержек на единицу продукции и снижения совокупного предложения  как следствие роста издержек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Причины повышения средних издержек производства</a:t>
            </a:r>
          </a:p>
        </p:txBody>
      </p:sp>
      <p:sp>
        <p:nvSpPr>
          <p:cNvPr id="13619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/>
              <a:t>Повышение номинальной заработной платы, которое не уравновешивается увеличением производительности труда</a:t>
            </a:r>
          </a:p>
          <a:p>
            <a:r>
              <a:rPr lang="ru-RU" sz="3600"/>
              <a:t>Повышение цен на сырье</a:t>
            </a:r>
          </a:p>
          <a:p>
            <a:r>
              <a:rPr lang="ru-RU" sz="3600"/>
              <a:t>Увеличение налогов и рост «налогового клина»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Инфляция: понятия</a:t>
            </a:r>
          </a:p>
        </p:txBody>
      </p:sp>
      <p:sp>
        <p:nvSpPr>
          <p:cNvPr id="13517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5257800"/>
          </a:xfrm>
        </p:spPr>
        <p:txBody>
          <a:bodyPr/>
          <a:lstStyle/>
          <a:p>
            <a:r>
              <a:rPr lang="ru-RU" sz="2800"/>
              <a:t>Дефляция –устойчивая тенденция к снижению среднего (общего) уровня цен</a:t>
            </a:r>
          </a:p>
          <a:p>
            <a:r>
              <a:rPr lang="ru-RU" sz="2800"/>
              <a:t>Дезинфляция – представляет собой снижение уровня инфляции (темпа роста цен)</a:t>
            </a:r>
          </a:p>
          <a:p>
            <a:r>
              <a:rPr lang="ru-RU" sz="2800"/>
              <a:t>Уровень инфляции (темп роста цен) – относительное изменение среднего (общего) уровня цен</a:t>
            </a:r>
          </a:p>
          <a:p>
            <a:r>
              <a:rPr lang="ru-RU" sz="2800"/>
              <a:t>Стагфляция – одновременный рост инфляции и безработицы на фоне спада производства (стагнация в сочетании с инфляцией)  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Показатели инфляции</a:t>
            </a:r>
          </a:p>
        </p:txBody>
      </p:sp>
      <p:sp>
        <p:nvSpPr>
          <p:cNvPr id="13414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5068888"/>
          </a:xfrm>
        </p:spPr>
        <p:txBody>
          <a:bodyPr/>
          <a:lstStyle/>
          <a:p>
            <a:r>
              <a:rPr lang="ru-RU" b="1">
                <a:solidFill>
                  <a:schemeClr val="accent1"/>
                </a:solidFill>
              </a:rPr>
              <a:t>Индекс потребительских цен (ИПЦ) </a:t>
            </a:r>
            <a:r>
              <a:rPr lang="ru-RU">
                <a:solidFill>
                  <a:schemeClr val="accent1"/>
                </a:solidFill>
              </a:rPr>
              <a:t> </a:t>
            </a:r>
          </a:p>
          <a:p>
            <a:pPr>
              <a:buFont typeface="Arial" charset="0"/>
              <a:buNone/>
            </a:pPr>
            <a:r>
              <a:rPr lang="ru-RU"/>
              <a:t>   Процентное отношение цены потребительской корзины в данном периоде к ее стоимости в базовом периоде, с которым сравниваются цены</a:t>
            </a:r>
          </a:p>
          <a:p>
            <a:r>
              <a:rPr lang="ru-RU" b="1">
                <a:solidFill>
                  <a:schemeClr val="accent1"/>
                </a:solidFill>
              </a:rPr>
              <a:t>Темп роста цен (темп инфляции)</a:t>
            </a:r>
            <a:r>
              <a:rPr lang="ru-RU">
                <a:solidFill>
                  <a:schemeClr val="accent1"/>
                </a:solidFill>
              </a:rPr>
              <a:t> </a:t>
            </a:r>
          </a:p>
          <a:p>
            <a:pPr>
              <a:buFont typeface="Arial" charset="0"/>
              <a:buNone/>
            </a:pPr>
            <a:r>
              <a:rPr lang="ru-RU"/>
              <a:t>   Процентное отношение разности между ИПЦ данного периода и ИПЦ базового периода к ИПЦ базового периода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Причины инфляции</a:t>
            </a:r>
          </a:p>
        </p:txBody>
      </p:sp>
      <p:sp>
        <p:nvSpPr>
          <p:cNvPr id="13721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5257800"/>
          </a:xfrm>
        </p:spPr>
        <p:txBody>
          <a:bodyPr/>
          <a:lstStyle/>
          <a:p>
            <a:r>
              <a:rPr lang="ru-RU"/>
              <a:t>Денежная эмиссия, не покрытая товарной массой</a:t>
            </a:r>
          </a:p>
          <a:p>
            <a:r>
              <a:rPr lang="ru-RU"/>
              <a:t>Дефицит госбюджета, покрываемый за счет  «печатного станка»</a:t>
            </a:r>
          </a:p>
          <a:p>
            <a:r>
              <a:rPr lang="ru-RU"/>
              <a:t>Милитаризация экономики</a:t>
            </a:r>
          </a:p>
          <a:p>
            <a:r>
              <a:rPr lang="ru-RU"/>
              <a:t>Монополизация рынка</a:t>
            </a:r>
          </a:p>
          <a:p>
            <a:r>
              <a:rPr lang="ru-RU"/>
              <a:t>Инфляция ценовой накидки</a:t>
            </a:r>
          </a:p>
          <a:p>
            <a:r>
              <a:rPr lang="ru-RU"/>
              <a:t>Инфляционные ожидания</a:t>
            </a:r>
          </a:p>
          <a:p>
            <a:r>
              <a:rPr lang="ru-RU"/>
              <a:t>Падение курса национальной валюты  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Последствия инфляции</a:t>
            </a:r>
          </a:p>
        </p:txBody>
      </p:sp>
      <p:sp>
        <p:nvSpPr>
          <p:cNvPr id="13824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341438"/>
            <a:ext cx="8662988" cy="55165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Понижение жизненного уровня населения (сокращение текущих реальных доходов, обесценение накопленных сбережений)</a:t>
            </a:r>
          </a:p>
          <a:p>
            <a:pPr>
              <a:lnSpc>
                <a:spcPct val="90000"/>
              </a:lnSpc>
            </a:pPr>
            <a:r>
              <a:rPr lang="ru-RU"/>
              <a:t>Усиление дифференциации общества</a:t>
            </a:r>
          </a:p>
          <a:p>
            <a:pPr>
              <a:lnSpc>
                <a:spcPct val="90000"/>
              </a:lnSpc>
            </a:pPr>
            <a:r>
              <a:rPr lang="ru-RU"/>
              <a:t>Падение производства в силу снижения стимулов к его росту, снижение конкурентоспособности товаров национальных производителей </a:t>
            </a:r>
          </a:p>
          <a:p>
            <a:pPr>
              <a:lnSpc>
                <a:spcPct val="90000"/>
              </a:lnSpc>
            </a:pPr>
            <a:r>
              <a:rPr lang="ru-RU"/>
              <a:t>Усиление диспропорций в экономике</a:t>
            </a:r>
          </a:p>
          <a:p>
            <a:pPr>
              <a:lnSpc>
                <a:spcPct val="90000"/>
              </a:lnSpc>
            </a:pPr>
            <a:r>
              <a:rPr lang="ru-RU"/>
              <a:t>Эффект инфляционного налогообложения</a:t>
            </a:r>
          </a:p>
          <a:p>
            <a:pPr>
              <a:lnSpc>
                <a:spcPct val="90000"/>
              </a:lnSpc>
            </a:pPr>
            <a:r>
              <a:rPr lang="ru-RU"/>
              <a:t>Падение курса национальной валюты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ru-RU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Антиинфляционная политика государства</a:t>
            </a:r>
          </a:p>
        </p:txBody>
      </p:sp>
      <p:sp>
        <p:nvSpPr>
          <p:cNvPr id="139268" name="Rectangle 4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b="1"/>
              <a:t>Активная политика</a:t>
            </a:r>
          </a:p>
          <a:p>
            <a:pPr>
              <a:lnSpc>
                <a:spcPct val="90000"/>
              </a:lnSpc>
            </a:pPr>
            <a:endParaRPr lang="ru-RU" b="1"/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  Направлена на ликвидацию причин, вызвавших инфляцию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  Способствует прекращению и сдерживанию инфляции</a:t>
            </a:r>
          </a:p>
        </p:txBody>
      </p:sp>
      <p:sp>
        <p:nvSpPr>
          <p:cNvPr id="139269" name="Rectangle 5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648200" y="1600200"/>
            <a:ext cx="44958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b="1"/>
              <a:t>Адаптивная политика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 </a:t>
            </a:r>
            <a:r>
              <a:rPr lang="ru-RU" sz="2400"/>
              <a:t>Представляет собой приспособление к условиям инфляции, смягчение ее отрицательных последствий</a:t>
            </a:r>
          </a:p>
          <a:p>
            <a:pPr>
              <a:lnSpc>
                <a:spcPct val="90000"/>
              </a:lnSpc>
            </a:pPr>
            <a:r>
              <a:rPr lang="ru-RU"/>
              <a:t>Осуществляется через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  - индексацию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  - соглашения с предпринимателями и профсоюзами о темпах роста цен и зарплаты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Макроэкономический анализ</a:t>
            </a:r>
          </a:p>
        </p:txBody>
      </p:sp>
      <p:sp>
        <p:nvSpPr>
          <p:cNvPr id="7680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23850" y="1196975"/>
            <a:ext cx="8540750" cy="5661025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/>
              <a:t>   </a:t>
            </a:r>
            <a:r>
              <a:rPr lang="ru-RU" sz="2800"/>
              <a:t>Предполагает использование </a:t>
            </a:r>
            <a:r>
              <a:rPr lang="ru-RU" sz="2800" b="1"/>
              <a:t>агрегированных величин</a:t>
            </a:r>
            <a:r>
              <a:rPr lang="ru-RU" sz="2800"/>
              <a:t>, характеризующих движение экономики как единого целого</a:t>
            </a:r>
            <a:r>
              <a:rPr lang="ru-RU" sz="2400"/>
              <a:t>:</a:t>
            </a:r>
          </a:p>
          <a:p>
            <a:pPr>
              <a:lnSpc>
                <a:spcPct val="90000"/>
              </a:lnSpc>
            </a:pPr>
            <a:r>
              <a:rPr lang="ru-RU" sz="2800" b="1"/>
              <a:t>Национальный объем производства (а не выпуск отдельной фирмы)</a:t>
            </a:r>
          </a:p>
          <a:p>
            <a:pPr>
              <a:lnSpc>
                <a:spcPct val="90000"/>
              </a:lnSpc>
            </a:pPr>
            <a:r>
              <a:rPr lang="ru-RU" sz="2800" b="1"/>
              <a:t>Средний уровень цен (а не цены на конкретные товары)</a:t>
            </a:r>
          </a:p>
          <a:p>
            <a:pPr>
              <a:lnSpc>
                <a:spcPct val="90000"/>
              </a:lnSpc>
            </a:pPr>
            <a:r>
              <a:rPr lang="ru-RU" sz="2800" b="1"/>
              <a:t>Рыночная ставка процента (а не ставку процента отдельного банка) </a:t>
            </a:r>
          </a:p>
          <a:p>
            <a:pPr>
              <a:lnSpc>
                <a:spcPct val="90000"/>
              </a:lnSpc>
            </a:pPr>
            <a:r>
              <a:rPr lang="ru-RU" sz="2800" b="1"/>
              <a:t>Уровень инфляции</a:t>
            </a:r>
          </a:p>
          <a:p>
            <a:pPr>
              <a:lnSpc>
                <a:spcPct val="90000"/>
              </a:lnSpc>
            </a:pPr>
            <a:r>
              <a:rPr lang="ru-RU" sz="2800" b="1"/>
              <a:t>Уровень безработицы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/>
              <a:t> 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/>
              <a:t>Активная  антиинфляционная политика (монетарные рычаги)</a:t>
            </a:r>
          </a:p>
        </p:txBody>
      </p:sp>
      <p:sp>
        <p:nvSpPr>
          <p:cNvPr id="14131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5257800"/>
          </a:xfrm>
        </p:spPr>
        <p:txBody>
          <a:bodyPr/>
          <a:lstStyle/>
          <a:p>
            <a:r>
              <a:rPr lang="ru-RU" sz="2800"/>
              <a:t>Контроль за денежной эмиссией</a:t>
            </a:r>
          </a:p>
          <a:p>
            <a:r>
              <a:rPr lang="ru-RU" sz="2800"/>
              <a:t>Недопущение эмиссионного финансирования госбюджета</a:t>
            </a:r>
          </a:p>
          <a:p>
            <a:r>
              <a:rPr lang="ru-RU" sz="2800"/>
              <a:t>Осуществление текущего контроля денежной массы путем осуществления операций на открытом рынке</a:t>
            </a:r>
          </a:p>
          <a:p>
            <a:r>
              <a:rPr lang="ru-RU" sz="2800"/>
              <a:t>Пресечение обращения денежных суррогатов</a:t>
            </a:r>
          </a:p>
          <a:p>
            <a:r>
              <a:rPr lang="ru-RU" sz="2800"/>
              <a:t>Проведение денежной реформы конфискационного типа (единственный выход в условиях гиперинфляции)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Активная политика против инфляции спроса</a:t>
            </a:r>
          </a:p>
        </p:txBody>
      </p:sp>
      <p:sp>
        <p:nvSpPr>
          <p:cNvPr id="14233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4997450"/>
          </a:xfrm>
        </p:spPr>
        <p:txBody>
          <a:bodyPr/>
          <a:lstStyle/>
          <a:p>
            <a:r>
              <a:rPr lang="ru-RU"/>
              <a:t>Увеличение налогов </a:t>
            </a:r>
          </a:p>
          <a:p>
            <a:r>
              <a:rPr lang="ru-RU"/>
              <a:t>Сокращение дефицита госбюджета</a:t>
            </a:r>
          </a:p>
          <a:p>
            <a:r>
              <a:rPr lang="ru-RU"/>
              <a:t>Уменьшение государственных расходов</a:t>
            </a:r>
          </a:p>
          <a:p>
            <a:r>
              <a:rPr lang="ru-RU"/>
              <a:t>Переход к жесткой кредитно-денежной политике</a:t>
            </a:r>
          </a:p>
          <a:p>
            <a:r>
              <a:rPr lang="ru-RU"/>
              <a:t>Стабилизация валютного курса путем его фиксирования</a:t>
            </a:r>
          </a:p>
          <a:p>
            <a:pPr>
              <a:buFont typeface="Arial" charset="0"/>
              <a:buNone/>
            </a:pPr>
            <a:r>
              <a:rPr lang="ru-RU"/>
              <a:t>     </a:t>
            </a:r>
            <a:r>
              <a:rPr lang="ru-RU" b="1">
                <a:solidFill>
                  <a:schemeClr val="accent1"/>
                </a:solidFill>
              </a:rPr>
              <a:t>Все эти меры сводятся к     сдерживанию совокупного спроса</a:t>
            </a:r>
          </a:p>
          <a:p>
            <a:endParaRPr lang="ru-RU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Активная политика против инфляции издержек</a:t>
            </a:r>
          </a:p>
        </p:txBody>
      </p:sp>
      <p:sp>
        <p:nvSpPr>
          <p:cNvPr id="14336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Сдерживание роста факторных доходов и цен (политика сдерживания цен и доходов через замораживание цен и зарплаты и косвенное ограничение их роста)</a:t>
            </a:r>
          </a:p>
          <a:p>
            <a:pPr>
              <a:lnSpc>
                <a:spcPct val="90000"/>
              </a:lnSpc>
            </a:pPr>
            <a:r>
              <a:rPr lang="ru-RU"/>
              <a:t>Борьба с монополизмом в экономике и развитие рыночных институтов</a:t>
            </a:r>
          </a:p>
          <a:p>
            <a:pPr>
              <a:lnSpc>
                <a:spcPct val="90000"/>
              </a:lnSpc>
            </a:pPr>
            <a:r>
              <a:rPr lang="ru-RU"/>
              <a:t>Стимулирование производства в рамках «экономики предложения»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Основные элементы политики экономики предложения</a:t>
            </a:r>
            <a:r>
              <a:rPr lang="ru-RU" sz="4000"/>
              <a:t> </a:t>
            </a:r>
          </a:p>
        </p:txBody>
      </p:sp>
      <p:sp>
        <p:nvSpPr>
          <p:cNvPr id="14438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Снижение налогов (для бизнеса и подоходного)</a:t>
            </a:r>
          </a:p>
          <a:p>
            <a:pPr>
              <a:lnSpc>
                <a:spcPct val="90000"/>
              </a:lnSpc>
            </a:pPr>
            <a:r>
              <a:rPr lang="ru-RU"/>
              <a:t>Развитие конкуренции в инфраструктурном секторе</a:t>
            </a:r>
          </a:p>
          <a:p>
            <a:pPr>
              <a:lnSpc>
                <a:spcPct val="90000"/>
              </a:lnSpc>
            </a:pPr>
            <a:r>
              <a:rPr lang="ru-RU"/>
              <a:t>Усиление трудовых мотиваций населения путем изменения социальной политики</a:t>
            </a:r>
          </a:p>
          <a:p>
            <a:pPr>
              <a:lnSpc>
                <a:spcPct val="90000"/>
              </a:lnSpc>
            </a:pPr>
            <a:r>
              <a:rPr lang="ru-RU"/>
              <a:t>Денежную эмиссию строго в рамках ожидаемого прироста естественного уровня выпуска</a:t>
            </a:r>
          </a:p>
          <a:p>
            <a:pPr>
              <a:lnSpc>
                <a:spcPct val="90000"/>
              </a:lnSpc>
            </a:pPr>
            <a:endParaRPr lang="ru-RU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/>
              <a:t>Приоритеты в антиинфляционной политике, согласно концепциям ее проведения</a:t>
            </a:r>
          </a:p>
        </p:txBody>
      </p:sp>
      <p:sp>
        <p:nvSpPr>
          <p:cNvPr id="168964" name="Rectangle 4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1625" y="1600200"/>
            <a:ext cx="4194175" cy="506888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b="1">
                <a:solidFill>
                  <a:schemeClr val="accent1"/>
                </a:solidFill>
              </a:rPr>
              <a:t>    Монетаризм</a:t>
            </a:r>
          </a:p>
          <a:p>
            <a:r>
              <a:rPr lang="ru-RU" sz="2400"/>
              <a:t>«Жесткая» денежно-кредитная политика или конфискационная денежная реформа; быстрое сокращение бюджетного дефицита за счет социальных программ, либерализация хозяйственной роли государства   </a:t>
            </a:r>
          </a:p>
        </p:txBody>
      </p:sp>
      <p:sp>
        <p:nvSpPr>
          <p:cNvPr id="168965" name="Rectangle 5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b="1">
                <a:solidFill>
                  <a:schemeClr val="accent1"/>
                </a:solidFill>
              </a:rPr>
              <a:t>    Кейнсианство</a:t>
            </a:r>
          </a:p>
          <a:p>
            <a:r>
              <a:rPr lang="ru-RU" sz="2400"/>
              <a:t>Удешевление кредитов для стимулирования инвестиционного спроса, увеличение государственных расходов на основе займов с целью стимулирования товарного предложения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Экономический цикл</a:t>
            </a:r>
          </a:p>
        </p:txBody>
      </p:sp>
      <p:sp>
        <p:nvSpPr>
          <p:cNvPr id="14541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268413"/>
            <a:ext cx="8540750" cy="55895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Характеризует периодические взлеты и падения деловой активности, проявляющиеся во всевозможных формах несоответствия спроса и предложения</a:t>
            </a:r>
          </a:p>
          <a:p>
            <a:pPr>
              <a:lnSpc>
                <a:spcPct val="90000"/>
              </a:lnSpc>
            </a:pPr>
            <a:r>
              <a:rPr lang="ru-RU"/>
              <a:t>Определяется как временной интервал между двумя качественно одинаковыми состояниями экономической конъюнктуры</a:t>
            </a:r>
          </a:p>
          <a:p>
            <a:pPr>
              <a:lnSpc>
                <a:spcPct val="90000"/>
              </a:lnSpc>
            </a:pPr>
            <a:r>
              <a:rPr lang="ru-RU"/>
              <a:t>Экономическая конъюнктура – направления и характер изменения основных макроэкономических показателей</a:t>
            </a:r>
          </a:p>
          <a:p>
            <a:pPr>
              <a:lnSpc>
                <a:spcPct val="90000"/>
              </a:lnSpc>
            </a:pPr>
            <a:endParaRPr lang="ru-RU" sz="280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Экономические циклы</a:t>
            </a:r>
          </a:p>
        </p:txBody>
      </p:sp>
      <p:sp>
        <p:nvSpPr>
          <p:cNvPr id="15872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23850" y="1268413"/>
            <a:ext cx="8540750" cy="55895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/>
              <a:t>Это повторяющиеся на протяжении ряда лет спады и подъемы экономической активности, отличающиеся один от другого продолжительностью и интенсивностью при наличии долговременной тенденции к экономическому росту</a:t>
            </a:r>
          </a:p>
          <a:p>
            <a:pPr>
              <a:lnSpc>
                <a:spcPct val="90000"/>
              </a:lnSpc>
            </a:pPr>
            <a:r>
              <a:rPr lang="ru-RU" sz="2800"/>
              <a:t>Основным свойством цикла является колебание темпа роста ВНП во времени, когда экономическая система проходит четыре последовательные фазы: кризис (рецессия, сжатие, спад); депрессия (дно); оживление (расширение, экспансия); подъем (пик, бум, вершина) 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Причины цикличности (внутренние)</a:t>
            </a:r>
          </a:p>
        </p:txBody>
      </p:sp>
      <p:sp>
        <p:nvSpPr>
          <p:cNvPr id="15974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49974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Колебания соотношения между потребительским и инвестиционным спросом</a:t>
            </a:r>
          </a:p>
          <a:p>
            <a:pPr>
              <a:lnSpc>
                <a:spcPct val="90000"/>
              </a:lnSpc>
            </a:pPr>
            <a:r>
              <a:rPr lang="ru-RU"/>
              <a:t>Нарушения в сфере денежного обращения</a:t>
            </a:r>
          </a:p>
          <a:p>
            <a:pPr>
              <a:lnSpc>
                <a:spcPct val="90000"/>
              </a:lnSpc>
            </a:pPr>
            <a:r>
              <a:rPr lang="ru-RU"/>
              <a:t>Сбои в функционировании рыночного механизма в результате государственного вмешательства</a:t>
            </a:r>
          </a:p>
          <a:p>
            <a:pPr>
              <a:lnSpc>
                <a:spcPct val="90000"/>
              </a:lnSpc>
            </a:pPr>
            <a:r>
              <a:rPr lang="ru-RU"/>
              <a:t>Изменение положения страны на мировом рынке </a:t>
            </a:r>
          </a:p>
          <a:p>
            <a:pPr>
              <a:lnSpc>
                <a:spcPct val="90000"/>
              </a:lnSpc>
            </a:pPr>
            <a:endParaRPr lang="ru-RU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Причины цикличности (внешние)</a:t>
            </a:r>
          </a:p>
        </p:txBody>
      </p:sp>
      <p:sp>
        <p:nvSpPr>
          <p:cNvPr id="16077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Войны, революции и политические потрясения</a:t>
            </a:r>
          </a:p>
          <a:p>
            <a:r>
              <a:rPr lang="ru-RU"/>
              <a:t>Темпы прироста населения и его миграция</a:t>
            </a:r>
          </a:p>
          <a:p>
            <a:r>
              <a:rPr lang="ru-RU"/>
              <a:t>Научно – технический прогресс, дающий экономической системе импульс для движения</a:t>
            </a:r>
          </a:p>
          <a:p>
            <a:r>
              <a:rPr lang="ru-RU"/>
              <a:t>Природные циклы и катаклизмы</a:t>
            </a:r>
          </a:p>
          <a:p>
            <a:endParaRPr lang="ru-RU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Виды циклов</a:t>
            </a:r>
          </a:p>
        </p:txBody>
      </p:sp>
      <p:sp>
        <p:nvSpPr>
          <p:cNvPr id="161796" name="Rectangle 4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/>
              <a:t>Цикл Тоффлера</a:t>
            </a:r>
          </a:p>
          <a:p>
            <a:r>
              <a:rPr lang="ru-RU"/>
              <a:t>Цикл Форрестера</a:t>
            </a:r>
          </a:p>
          <a:p>
            <a:r>
              <a:rPr lang="ru-RU"/>
              <a:t>«Длинные волны» Н. Кондратьева</a:t>
            </a:r>
          </a:p>
          <a:p>
            <a:r>
              <a:rPr lang="ru-RU"/>
              <a:t>Цикл С. Кузнеца</a:t>
            </a:r>
          </a:p>
          <a:p>
            <a:r>
              <a:rPr lang="ru-RU"/>
              <a:t>Цикл К. Жугляра,  Дж. Кларка         </a:t>
            </a:r>
          </a:p>
          <a:p>
            <a:r>
              <a:rPr lang="ru-RU"/>
              <a:t>Цикл  Дж. Китчина,  У. Митчела</a:t>
            </a:r>
          </a:p>
          <a:p>
            <a:endParaRPr lang="ru-RU"/>
          </a:p>
        </p:txBody>
      </p:sp>
      <p:sp>
        <p:nvSpPr>
          <p:cNvPr id="161797" name="Rectangle 5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/>
              <a:t>1000 – 2000 лет</a:t>
            </a:r>
          </a:p>
          <a:p>
            <a:r>
              <a:rPr lang="ru-RU"/>
              <a:t>200 лет</a:t>
            </a:r>
          </a:p>
          <a:p>
            <a:r>
              <a:rPr lang="ru-RU"/>
              <a:t>40 – 60 лет</a:t>
            </a:r>
          </a:p>
          <a:p>
            <a:endParaRPr lang="ru-RU"/>
          </a:p>
          <a:p>
            <a:r>
              <a:rPr lang="ru-RU"/>
              <a:t>16 – 25 лет</a:t>
            </a:r>
          </a:p>
          <a:p>
            <a:r>
              <a:rPr lang="ru-RU"/>
              <a:t>10 -12 лет</a:t>
            </a:r>
          </a:p>
          <a:p>
            <a:pPr>
              <a:buFont typeface="Arial" charset="0"/>
              <a:buNone/>
            </a:pPr>
            <a:endParaRPr lang="ru-RU"/>
          </a:p>
          <a:p>
            <a:r>
              <a:rPr lang="ru-RU"/>
              <a:t>2 – 4 года</a:t>
            </a:r>
          </a:p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Цели макроэкономического анализа</a:t>
            </a:r>
          </a:p>
        </p:txBody>
      </p:sp>
      <p:sp>
        <p:nvSpPr>
          <p:cNvPr id="11673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23850" y="1600200"/>
            <a:ext cx="8518525" cy="5257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800"/>
              <a:t>Построение формальных моделей типичного поведения на основе анализа принятия решений «агрегированными» экономическими субъектами</a:t>
            </a:r>
          </a:p>
          <a:p>
            <a:pPr>
              <a:lnSpc>
                <a:spcPct val="80000"/>
              </a:lnSpc>
            </a:pPr>
            <a:r>
              <a:rPr lang="ru-RU" sz="2800"/>
              <a:t>Выявление общих закономерностей экономического развития на основе анализа существующих изменений и тенденций</a:t>
            </a:r>
          </a:p>
          <a:p>
            <a:pPr>
              <a:lnSpc>
                <a:spcPct val="80000"/>
              </a:lnSpc>
            </a:pPr>
            <a:r>
              <a:rPr lang="ru-RU" sz="2800"/>
              <a:t>Анализ механизма взаимодействия экономических субъектов и выявление характера последствий принимаемых ими решений для экономической конъюнктуры</a:t>
            </a:r>
          </a:p>
          <a:p>
            <a:pPr>
              <a:lnSpc>
                <a:spcPct val="80000"/>
              </a:lnSpc>
            </a:pPr>
            <a:r>
              <a:rPr lang="ru-RU" sz="2800"/>
              <a:t>Статистическое наполнение (подтверждение) теоретических концепций</a:t>
            </a:r>
          </a:p>
          <a:p>
            <a:pPr>
              <a:lnSpc>
                <a:spcPct val="80000"/>
              </a:lnSpc>
            </a:pPr>
            <a:endParaRPr lang="ru-RU" sz="280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Антициклическая политика государства в период подъема</a:t>
            </a:r>
          </a:p>
        </p:txBody>
      </p:sp>
      <p:sp>
        <p:nvSpPr>
          <p:cNvPr id="163844" name="Rectangle 4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Денежно-кредитная</a:t>
            </a:r>
          </a:p>
          <a:p>
            <a:pPr>
              <a:lnSpc>
                <a:spcPct val="90000"/>
              </a:lnSpc>
            </a:pPr>
            <a:endParaRPr lang="ru-RU"/>
          </a:p>
          <a:p>
            <a:pPr>
              <a:lnSpc>
                <a:spcPct val="90000"/>
              </a:lnSpc>
            </a:pPr>
            <a:endParaRPr lang="ru-RU"/>
          </a:p>
          <a:p>
            <a:pPr>
              <a:lnSpc>
                <a:spcPct val="90000"/>
              </a:lnSpc>
            </a:pPr>
            <a:r>
              <a:rPr lang="ru-RU"/>
              <a:t>Фискальная</a:t>
            </a:r>
          </a:p>
          <a:p>
            <a:pPr>
              <a:lnSpc>
                <a:spcPct val="90000"/>
              </a:lnSpc>
            </a:pPr>
            <a:endParaRPr lang="ru-RU"/>
          </a:p>
          <a:p>
            <a:pPr>
              <a:lnSpc>
                <a:spcPct val="90000"/>
              </a:lnSpc>
            </a:pPr>
            <a:r>
              <a:rPr lang="ru-RU"/>
              <a:t>Инвестиционная</a:t>
            </a:r>
          </a:p>
          <a:p>
            <a:pPr>
              <a:lnSpc>
                <a:spcPct val="90000"/>
              </a:lnSpc>
            </a:pPr>
            <a:endParaRPr lang="ru-RU"/>
          </a:p>
          <a:p>
            <a:pPr>
              <a:lnSpc>
                <a:spcPct val="90000"/>
              </a:lnSpc>
            </a:pPr>
            <a:r>
              <a:rPr lang="ru-RU"/>
              <a:t>Политика заработной платы и тарифов </a:t>
            </a:r>
          </a:p>
        </p:txBody>
      </p:sp>
      <p:sp>
        <p:nvSpPr>
          <p:cNvPr id="163845" name="Rectangle 5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000"/>
              <a:t>Повышение учетной ставки, продажа государственных ценных бумаг на открытом рынке, сокращение денежной массы</a:t>
            </a:r>
          </a:p>
          <a:p>
            <a:pPr>
              <a:lnSpc>
                <a:spcPct val="90000"/>
              </a:lnSpc>
            </a:pPr>
            <a:r>
              <a:rPr lang="ru-RU" sz="2000"/>
              <a:t>Повышение налоговых ставок и сокращение расходов госбюджета</a:t>
            </a:r>
          </a:p>
          <a:p>
            <a:pPr>
              <a:lnSpc>
                <a:spcPct val="90000"/>
              </a:lnSpc>
            </a:pPr>
            <a:r>
              <a:rPr lang="ru-RU" sz="2000"/>
              <a:t>Замораживание государственного строительства</a:t>
            </a:r>
          </a:p>
          <a:p>
            <a:pPr>
              <a:lnSpc>
                <a:spcPct val="90000"/>
              </a:lnSpc>
            </a:pPr>
            <a:endParaRPr lang="ru-RU" sz="2000"/>
          </a:p>
          <a:p>
            <a:pPr>
              <a:lnSpc>
                <a:spcPct val="90000"/>
              </a:lnSpc>
            </a:pPr>
            <a:r>
              <a:rPr lang="ru-RU" sz="2000"/>
              <a:t>Понижение заработной платы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/>
              <a:t>Антициклическая политика государства в периоды депрессий</a:t>
            </a:r>
          </a:p>
        </p:txBody>
      </p:sp>
      <p:sp>
        <p:nvSpPr>
          <p:cNvPr id="165892" name="Rectangle 4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1625" y="1600200"/>
            <a:ext cx="4198938" cy="43497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Денежно-кредитная</a:t>
            </a:r>
          </a:p>
          <a:p>
            <a:pPr>
              <a:lnSpc>
                <a:spcPct val="90000"/>
              </a:lnSpc>
            </a:pPr>
            <a:endParaRPr lang="ru-RU"/>
          </a:p>
          <a:p>
            <a:pPr>
              <a:lnSpc>
                <a:spcPct val="90000"/>
              </a:lnSpc>
            </a:pPr>
            <a:endParaRPr lang="ru-RU"/>
          </a:p>
          <a:p>
            <a:pPr>
              <a:lnSpc>
                <a:spcPct val="90000"/>
              </a:lnSpc>
            </a:pPr>
            <a:r>
              <a:rPr lang="ru-RU"/>
              <a:t>Фискальная политика</a:t>
            </a:r>
          </a:p>
          <a:p>
            <a:pPr>
              <a:lnSpc>
                <a:spcPct val="90000"/>
              </a:lnSpc>
            </a:pPr>
            <a:endParaRPr lang="ru-RU"/>
          </a:p>
          <a:p>
            <a:pPr>
              <a:lnSpc>
                <a:spcPct val="90000"/>
              </a:lnSpc>
            </a:pPr>
            <a:r>
              <a:rPr lang="ru-RU"/>
              <a:t>Инвестиционная политика</a:t>
            </a:r>
          </a:p>
          <a:p>
            <a:pPr>
              <a:lnSpc>
                <a:spcPct val="90000"/>
              </a:lnSpc>
            </a:pPr>
            <a:r>
              <a:rPr lang="ru-RU"/>
              <a:t>Политика заработной платы и тарифов</a:t>
            </a:r>
          </a:p>
          <a:p>
            <a:pPr>
              <a:lnSpc>
                <a:spcPct val="90000"/>
              </a:lnSpc>
            </a:pPr>
            <a:endParaRPr lang="ru-RU"/>
          </a:p>
          <a:p>
            <a:pPr>
              <a:lnSpc>
                <a:spcPct val="90000"/>
              </a:lnSpc>
            </a:pPr>
            <a:endParaRPr lang="ru-RU"/>
          </a:p>
          <a:p>
            <a:pPr>
              <a:lnSpc>
                <a:spcPct val="90000"/>
              </a:lnSpc>
            </a:pPr>
            <a:endParaRPr lang="ru-RU"/>
          </a:p>
        </p:txBody>
      </p:sp>
      <p:sp>
        <p:nvSpPr>
          <p:cNvPr id="165893" name="Rectangle 5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000"/>
              <a:t>Понижение учетной ставки, покупка государственных ценных бумаг на открытом рынке, увеличение денежной массы</a:t>
            </a:r>
          </a:p>
          <a:p>
            <a:pPr>
              <a:lnSpc>
                <a:spcPct val="90000"/>
              </a:lnSpc>
            </a:pPr>
            <a:r>
              <a:rPr lang="ru-RU" sz="2000"/>
              <a:t>Понижение налоговых ставок и дополнительные расходы госбюджета</a:t>
            </a:r>
          </a:p>
          <a:p>
            <a:pPr>
              <a:lnSpc>
                <a:spcPct val="90000"/>
              </a:lnSpc>
            </a:pPr>
            <a:r>
              <a:rPr lang="ru-RU" sz="2000"/>
              <a:t>Ускорение осуществления инвестиционных программ</a:t>
            </a:r>
          </a:p>
          <a:p>
            <a:pPr>
              <a:lnSpc>
                <a:spcPct val="90000"/>
              </a:lnSpc>
            </a:pPr>
            <a:endParaRPr lang="ru-RU" sz="2000"/>
          </a:p>
          <a:p>
            <a:pPr>
              <a:lnSpc>
                <a:spcPct val="90000"/>
              </a:lnSpc>
            </a:pPr>
            <a:r>
              <a:rPr lang="ru-RU" sz="2000"/>
              <a:t>Повышение заработной платы</a:t>
            </a:r>
          </a:p>
          <a:p>
            <a:pPr>
              <a:lnSpc>
                <a:spcPct val="90000"/>
              </a:lnSpc>
            </a:pPr>
            <a:endParaRPr lang="ru-RU" sz="200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Экономический рост</a:t>
            </a:r>
          </a:p>
        </p:txBody>
      </p:sp>
      <p:sp>
        <p:nvSpPr>
          <p:cNvPr id="16793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z="3600" b="1">
                <a:solidFill>
                  <a:schemeClr val="accent1"/>
                </a:solidFill>
              </a:rPr>
              <a:t>   В широком смысле</a:t>
            </a:r>
            <a:r>
              <a:rPr lang="ru-RU"/>
              <a:t> – </a:t>
            </a:r>
            <a:r>
              <a:rPr lang="ru-RU" sz="3600"/>
              <a:t>поступательное, прогрессивное развитие производительных сил общества, способность экономики производить из года в год все больше товаров и услуг, необходимых для удовлетворения постоянно растущих потребностей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Экономический рост</a:t>
            </a:r>
          </a:p>
        </p:txBody>
      </p:sp>
      <p:sp>
        <p:nvSpPr>
          <p:cNvPr id="17101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49974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3600" b="1">
                <a:solidFill>
                  <a:schemeClr val="accent1"/>
                </a:solidFill>
              </a:rPr>
              <a:t>  В узком смысле</a:t>
            </a:r>
            <a:r>
              <a:rPr lang="ru-RU"/>
              <a:t> – увеличение абсолютной величины реального ВНП в результате увеличения количества используемых факторов или совершенствования техники и технологии и реального ВНП в расчете на душу населения, свидетельствующее о том, что темпы увеличения реального ВНП превосходят темпы роста населения 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Типы экономического роста</a:t>
            </a:r>
          </a:p>
        </p:txBody>
      </p:sp>
      <p:sp>
        <p:nvSpPr>
          <p:cNvPr id="172036" name="Rectangle 4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1625" y="1600200"/>
            <a:ext cx="4194175" cy="5257800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/>
              <a:t>   </a:t>
            </a:r>
            <a:r>
              <a:rPr lang="ru-RU" sz="3200" b="1">
                <a:solidFill>
                  <a:schemeClr val="accent1"/>
                </a:solidFill>
              </a:rPr>
              <a:t>Экстенсивный</a:t>
            </a:r>
          </a:p>
          <a:p>
            <a:pPr>
              <a:lnSpc>
                <a:spcPct val="80000"/>
              </a:lnSpc>
            </a:pPr>
            <a:r>
              <a:rPr lang="ru-RU"/>
              <a:t>Рост объема ВНП в результате увеличения количества используемых факторов производства, т.е. за счет вовлечения в производство дополнительных ресурсов при сохранении прежней технической основы </a:t>
            </a:r>
          </a:p>
        </p:txBody>
      </p:sp>
      <p:sp>
        <p:nvSpPr>
          <p:cNvPr id="172037" name="Rectangle 5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648200" y="1600200"/>
            <a:ext cx="4194175" cy="5257800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3200" b="1">
                <a:solidFill>
                  <a:schemeClr val="accent1"/>
                </a:solidFill>
              </a:rPr>
              <a:t>   Интенсивный</a:t>
            </a:r>
          </a:p>
          <a:p>
            <a:pPr>
              <a:lnSpc>
                <a:spcPct val="80000"/>
              </a:lnSpc>
            </a:pPr>
            <a:r>
              <a:rPr lang="ru-RU"/>
              <a:t>Рост объема ВНП в результате совершенствования техники и технологии на базе внедрения достижений НТП за счет повышения эффективности использования имеющихся ресурсов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Факторы экономического роста</a:t>
            </a:r>
          </a:p>
        </p:txBody>
      </p:sp>
      <p:sp>
        <p:nvSpPr>
          <p:cNvPr id="174084" name="Rectangle 4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z="3200"/>
              <a:t>   Это ресурсы, явления и процессы, определяющие возможность, масштабы, качество, эффективность экономического роста</a:t>
            </a:r>
          </a:p>
        </p:txBody>
      </p:sp>
      <p:sp>
        <p:nvSpPr>
          <p:cNvPr id="174085" name="Rectangle 5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 </a:t>
            </a:r>
            <a:r>
              <a:rPr lang="ru-RU" sz="3200" b="1">
                <a:solidFill>
                  <a:schemeClr val="accent1"/>
                </a:solidFill>
              </a:rPr>
              <a:t>Типы факторов</a:t>
            </a:r>
          </a:p>
          <a:p>
            <a:r>
              <a:rPr lang="ru-RU" sz="3200"/>
              <a:t>Факторы предложения </a:t>
            </a:r>
          </a:p>
          <a:p>
            <a:r>
              <a:rPr lang="ru-RU" sz="3200"/>
              <a:t>Факторы совокупного спроса</a:t>
            </a:r>
          </a:p>
          <a:p>
            <a:r>
              <a:rPr lang="ru-RU" sz="3200"/>
              <a:t>Внеэкономические факторы</a:t>
            </a:r>
          </a:p>
          <a:p>
            <a:endParaRPr lang="ru-RU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Факторы экономического роста</a:t>
            </a:r>
          </a:p>
        </p:txBody>
      </p:sp>
      <p:sp>
        <p:nvSpPr>
          <p:cNvPr id="176132" name="Rectangle 4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 </a:t>
            </a:r>
            <a:r>
              <a:rPr lang="ru-RU" sz="3200" b="1">
                <a:solidFill>
                  <a:schemeClr val="accent1"/>
                </a:solidFill>
              </a:rPr>
              <a:t>Факторы предложения</a:t>
            </a:r>
          </a:p>
          <a:p>
            <a:pPr>
              <a:buFont typeface="Arial" charset="0"/>
              <a:buNone/>
            </a:pPr>
            <a:r>
              <a:rPr lang="ru-RU"/>
              <a:t>Количество и качество природных ресурсов</a:t>
            </a:r>
          </a:p>
          <a:p>
            <a:pPr>
              <a:buFont typeface="Arial" charset="0"/>
              <a:buNone/>
            </a:pPr>
            <a:r>
              <a:rPr lang="ru-RU"/>
              <a:t>Количество и качество трудовых ресурсов</a:t>
            </a:r>
          </a:p>
          <a:p>
            <a:pPr>
              <a:buFont typeface="Arial" charset="0"/>
              <a:buNone/>
            </a:pPr>
            <a:r>
              <a:rPr lang="ru-RU"/>
              <a:t>Объем основного капитала</a:t>
            </a:r>
          </a:p>
          <a:p>
            <a:pPr>
              <a:buFont typeface="Arial" charset="0"/>
              <a:buNone/>
            </a:pPr>
            <a:r>
              <a:rPr lang="ru-RU"/>
              <a:t>Технологии</a:t>
            </a:r>
          </a:p>
          <a:p>
            <a:pPr>
              <a:buFont typeface="Arial" charset="0"/>
              <a:buNone/>
            </a:pPr>
            <a:endParaRPr lang="ru-RU"/>
          </a:p>
        </p:txBody>
      </p:sp>
      <p:sp>
        <p:nvSpPr>
          <p:cNvPr id="176133" name="Rectangle 5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z="3200" b="1">
                <a:solidFill>
                  <a:schemeClr val="accent1"/>
                </a:solidFill>
              </a:rPr>
              <a:t>   Факторы спроса</a:t>
            </a:r>
          </a:p>
          <a:p>
            <a:r>
              <a:rPr lang="ru-RU"/>
              <a:t>Инвестиции</a:t>
            </a:r>
          </a:p>
          <a:p>
            <a:r>
              <a:rPr lang="ru-RU"/>
              <a:t>Налоги</a:t>
            </a:r>
          </a:p>
          <a:p>
            <a:r>
              <a:rPr lang="ru-RU"/>
              <a:t>Государственные расходы</a:t>
            </a:r>
          </a:p>
          <a:p>
            <a:r>
              <a:rPr lang="ru-RU"/>
              <a:t>Процентные ставки</a:t>
            </a:r>
          </a:p>
          <a:p>
            <a:endParaRPr lang="ru-RU"/>
          </a:p>
          <a:p>
            <a:endParaRPr lang="ru-RU"/>
          </a:p>
          <a:p>
            <a:endParaRPr lang="ru-RU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Экономический рост и развитие</a:t>
            </a:r>
          </a:p>
        </p:txBody>
      </p:sp>
      <p:sp>
        <p:nvSpPr>
          <p:cNvPr id="17817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50825" y="1600200"/>
            <a:ext cx="8591550" cy="5257800"/>
          </a:xfrm>
        </p:spPr>
        <p:txBody>
          <a:bodyPr/>
          <a:lstStyle/>
          <a:p>
            <a:r>
              <a:rPr lang="ru-RU"/>
              <a:t>Экономический рост </a:t>
            </a:r>
            <a:r>
              <a:rPr lang="ru-RU" b="1"/>
              <a:t>не тождественен</a:t>
            </a:r>
            <a:r>
              <a:rPr lang="ru-RU"/>
              <a:t> экономическому развитию</a:t>
            </a:r>
          </a:p>
          <a:p>
            <a:r>
              <a:rPr lang="ru-RU"/>
              <a:t>Экономическое развитие представляет собой процесс, включающий периоды </a:t>
            </a:r>
            <a:r>
              <a:rPr lang="ru-RU" b="1"/>
              <a:t>роста и спада</a:t>
            </a:r>
          </a:p>
          <a:p>
            <a:r>
              <a:rPr lang="ru-RU"/>
              <a:t>Экономический рост – это </a:t>
            </a:r>
            <a:r>
              <a:rPr lang="ru-RU" b="1"/>
              <a:t>положительная</a:t>
            </a:r>
            <a:r>
              <a:rPr lang="ru-RU"/>
              <a:t> составляющая экономического развития, экономической динамики</a:t>
            </a:r>
          </a:p>
          <a:p>
            <a:endParaRPr lang="ru-RU"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Субъекты макроэкономики</a:t>
            </a:r>
          </a:p>
        </p:txBody>
      </p:sp>
      <p:sp>
        <p:nvSpPr>
          <p:cNvPr id="11776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000"/>
              <a:t>Домашние хозяйства</a:t>
            </a:r>
          </a:p>
          <a:p>
            <a:r>
              <a:rPr lang="ru-RU" sz="4000"/>
              <a:t>Фирмы (предпринимательский сектор)</a:t>
            </a:r>
          </a:p>
          <a:p>
            <a:r>
              <a:rPr lang="ru-RU" sz="4000"/>
              <a:t>Государство</a:t>
            </a:r>
          </a:p>
          <a:p>
            <a:r>
              <a:rPr lang="ru-RU" sz="4000"/>
              <a:t>Заграница (иностранный сектор)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/>
              <a:t>Основные макроэкономические показатели</a:t>
            </a:r>
          </a:p>
        </p:txBody>
      </p:sp>
      <p:sp>
        <p:nvSpPr>
          <p:cNvPr id="7782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b="1"/>
              <a:t>Национальный объем производства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800"/>
              <a:t>   </a:t>
            </a:r>
            <a:r>
              <a:rPr lang="ru-RU"/>
              <a:t>Предназначен для того, чтобы установить объем продукции и услуг произведенных в обществе за определенный период времени</a:t>
            </a:r>
          </a:p>
          <a:p>
            <a:pPr>
              <a:lnSpc>
                <a:spcPct val="90000"/>
              </a:lnSpc>
            </a:pPr>
            <a:r>
              <a:rPr lang="ru-RU" b="1"/>
              <a:t>Средний уровень цен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800"/>
              <a:t>   </a:t>
            </a:r>
            <a:r>
              <a:rPr lang="ru-RU"/>
              <a:t>Определяет средний уровень цен широкой группы товаров, измеряемый с помощью индекса цен</a:t>
            </a:r>
          </a:p>
          <a:p>
            <a:pPr>
              <a:lnSpc>
                <a:spcPct val="90000"/>
              </a:lnSpc>
            </a:pPr>
            <a:endParaRPr lang="ru-RU" sz="2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Граница">
  <a:themeElements>
    <a:clrScheme name="Граница 2">
      <a:dk1>
        <a:srgbClr val="5B5D6B"/>
      </a:dk1>
      <a:lt1>
        <a:srgbClr val="FFFFFF"/>
      </a:lt1>
      <a:dk2>
        <a:srgbClr val="5A5C6C"/>
      </a:dk2>
      <a:lt2>
        <a:srgbClr val="FFFFCC"/>
      </a:lt2>
      <a:accent1>
        <a:srgbClr val="9966FF"/>
      </a:accent1>
      <a:accent2>
        <a:srgbClr val="9383B3"/>
      </a:accent2>
      <a:accent3>
        <a:srgbClr val="B5B5BA"/>
      </a:accent3>
      <a:accent4>
        <a:srgbClr val="DADADA"/>
      </a:accent4>
      <a:accent5>
        <a:srgbClr val="CAB8FF"/>
      </a:accent5>
      <a:accent6>
        <a:srgbClr val="8576A2"/>
      </a:accent6>
      <a:hlink>
        <a:srgbClr val="A3C145"/>
      </a:hlink>
      <a:folHlink>
        <a:srgbClr val="6FA9B7"/>
      </a:folHlink>
    </a:clrScheme>
    <a:fontScheme name="Границ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Граница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Граница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Compass</Template>
  <TotalTime>1026</TotalTime>
  <Words>3225</Words>
  <Application>Microsoft Office PowerPoint</Application>
  <PresentationFormat>Экран (4:3)</PresentationFormat>
  <Paragraphs>485</Paragraphs>
  <Slides>77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77</vt:i4>
      </vt:variant>
    </vt:vector>
  </HeadingPairs>
  <TitlesOfParts>
    <vt:vector size="78" baseType="lpstr">
      <vt:lpstr>Граница</vt:lpstr>
      <vt:lpstr>       Тема 9. Общие характеристики макро- и национальной экономики</vt:lpstr>
      <vt:lpstr>План лекции</vt:lpstr>
      <vt:lpstr>Предмет макроэкономики</vt:lpstr>
      <vt:lpstr>Макроэкономический анализ</vt:lpstr>
      <vt:lpstr>Макроэкономический анализ</vt:lpstr>
      <vt:lpstr>Макроэкономический анализ</vt:lpstr>
      <vt:lpstr>Цели макроэкономического анализа</vt:lpstr>
      <vt:lpstr>Субъекты макроэкономики</vt:lpstr>
      <vt:lpstr>Основные макроэкономические показатели</vt:lpstr>
      <vt:lpstr>Основные макроэкономические показатели</vt:lpstr>
      <vt:lpstr>Агрегированные рынки в макроэкономике </vt:lpstr>
      <vt:lpstr>Агрегированные рынки</vt:lpstr>
      <vt:lpstr>Макроэкономические модели</vt:lpstr>
      <vt:lpstr>Классификация макроэкономических моделей</vt:lpstr>
      <vt:lpstr>Типология показателей макроэкономического анализа</vt:lpstr>
      <vt:lpstr>Система национальных счетов</vt:lpstr>
      <vt:lpstr>Валовой национальный продукт (ВНП)</vt:lpstr>
      <vt:lpstr>Валовой национальный продукт</vt:lpstr>
      <vt:lpstr>Валовой национальный продукт</vt:lpstr>
      <vt:lpstr>Методы расчета ВНП</vt:lpstr>
      <vt:lpstr>Производственный метод расчета ВНП</vt:lpstr>
      <vt:lpstr>Расчет ВНП «по расходам»</vt:lpstr>
      <vt:lpstr>Расчет ВНП «по расходам»</vt:lpstr>
      <vt:lpstr>Расчет ВНП « по расходам»</vt:lpstr>
      <vt:lpstr>Расчет ВНП «по доходам»</vt:lpstr>
      <vt:lpstr>Расчет ВНП «по доходам»</vt:lpstr>
      <vt:lpstr>Расчет ВНП «по доходам»</vt:lpstr>
      <vt:lpstr>Расчет ВНП «по доходам»</vt:lpstr>
      <vt:lpstr>Расчет ВНП «по доходам»</vt:lpstr>
      <vt:lpstr>Виды ВНП</vt:lpstr>
      <vt:lpstr>Валовой внутренний продукт</vt:lpstr>
      <vt:lpstr>Чистый национальный продукт</vt:lpstr>
      <vt:lpstr>Национальный доход</vt:lpstr>
      <vt:lpstr>Личный доход</vt:lpstr>
      <vt:lpstr>Располагаемый доход</vt:lpstr>
      <vt:lpstr>Основные показатели объема национального производства</vt:lpstr>
      <vt:lpstr>Индексы цен</vt:lpstr>
      <vt:lpstr>Индексы цен</vt:lpstr>
      <vt:lpstr>Номинальный и реальный ВНП</vt:lpstr>
      <vt:lpstr>Дефлятор ВНП</vt:lpstr>
      <vt:lpstr>Безработица</vt:lpstr>
      <vt:lpstr>Занятость и безработица</vt:lpstr>
      <vt:lpstr>Уровень безработицы</vt:lpstr>
      <vt:lpstr>Закон Оукена</vt:lpstr>
      <vt:lpstr>Кривая Филлипса</vt:lpstr>
      <vt:lpstr>Основные виды безработицы</vt:lpstr>
      <vt:lpstr>Государственное регулирование рынка труда</vt:lpstr>
      <vt:lpstr>Основные типы воздействия на уровень занятости</vt:lpstr>
      <vt:lpstr>Методы государственного обеспечения занятости </vt:lpstr>
      <vt:lpstr>Инфляция</vt:lpstr>
      <vt:lpstr>Виды инфляции</vt:lpstr>
      <vt:lpstr>Инфляция спроса и ее причины</vt:lpstr>
      <vt:lpstr>Инфляция предложения (инфляция издержек)</vt:lpstr>
      <vt:lpstr>Причины повышения средних издержек производства</vt:lpstr>
      <vt:lpstr>Инфляция: понятия</vt:lpstr>
      <vt:lpstr>Показатели инфляции</vt:lpstr>
      <vt:lpstr>Причины инфляции</vt:lpstr>
      <vt:lpstr>Последствия инфляции</vt:lpstr>
      <vt:lpstr>Антиинфляционная политика государства</vt:lpstr>
      <vt:lpstr>Активная  антиинфляционная политика (монетарные рычаги)</vt:lpstr>
      <vt:lpstr>Активная политика против инфляции спроса</vt:lpstr>
      <vt:lpstr>Активная политика против инфляции издержек</vt:lpstr>
      <vt:lpstr>Основные элементы политики экономики предложения </vt:lpstr>
      <vt:lpstr>Приоритеты в антиинфляционной политике, согласно концепциям ее проведения</vt:lpstr>
      <vt:lpstr>Экономический цикл</vt:lpstr>
      <vt:lpstr>Экономические циклы</vt:lpstr>
      <vt:lpstr>Причины цикличности (внутренние)</vt:lpstr>
      <vt:lpstr>Причины цикличности (внешние)</vt:lpstr>
      <vt:lpstr>Виды циклов</vt:lpstr>
      <vt:lpstr>Антициклическая политика государства в период подъема</vt:lpstr>
      <vt:lpstr>Антициклическая политика государства в периоды депрессий</vt:lpstr>
      <vt:lpstr>Экономический рост</vt:lpstr>
      <vt:lpstr>Экономический рост</vt:lpstr>
      <vt:lpstr>Типы экономического роста</vt:lpstr>
      <vt:lpstr>Факторы экономического роста</vt:lpstr>
      <vt:lpstr>Факторы экономического роста</vt:lpstr>
      <vt:lpstr>Экономический рост и развитие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Национальная экономика как целое</dc:title>
  <dc:creator>User</dc:creator>
  <cp:lastModifiedBy>Света</cp:lastModifiedBy>
  <cp:revision>14</cp:revision>
  <dcterms:created xsi:type="dcterms:W3CDTF">2009-01-08T17:39:54Z</dcterms:created>
  <dcterms:modified xsi:type="dcterms:W3CDTF">2020-03-28T07:41:20Z</dcterms:modified>
</cp:coreProperties>
</file>