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90" r:id="rId2"/>
    <p:sldId id="291" r:id="rId3"/>
    <p:sldId id="292" r:id="rId4"/>
    <p:sldId id="256" r:id="rId5"/>
    <p:sldId id="303" r:id="rId6"/>
    <p:sldId id="304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20" r:id="rId15"/>
    <p:sldId id="300" r:id="rId16"/>
    <p:sldId id="301" r:id="rId17"/>
    <p:sldId id="305" r:id="rId18"/>
    <p:sldId id="308" r:id="rId19"/>
    <p:sldId id="306" r:id="rId20"/>
    <p:sldId id="307" r:id="rId21"/>
    <p:sldId id="309" r:id="rId22"/>
    <p:sldId id="310" r:id="rId23"/>
    <p:sldId id="311" r:id="rId24"/>
    <p:sldId id="312" r:id="rId25"/>
    <p:sldId id="317" r:id="rId26"/>
    <p:sldId id="314" r:id="rId27"/>
    <p:sldId id="318" r:id="rId28"/>
    <p:sldId id="315" r:id="rId29"/>
    <p:sldId id="313" r:id="rId30"/>
    <p:sldId id="316" r:id="rId31"/>
    <p:sldId id="319" r:id="rId32"/>
    <p:sldId id="257" r:id="rId33"/>
    <p:sldId id="260" r:id="rId34"/>
    <p:sldId id="262" r:id="rId35"/>
    <p:sldId id="263" r:id="rId36"/>
    <p:sldId id="264" r:id="rId37"/>
    <p:sldId id="265" r:id="rId38"/>
    <p:sldId id="266" r:id="rId39"/>
    <p:sldId id="269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6" r:id="rId55"/>
    <p:sldId id="287" r:id="rId56"/>
    <p:sldId id="288" r:id="rId57"/>
    <p:sldId id="289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1" autoAdjust="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01A-CE0A-4C64-B332-F90E89F047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8D75-F312-46B6-AEDC-1CF0B47E192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3CE24-6510-4EA4-96ED-8511F72C99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2C598-2CFD-4467-963D-96BEEF760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5457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5263C-A7BC-44CF-9D88-A3BF4D1AB4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0D28-AC65-4BB5-8D45-647E28046C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B5B25-09DC-4E5E-96CC-96FC9B0989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0591E-102F-4817-B06A-E81EFEC310B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9B485-E421-47C7-A594-00BF99DFEC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A7C14-0AE2-44C0-AFF3-88299C8AEA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B767-4805-4AC1-B0B3-22EA4248309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941A-505B-4B5D-8641-13A3C2A398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1B481-31CA-469D-A71C-C419A6CCE42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inter.ru/ekonomika/celi-i-vidy-ekonomicheskogo-analiza" TargetMode="External"/><Relationship Id="rId2" Type="http://schemas.openxmlformats.org/officeDocument/2006/relationships/hyperlink" Target="http://www.informinter.ru/ekonomika/faktory-ekonomicheskogo-rost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inter.ru/ekonomika/obshchestvenno-ekonomicheskaya-formaciya-gosudarstv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opedia.ru/10_200920_ekonomicheskie-zakoni.html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83426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2. Методология микроэкономического анализа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2868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Выделяют следующие функции экономической теории</a:t>
            </a:r>
            <a:r>
              <a:rPr lang="ru-RU" dirty="0" smtClean="0"/>
              <a:t>:</a:t>
            </a:r>
          </a:p>
          <a:p>
            <a:pPr algn="just"/>
            <a:r>
              <a:rPr lang="ru-RU" b="1" dirty="0" smtClean="0"/>
              <a:t>Познавательная функция.</a:t>
            </a:r>
            <a:r>
              <a:rPr lang="ru-RU" dirty="0" smtClean="0"/>
              <a:t> В большей степени она выражается в изучении процессов, причин и факторов различных экономических явлений. Она позволяет определить закономерности, по которым происходит развитие, как народного хозяйства, так и технологического прогресса. Сюда входит изучение и накопление информации об </a:t>
            </a:r>
            <a:r>
              <a:rPr lang="ru-RU" b="1" u="sng" dirty="0" smtClean="0">
                <a:hlinkClick r:id="rId2" tooltip="Какие есть факторы экономического роста"/>
              </a:rPr>
              <a:t>экономическом развитии</a:t>
            </a:r>
            <a:r>
              <a:rPr lang="ru-RU" dirty="0" smtClean="0"/>
              <a:t> различных государств и в различные эпохи, анализ хозяйственной деятельности отдельных предприятий, как успешных, так и потерпевших неудачи в бизнес сфере, а также их взаимодействия между собой. Познавательная функция также проявляется в формировании теоретических знаний на основе анализа, представленных в форме литературных научных материалов, практических схем и исторических данных.</a:t>
            </a:r>
          </a:p>
          <a:p>
            <a:pPr algn="just"/>
            <a:r>
              <a:rPr lang="ru-RU" b="1" dirty="0" smtClean="0"/>
              <a:t>Практическая функция.</a:t>
            </a:r>
            <a:r>
              <a:rPr lang="ru-RU" dirty="0" smtClean="0"/>
              <a:t> Ее также часто называют прагматической. И, прежде всего, она выражается в формировании схем и принципов экономической деятельности государства, а также в роли обоснования последней. Иными словами, практическая функция проявляется как применение выработанных в результате </a:t>
            </a:r>
            <a:r>
              <a:rPr lang="ru-RU" b="1" u="sng" dirty="0" smtClean="0">
                <a:hlinkClick r:id="rId3" tooltip="Понятие экономического анализа"/>
              </a:rPr>
              <a:t>анализа</a:t>
            </a:r>
            <a:r>
              <a:rPr lang="ru-RU" dirty="0" smtClean="0"/>
              <a:t> и изучения истории экономики методик с целью получения положительных результатов и обеспечения рационального распределения материальных благ и ресурсов среди населения. При этом, если познавательная функция экономической теории представляет собой постановку проблем, исходя из накопленного опыта, то прагматическая является их решением.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Методологическая функция.</a:t>
            </a:r>
            <a:r>
              <a:rPr lang="ru-RU" dirty="0" smtClean="0"/>
              <a:t> Данная функция экономической теории является производной от познавательной и базисной для практической функций. Ее суть состоит в выявлении общих направлений развития экономики в зависимости от актуальной для государства </a:t>
            </a:r>
            <a:r>
              <a:rPr lang="ru-RU" b="1" u="sng" dirty="0" smtClean="0">
                <a:hlinkClick r:id="rId2" tooltip="Что такое общественно экономическая формация"/>
              </a:rPr>
              <a:t>общественно экономической формации</a:t>
            </a:r>
            <a:r>
              <a:rPr lang="ru-RU" dirty="0" smtClean="0"/>
              <a:t>, которая формирует определенную точку зрения на процесс развития и основные проблемы экономики в определенный временной период. Так, например, для капиталистического и социалистического общества существуют разные принципы экономических отношений, а также применяются различные методики их реализации.</a:t>
            </a:r>
          </a:p>
          <a:p>
            <a:endParaRPr lang="ru-RU" b="1" dirty="0" smtClean="0"/>
          </a:p>
          <a:p>
            <a:r>
              <a:rPr lang="ru-RU" b="1" dirty="0" smtClean="0"/>
              <a:t>Воспитательная функция.</a:t>
            </a:r>
            <a:r>
              <a:rPr lang="ru-RU" dirty="0" smtClean="0"/>
              <a:t> Несомненно, что одной из важнейших функций экономической теории является воспитание, или иными словами, формирование у общества определенного мировоззрения в отношении различных экономических явлений. Более того, присутствующее в обществе восприятие экономики косвенно отражается на межличностных отношениях в социальной жизни общества, а также идеологии. Прежде всего, сюда относятся трудовые отношения, а также права, свобода и обязанности населения перед государством и обществом.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1439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Критическая функция.</a:t>
            </a:r>
            <a:r>
              <a:rPr lang="ru-RU" dirty="0" smtClean="0"/>
              <a:t> Поскольку экономическая теория - это, прежде всего, комплексные знания и информация о возможных схемах распределения ресурсов с целью выработки методики наиболее оптимального разделения благ, можно выделить и аналитическую или критическую функцию. Она подразумевает оценку и выявление недостатков различных форм производства и распределения, а также понимание дифференциальных подходов и в отношении определенных явлений в хозяйственной деятельности государства или предприятия. Критике при этом подвергаются все без исключения методики, что позволяет непрерывно совершенствовать и находить более рациональные схемы.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Прогностическая функция.</a:t>
            </a:r>
            <a:r>
              <a:rPr lang="ru-RU" dirty="0" smtClean="0"/>
              <a:t> Накопление и анализ любых знаний всегда тесно связан с попытками предсказать развитие ситуации на основе предыдущего опыта. Для экономической теории - это качество выражается в прогнозировании. Так на основе опыта и данных о существующих ресурсах, можно определить основное направление и предположительные результаты, которых можно добиться в будущих периодах. Прогностическая функция экономической теории является одной из важнейших на любом уровне деловых отношений, будь то государство или конкретное предприятие.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65713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1.3.Экономические законы</a:t>
            </a:r>
          </a:p>
          <a:p>
            <a:r>
              <a:rPr lang="ru-RU" sz="4000" dirty="0" smtClean="0"/>
              <a:t> и категории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86439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2153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Экономическая категория</a:t>
            </a:r>
            <a:r>
              <a:rPr lang="ru-RU" sz="3200" dirty="0" smtClean="0"/>
              <a:t> – это теоретическое выражения содержания экономических отношений, это логическое понятие отражающее содержание конкретных экономических явления. Экономическими категориями являются: товар, деньги, капитал, цена, прибыль и другие. Через экономические категории осуществляется связь с экономических явлений.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hlinkClick r:id="rId2"/>
              </a:rPr>
              <a:t>Экономические законы</a:t>
            </a:r>
            <a:r>
              <a:rPr lang="ru-RU" sz="2400" dirty="0" smtClean="0"/>
              <a:t> – это законы развития экономических явлений. Всякий закон выражает собой сущность явления, закон и сущность – понятия однородные (</a:t>
            </a:r>
            <a:r>
              <a:rPr lang="ru-RU" sz="2400" dirty="0" err="1" smtClean="0"/>
              <a:t>однопорядковые</a:t>
            </a:r>
            <a:r>
              <a:rPr lang="ru-RU" sz="2400" dirty="0" smtClean="0"/>
              <a:t>), выражающие углубленные познания человеком явления мира. Экономический закон – это необходимое, существенное в экономических явлениях и процессах.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>
                <a:hlinkClick r:id="rId2"/>
              </a:rPr>
              <a:t>Экономический закон</a:t>
            </a:r>
            <a:r>
              <a:rPr lang="ru-RU" sz="2400" dirty="0" smtClean="0"/>
              <a:t> – это устойчивое, прочное, многократно повторяющееся явление, выражение внутренней, существенной, причинно-следственной взаимосвязи (отношения), свойственной данному явлению или процессу. То, что типично, постоянно и выражает внутреннюю сущность экономических явлений и процессов, определяет экономический закон.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357188"/>
            <a:ext cx="81819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285750"/>
            <a:ext cx="83772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tihi.ru/pics/2017/06/02/7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5724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Содержание лекции 2</a:t>
            </a:r>
          </a:p>
          <a:p>
            <a:r>
              <a:rPr lang="ru-RU" sz="3200" dirty="0" smtClean="0"/>
              <a:t>1.1. Методы экономической теории.</a:t>
            </a:r>
          </a:p>
          <a:p>
            <a:r>
              <a:rPr lang="ru-RU" sz="3200" dirty="0" smtClean="0"/>
              <a:t>1.2. Функции экономической теории. </a:t>
            </a:r>
          </a:p>
          <a:p>
            <a:r>
              <a:rPr lang="ru-RU" sz="3200" dirty="0" smtClean="0"/>
              <a:t>1.3.Экономические законы и категории. </a:t>
            </a:r>
          </a:p>
          <a:p>
            <a:r>
              <a:rPr lang="ru-RU" sz="3200" dirty="0" smtClean="0"/>
              <a:t>1.4. Предмет экономической теории. </a:t>
            </a:r>
          </a:p>
          <a:p>
            <a:r>
              <a:rPr lang="ru-RU" sz="3200" dirty="0" smtClean="0"/>
              <a:t>1.5. Фундаментальные проблемы экономики.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962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7638"/>
            <a:ext cx="8858250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223838"/>
            <a:ext cx="822007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561975"/>
            <a:ext cx="80581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42875"/>
            <a:ext cx="83248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1.5. Фундаментальные проблемы экономики.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571500"/>
            <a:ext cx="82772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00108"/>
            <a:ext cx="71505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1.4. Предмет экономической </a:t>
            </a:r>
          </a:p>
          <a:p>
            <a:r>
              <a:rPr lang="ru-RU" sz="4000" dirty="0" smtClean="0"/>
              <a:t>теории.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1925"/>
            <a:ext cx="82867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000108"/>
            <a:ext cx="57272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1.1. Методы </a:t>
            </a:r>
          </a:p>
          <a:p>
            <a:r>
              <a:rPr lang="ru-RU" sz="4000" dirty="0" smtClean="0"/>
              <a:t>экономической теории.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88913"/>
            <a:ext cx="8666162" cy="6480175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/>
              <a:t>Тема 3. Фирма как объект микроэкономического анализа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0" i="1" smtClean="0">
                <a:solidFill>
                  <a:schemeClr val="tx1"/>
                </a:solidFill>
                <a:latin typeface="Arial" charset="0"/>
              </a:rPr>
              <a:t>Предпринимательские способности (предпринимательство как экономический ресурс)</a:t>
            </a:r>
            <a:br>
              <a:rPr lang="ru-RU" sz="2400" b="0" i="1" smtClean="0">
                <a:solidFill>
                  <a:schemeClr val="tx1"/>
                </a:solidFill>
                <a:latin typeface="Arial" charset="0"/>
              </a:rPr>
            </a:br>
            <a:endParaRPr lang="ru-RU" sz="2400" b="0" i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/>
              <a:t> В экономической теории предпринимательский доход делят на две части, образующих основу нормальной прибыли и экономической прибыли.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/>
              <a:t>К первой относят как бы гарантированный доход предпринимателя, своего рода его заработную плату;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mtClean="0"/>
              <a:t>ко второй — плату за риск, инновации, монопольную власть.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Цели и функции фирмы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 Конечной целью деятельности фирмы является упрочение ее позиций на рынке, прежде всего за счет </a:t>
            </a:r>
            <a:r>
              <a:rPr lang="ru-RU" sz="2400" b="1" smtClean="0"/>
              <a:t>максимизации прибыли</a:t>
            </a:r>
            <a:r>
              <a:rPr lang="ru-RU" sz="240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В условиях </a:t>
            </a:r>
            <a:r>
              <a:rPr lang="ru-RU" sz="2400" b="1" smtClean="0"/>
              <a:t>несовершенной конкуренции</a:t>
            </a:r>
            <a:r>
              <a:rPr lang="ru-RU" sz="2400" smtClean="0"/>
              <a:t> извлечение максимальной прибыли дополняется, уточняется, ограничивается или даже иногда замещается другими </a:t>
            </a:r>
            <a:r>
              <a:rPr lang="ru-RU" sz="2400" b="1" smtClean="0"/>
              <a:t>целевыми установками фирмы</a:t>
            </a:r>
            <a:r>
              <a:rPr lang="ru-RU" sz="2400" smtClean="0"/>
              <a:t>, прежде всего такими, как: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максимизация валовой выручки (продаж) при обеспечении удовлетворительного объема чистой выручки (прибыли);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максимизация темпов роста валовой выручки (продаж);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выход на новый рынок;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сохранение или увеличение имеющейся доли рынка.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Цели и функции фирмы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543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 Характер целевых установок предприятия определяется состоянием экономики в целом, тенденциями развития конкретной отрасли, к которой относится его деятельность, и характером конкуренции в ней, а также стадией цикла жизни самого предприятия.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Цели и функции фирмы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/>
              <a:t> Цикл жизни предприятия (фирмы) — это определенный период времени, в течение которого оно обладает жизнеспособностью на рынке.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2800" smtClean="0"/>
              <a:t>Типичная модель жизненного цикла предприятия представлена четырьмя стадиями: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smtClean="0"/>
              <a:t>выход на рынок,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smtClean="0"/>
              <a:t>рост,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smtClean="0"/>
              <a:t>зрелость,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2800" smtClean="0"/>
              <a:t>упадок,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каждая из которых характеризуется определенным соотношением объема продаж и прибыли.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smtClean="0"/>
              <a:t> </a:t>
            </a:r>
          </a:p>
        </p:txBody>
      </p:sp>
      <p:graphicFrame>
        <p:nvGraphicFramePr>
          <p:cNvPr id="35874" name="Group 34"/>
          <p:cNvGraphicFramePr>
            <a:graphicFrameLocks noGrp="1"/>
          </p:cNvGraphicFramePr>
          <p:nvPr>
            <p:ph sz="half" idx="2"/>
          </p:nvPr>
        </p:nvGraphicFramePr>
        <p:xfrm>
          <a:off x="323850" y="404813"/>
          <a:ext cx="8521700" cy="6480175"/>
        </p:xfrm>
        <a:graphic>
          <a:graphicData uri="http://schemas.openxmlformats.org/drawingml/2006/table">
            <a:tbl>
              <a:tblPr/>
              <a:tblGrid>
                <a:gridCol w="37433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8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Первая стадия характеризует собственно процесс создания и становления предприятия, за которым стоят определенные начальные вложения капитала.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второй стадии цикла жизни предприятие проводит активную рыночную экспансию, наращивает темпы роста продаж.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третьей стадии в центре стоит максимизация валовой выручки, рост прибылей.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четвертой стадии происходит снижение объемов продаж и вместе с ним сокращение прибыли вплоть до возникновения убытков (результаты коммерческой деятельности предприятия становятся отрицательными).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Целевая установка на этой стадии — выход на рынок, обеспечение стартового уровня продаж.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Целевой установкой является расширение производственных мощностей, захват рынков.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Целевая установка — борьба за удержание своей доли рынка, рост производственных мощностей отходит на второй план по сравнению с сокращением издержек.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 этой стадии единственной целью предприятия становится либо продолжение  его операций в течение определенного периода времени для минимизации убытков, либо выживание на рынке (сохранение его жизнеспособности) с последующим использованием его ресурсной базы для новой рыночной экспансии.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Цели и функции фирмы. Система ценностей фирмы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smtClean="0"/>
              <a:t> </a:t>
            </a: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8305800" cy="5256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 Предпринимательский сектор национального хозяйства обычно насчитывает огромное количество фирм, которые для целей экономического анализа группируются по ряду существенных признаков.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400" smtClean="0"/>
              <a:t>Наиболее распространенными являются классификации: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по формам собственности,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размерам,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характеру деятельности, 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отраслевой принадлежности,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доминирующему фактору производства,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 правовому статусу.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6250"/>
            <a:ext cx="8529638" cy="6121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МИКРОЭКОНОМИКА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Микроэкономический анализ — часть экономики, исследующая, во-первых, такие обособленные экономические единицы, как домашние хозяйства, фирмы, отрасли, и, во-вторых, отдельные рынки, конкретные цены и конкретные товары и услуги.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1. Микроэкономика изучает процессы принятия экономических решений отдельными экономическими субъектами — фирмами, потребителями и др.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2. Задачей микроэкономики является анализ взаимодействия экономических субъектов на отдельных рынках.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543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П о   р а з м е р а м   предприятия подразделяются на </a:t>
            </a:r>
          </a:p>
          <a:p>
            <a:pPr eaLnBrk="1" hangingPunct="1">
              <a:buFontTx/>
              <a:buChar char="-"/>
              <a:defRPr/>
            </a:pPr>
            <a:r>
              <a:rPr lang="ru-RU" smtClean="0"/>
              <a:t>малые, </a:t>
            </a:r>
          </a:p>
          <a:p>
            <a:pPr eaLnBrk="1" hangingPunct="1">
              <a:buFontTx/>
              <a:buChar char="-"/>
              <a:defRPr/>
            </a:pPr>
            <a:r>
              <a:rPr lang="ru-RU" smtClean="0"/>
              <a:t>средние, </a:t>
            </a:r>
          </a:p>
          <a:p>
            <a:pPr eaLnBrk="1" hangingPunct="1">
              <a:buFontTx/>
              <a:buChar char="-"/>
              <a:defRPr/>
            </a:pPr>
            <a:r>
              <a:rPr lang="ru-RU" smtClean="0"/>
              <a:t> крупные, 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исходя из двух основных параметров: численность занятых и объем производства (продаж).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543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smtClean="0"/>
              <a:t>Классификация фирм п о   х а р а к т е р у   д е я т е л ь н о с т и   предполагает их деление </a:t>
            </a:r>
            <a:r>
              <a:rPr lang="ru-RU" sz="2800" i="1" smtClean="0"/>
              <a:t>на 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i="1" smtClean="0"/>
              <a:t>производящие материальные блага</a:t>
            </a:r>
            <a:r>
              <a:rPr lang="ru-RU" sz="2800" smtClean="0"/>
              <a:t> (потребительские или инвестиционные товары) 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smtClean="0"/>
              <a:t>и услуги. </a:t>
            </a:r>
          </a:p>
          <a:p>
            <a:pPr eaLnBrk="1" hangingPunct="1">
              <a:buFontTx/>
              <a:buNone/>
              <a:defRPr/>
            </a:pPr>
            <a:endParaRPr lang="ru-RU" sz="2800" smtClean="0"/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Данная классификация близка к классификации предприятий по отраслевой принадлежности, которая подразделяет </a:t>
            </a:r>
            <a:r>
              <a:rPr lang="ru-RU" sz="2800" i="1" smtClean="0"/>
              <a:t>их на промышленные, сельскохозяйственные, торговые, транспортные, банковские, страховые и т.д.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5435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smtClean="0"/>
              <a:t>Классификация предприятий по признаку       д о м и н и р у ю щ е г о        ф а к т о р а       п р о и з в о д с т в а   выделяет</a:t>
            </a:r>
          </a:p>
          <a:p>
            <a:pPr eaLnBrk="1" hangingPunct="1">
              <a:buFontTx/>
              <a:buChar char="-"/>
              <a:defRPr/>
            </a:pPr>
            <a:r>
              <a:rPr lang="ru-RU" i="1" smtClean="0"/>
              <a:t>трудоемкие, </a:t>
            </a:r>
          </a:p>
          <a:p>
            <a:pPr eaLnBrk="1" hangingPunct="1">
              <a:buFontTx/>
              <a:buChar char="-"/>
              <a:defRPr/>
            </a:pPr>
            <a:r>
              <a:rPr lang="ru-RU" i="1" smtClean="0"/>
              <a:t>капиталоемкие, </a:t>
            </a:r>
          </a:p>
          <a:p>
            <a:pPr eaLnBrk="1" hangingPunct="1">
              <a:buFontTx/>
              <a:buChar char="-"/>
              <a:defRPr/>
            </a:pPr>
            <a:r>
              <a:rPr lang="ru-RU" i="1" smtClean="0"/>
              <a:t>материалоемкие, </a:t>
            </a:r>
          </a:p>
          <a:p>
            <a:pPr eaLnBrk="1" hangingPunct="1">
              <a:buFontTx/>
              <a:buChar char="-"/>
              <a:defRPr/>
            </a:pPr>
            <a:r>
              <a:rPr lang="ru-RU" i="1" smtClean="0"/>
              <a:t>наукоемкие предприятия.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/>
              <a:t>П о   п р а в о в о м у   с т а т у с у  (организационно-правовым формам) в России различают следующие виды предприятий согласно Гражданскому кодексу Российской Федерации: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/>
              <a:t>1) хозяйственные товарищества и общества;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/>
              <a:t>2) производственные кооперативы;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/>
              <a:t>3) государственные и муниципальные унитарные предприятия;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24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/>
              <a:t>4) некоммерческие организации (включая потребительские кооперативы, общественные и религиозные организации/объединения, фонды и др.);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i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i="1" smtClean="0"/>
              <a:t> 5) индивидуальные предприниматели.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b="1" i="1" smtClean="0"/>
              <a:t>Хозяйственные товарищества и общества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i="1" smtClean="0"/>
              <a:t>Полное товарищество. Полным признается товарищество, участники которого (полные товарищи) в соответствии с заключенным между ними договором занимаются предпринимательской деятельностью от имени товарищества и несут ответственность по его обязательствам принадлежащим им имуществом.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i="1" smtClean="0"/>
              <a:t>Товарищество на вере. Товариществом на вере (коммандитным товариществом) признается товарищество, в котором наряду с участниками, осуществляющими от имени товарищества предпринимательскую деятельность и отвечающими по обязательствам товарищества своим имуществом (полными товарищами), имеется один или несколько участников-вкладчиков (коммандитистов), которые несут риск убытков, связанных с деятельностью товарищества, в пределах сумм внесенных ими вкладов и не принимают участия в осуществлении товариществом предпринимательской деятельности.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i="1" smtClean="0"/>
              <a:t>Общество с ограниченной ответственностью (000). Таковым признается учрежденное одним или несколькими лицами общество, уставный капитал которого разделен на доли определенных учредительными документами размеров. Участники 000 не отвечают по его обязательствам и несут риск убытков, связанных с деятельностью общества, в пределах стоимости внесенных ими вкладов. Уставный  капитал 000 составляется из стоимости вкладов его участников.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smtClean="0"/>
              <a:t>Акционерное общество (АО). Акционерным обществом признается общество, уставный капитал которого разделен на определенное число акций. Участники АО (акционеры) не отвечают по его обязательствам и несут риск убытков, связанных с деятельностью общества, в пределах стоимости принадлежащих им акций.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smtClean="0"/>
              <a:t>Производственным кооперативом (артелью) признается добровольное объединение граждан на основе членства для совместной производственной деятельности, основанной на их личном трудовом и ином участии в объединении его членами (участниками) имущественных паевых взносов.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smtClean="0"/>
              <a:t>Унитарным предприятием называется коммерческая организация, не наделенная правом собственности на закрепленное за ней собственником имущество. К тому же это имущество является неделимым, т.е. не может быть распределено по вкладам (долям, паям), в том числе между работниками предприятия.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857232"/>
          <a:ext cx="8143932" cy="5214971"/>
        </p:xfrm>
        <a:graphic>
          <a:graphicData uri="http://schemas.openxmlformats.org/drawingml/2006/table">
            <a:tbl>
              <a:tblPr/>
              <a:tblGrid>
                <a:gridCol w="481439"/>
                <a:gridCol w="2681703"/>
                <a:gridCol w="4980790"/>
              </a:tblGrid>
              <a:tr h="41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№ п.п.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Название методов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Содержание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1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Метод научной абстракции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Исключение из экономического анализа не относящихся к делу экономических и внеэкономических фактов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2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Анализ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Автономное рассмотрение частей единого целого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3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Синтез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Соединение отдельных частей рассматриваемого явления в единое целое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4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Индукция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Умозаключение, представляющее собой движение от фактов к обобщениям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5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Дедукция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Умозаключение, представляющее собой движение от общих к реальным экономическим фактам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1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6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Сравнение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Определение сходства и различия рассматриваемых явлений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7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Аналогия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Перенесение одного или ряда свойств с известного явления на неизвестное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8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Допущение "при прочих равных условиях"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Допущение, согласно которому все факторы, за исключением исследуемых, принимаются за постоянные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9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/>
                        </a:rPr>
                        <a:t>Экономико-математическое моделирование</a:t>
                      </a:r>
                      <a:endParaRPr lang="ru-RU" sz="80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/>
                        </a:rPr>
                        <a:t>Формализованное описание с помощью математических методов различных экономических явлений</a:t>
                      </a:r>
                      <a:endParaRPr lang="ru-RU" sz="800" dirty="0"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Методические средства экономической теории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К некоммерческим организациям относятся потребительские кооперативы, общественные и религиозные организации, фонды.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Организации вправе осуществлять предпринимательскую деятельность лишь для достижения целей, ради которых они созданы, и соответствующую этим целям.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i="1" smtClean="0">
                <a:solidFill>
                  <a:schemeClr val="tx1"/>
                </a:solidFill>
                <a:latin typeface="Arial" charset="0"/>
              </a:rPr>
              <a:t>Организационные формы предпринимательства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i="1" smtClean="0"/>
              <a:t>Индивидуальные предприниматели.</a:t>
            </a:r>
            <a:r>
              <a:rPr lang="ru-RU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Если отдельный гражданин занимается предпринимательской деятельностью, но без образования юридического лица (например, организует свое фермерское хозяйство), то он признается индивидуальным предпринимателем. Фактически это тоже предприятие.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smtClean="0">
                <a:solidFill>
                  <a:schemeClr val="tx1"/>
                </a:solidFill>
                <a:latin typeface="Arial" charset="0"/>
              </a:rPr>
              <a:t>Конкурентоспособность фирмы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Конкурентные преимущества фирмы обеспечиваются в процессе конкурентной борьбы с так называемыми пятью силами (направлениями) конкуренции, т.е. с другими продавцами аналогичной продукции, фирмами — потенциальными конкурентами, производителями заменителей, поставщиками ресурсов, покупателями ее продукции.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smtClean="0">
                <a:solidFill>
                  <a:schemeClr val="tx1"/>
                </a:solidFill>
                <a:latin typeface="Arial" charset="0"/>
              </a:rPr>
              <a:t>Конкурентоспособность фирмы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К о н к у р е н т н а я   с и л а   п о с т а в щ и к о в   э к о н о м и ч е с к и х   р е с у р с о в  определяется в первую очередь уровнем цен и качеством поставляемых ресурсов. Особое значение это направление конкуренции приобретает в том случае, когда доля покупаемых ресурсов в издержках производства продукции велика, и от их качества во многом зависит качество конечной продукции фирмы.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smtClean="0">
                <a:solidFill>
                  <a:schemeClr val="tx1"/>
                </a:solidFill>
                <a:latin typeface="Arial" charset="0"/>
              </a:rPr>
              <a:t>Конкурентоспособность фирмы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К о н к у р е н т н а я   с и л а   п о к у п а т е л е й  возникает вследствие того, что покупатели (торгово-посреднические фирмы, предприятия — потребители инвестиционных товаров, а также физические лица — конечные покупатели потребительских товаров) оказывают воздействие на фирмы-производители через влияние на цены потребляемых товаров и услуг, требования к их качеству и послепродажному обслуживанию.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smtClean="0">
                <a:solidFill>
                  <a:schemeClr val="tx1"/>
                </a:solidFill>
                <a:latin typeface="Arial" charset="0"/>
              </a:rPr>
              <a:t>Конкурентоспособность фирмы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С и л а      ф и р м ,       п о т е н ц  и  а л ь н о      г о т о в ы х  в ы й т и    н а    д а н н ы й      р ы н о к   т о в а р о в   и   у с л у г ,  определяется тем, что появление новых фирм на нем приводит к перераспределению рынка (или его сегмента), обострению конкуренции и снижению цен. Реальность проникновения новых фирм на рынок зависит от уровня входных барьеров, препятствующих такому проникновению.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244475"/>
            <a:ext cx="8231187" cy="6635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0" smtClean="0">
                <a:solidFill>
                  <a:schemeClr val="tx1"/>
                </a:solidFill>
                <a:latin typeface="Arial" charset="0"/>
              </a:rPr>
              <a:t>Конкурентоспособность фирмы</a:t>
            </a:r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81075"/>
            <a:ext cx="8594725" cy="5876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С и л а     с о п е р н и ч е с т в а     м е ж д у   к о м п а н и я м и ,   п р о и з в о д я щ и м и   а н а л о г и ч н ы е   т о в а р ы   и   у с л у г и ,   является основной силой (направлением) конкурентной борьбы, так как в наиболее концентрированном виде выявляет успехи или неудачи фирмы в обеспечении дополнительных конкурентных преимуществ.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portal.fa.ru/Files/Data/3d54a83a-8bab-49b8-afb4-e8a2f5fa13a3/t1_files/image0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633412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Каждая наука пользуется определенными методами познания своего предмета. Под методом обычно понимается способ, подход к исследуемым явлениям внешней реальности, приемы их анализа и описания. Кратко рассмотрим наиболее существенные методы экономических исследований, которые достаточно широко используются и другими науками.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/>
              <a:t>Метод научной </a:t>
            </a:r>
            <a:r>
              <a:rPr lang="ru-RU" sz="2000" b="1" dirty="0" smtClean="0"/>
              <a:t>абстракции</a:t>
            </a:r>
            <a:r>
              <a:rPr lang="ru-RU" sz="2000" dirty="0" smtClean="0"/>
              <a:t> — позволяет исключать из рассмотрения отдельные несущественные взаимоотношения между субъектами экономики и концентрировать внимание на рассмотрении нескольких субъектов.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i="1" dirty="0" smtClean="0"/>
              <a:t>Метод </a:t>
            </a:r>
            <a:r>
              <a:rPr lang="ru-RU" sz="2000" b="1" dirty="0" smtClean="0"/>
              <a:t>индукции и дедукции</a:t>
            </a:r>
            <a:r>
              <a:rPr lang="ru-RU" sz="2000" dirty="0" smtClean="0"/>
              <a:t> — при методе индукции происходит исследование отдельных фактов, принципов и формирование общих теоретических концепций на основе получения результатов (от частного к общему). 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Метод дедукции предполагает </a:t>
            </a:r>
            <a:r>
              <a:rPr lang="ru-RU" sz="2000" dirty="0" smtClean="0"/>
              <a:t>исследование от общих принципов, законов, когда положения теории распределяются на отдельные явления.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экономической теории широко используется принцип сочетания исторического и логического в их единстве. Каждая экономическая система представляет собой органическое единство составных элементов, в котором все взаимосвязи представляют собой логическую систему.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/>
              <a:t>Метод </a:t>
            </a:r>
            <a:r>
              <a:rPr lang="ru-RU" b="1" dirty="0" smtClean="0"/>
              <a:t>анализа</a:t>
            </a:r>
            <a:r>
              <a:rPr lang="ru-RU" b="1" i="1" dirty="0" smtClean="0"/>
              <a:t> и </a:t>
            </a:r>
            <a:r>
              <a:rPr lang="ru-RU" b="1" dirty="0" smtClean="0"/>
              <a:t>синтеза</a:t>
            </a:r>
            <a:r>
              <a:rPr lang="ru-RU" dirty="0" smtClean="0"/>
              <a:t> — анализ предполагает разделение рассматриваемого объекта или явления на отдельные части и определение свойств отдельного элемента. С помощью синтеза получают полную картину явления в целом.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i="1" dirty="0" smtClean="0"/>
              <a:t>Метод системного подхода</a:t>
            </a:r>
            <a:r>
              <a:rPr lang="ru-RU" dirty="0" smtClean="0"/>
              <a:t> — рассматривает отдельное явление или процесс как систему, состоящую из определенного количества взаимосвязанных между собой элементов, которые взаимодействуют и оказывают влияние на эффективность всей системы в целом.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Метод математического моделирования</a:t>
            </a:r>
            <a:r>
              <a:rPr lang="ru-RU" dirty="0" smtClean="0"/>
              <a:t> — предполагает построение графических, формализованных моделей, которые в упрощенном виде характеризуют отдельные экономические явления или процессы.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00108"/>
            <a:ext cx="70875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1.2. Функции экономической </a:t>
            </a:r>
          </a:p>
          <a:p>
            <a:r>
              <a:rPr lang="ru-RU" sz="4000" dirty="0" smtClean="0"/>
              <a:t>теории.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1866</Words>
  <Application>Microsoft Office PowerPoint</Application>
  <PresentationFormat>Экран (4:3)</PresentationFormat>
  <Paragraphs>197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Предпринимательские способности (предпринимательство как экономический ресурс) </vt:lpstr>
      <vt:lpstr>Цели и функции фирмы</vt:lpstr>
      <vt:lpstr>Цели и функции фирмы</vt:lpstr>
      <vt:lpstr>Цели и функции фирмы</vt:lpstr>
      <vt:lpstr>Слайд 37</vt:lpstr>
      <vt:lpstr>Цели и функции фирмы. Система ценностей фирмы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Организационные формы предпринимательства</vt:lpstr>
      <vt:lpstr>Конкурентоспособность фирмы</vt:lpstr>
      <vt:lpstr>Слайд 53</vt:lpstr>
      <vt:lpstr>Конкурентоспособность фирмы</vt:lpstr>
      <vt:lpstr>Конкурентоспособность фирмы</vt:lpstr>
      <vt:lpstr>Конкурентоспособность фирмы</vt:lpstr>
      <vt:lpstr>Конкурентоспособность фирмы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Света</cp:lastModifiedBy>
  <cp:revision>9</cp:revision>
  <dcterms:created xsi:type="dcterms:W3CDTF">2006-03-06T18:09:08Z</dcterms:created>
  <dcterms:modified xsi:type="dcterms:W3CDTF">2020-08-31T10:49:10Z</dcterms:modified>
</cp:coreProperties>
</file>