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75" r:id="rId9"/>
    <p:sldId id="277" r:id="rId10"/>
    <p:sldId id="278" r:id="rId11"/>
    <p:sldId id="262" r:id="rId12"/>
    <p:sldId id="263" r:id="rId13"/>
    <p:sldId id="265" r:id="rId14"/>
    <p:sldId id="264" r:id="rId15"/>
    <p:sldId id="266" r:id="rId16"/>
    <p:sldId id="267" r:id="rId17"/>
    <p:sldId id="268" r:id="rId18"/>
    <p:sldId id="276" r:id="rId19"/>
    <p:sldId id="269" r:id="rId20"/>
    <p:sldId id="270" r:id="rId21"/>
    <p:sldId id="271" r:id="rId22"/>
    <p:sldId id="279" r:id="rId23"/>
    <p:sldId id="280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F8DB51BC-2F0A-4784-84F3-99194AE928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 i="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i="0">
                <a:latin typeface="Arial" charset="0"/>
              </a:endParaRPr>
            </a:p>
          </p:txBody>
        </p:sp>
      </p:grpSp>
      <p:sp>
        <p:nvSpPr>
          <p:cNvPr id="5837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71D6B-7A1A-4BC3-9DD8-00CDC9A174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E6497-C343-4971-A39B-B3EE4D9E6E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81E84-5F93-4BB7-A23B-510C74CDE4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D121E-5D49-4469-8B45-D03580DC09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A8B96-474E-4EA9-AEB5-CD956C09EE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8D1F8-8EF1-4CF9-B20C-6314D7CECE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27223-ADDC-4242-A3CE-79A5CC466C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FDD5E-8890-42DA-8C53-C03CB1A237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C3BA2-5F79-4F09-BD86-8891F73585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3F10A-5067-437D-9EAF-8E987430CF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4B95B-65AB-4141-9D4B-4E1105DB62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57347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 i="0">
                <a:latin typeface="Times New Roman" pitchFamily="18" charset="0"/>
              </a:endParaRPr>
            </a:p>
          </p:txBody>
        </p:sp>
        <p:sp>
          <p:nvSpPr>
            <p:cNvPr id="57348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i="0">
                <a:latin typeface="Arial" charset="0"/>
              </a:endParaRPr>
            </a:p>
          </p:txBody>
        </p:sp>
        <p:sp>
          <p:nvSpPr>
            <p:cNvPr id="57349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735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735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735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0EA6DB63-11CE-46A5-B4D0-63C002A0B8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http://market-pages.ru/images/makroec/image061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yas.yuna.ru/?1879053312@0815995392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571472" y="2571744"/>
            <a:ext cx="8215313" cy="1728787"/>
          </a:xfrm>
        </p:spPr>
        <p:txBody>
          <a:bodyPr/>
          <a:lstStyle/>
          <a:p>
            <a:pPr algn="ctr" eaLnBrk="1" hangingPunct="1"/>
            <a:r>
              <a:rPr lang="ru-RU" sz="4800" dirty="0" smtClean="0"/>
              <a:t>Тема 11. </a:t>
            </a:r>
            <a:r>
              <a:rPr lang="ru-RU" sz="4800" dirty="0" smtClean="0"/>
              <a:t>Механизм  макроэкономического </a:t>
            </a:r>
            <a:r>
              <a:rPr lang="ru-RU" sz="4800" dirty="0" smtClean="0"/>
              <a:t>равновесия</a:t>
            </a:r>
            <a:endParaRPr lang="ru-RU" sz="4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01625"/>
            <a:ext cx="7999412" cy="1143000"/>
          </a:xfrm>
        </p:spPr>
        <p:txBody>
          <a:bodyPr/>
          <a:lstStyle/>
          <a:p>
            <a:pPr algn="ctr" eaLnBrk="1" hangingPunct="1"/>
            <a:r>
              <a:rPr lang="ru-RU" smtClean="0"/>
              <a:t>Мультипликатор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827213"/>
            <a:ext cx="7313612" cy="15303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200" b="1" smtClean="0">
                <a:solidFill>
                  <a:schemeClr val="tx2"/>
                </a:solidFill>
                <a:latin typeface="Arial" charset="0"/>
              </a:rPr>
              <a:t>Мультипликатор</a:t>
            </a:r>
            <a:r>
              <a:rPr lang="ru-RU" sz="2200" smtClean="0">
                <a:solidFill>
                  <a:schemeClr val="tx2"/>
                </a:solidFill>
                <a:latin typeface="Arial" charset="0"/>
              </a:rPr>
              <a:t> –</a:t>
            </a:r>
            <a:r>
              <a:rPr lang="ru-RU" sz="2200" smtClean="0">
                <a:solidFill>
                  <a:schemeClr val="tx2"/>
                </a:solidFill>
              </a:rPr>
              <a:t> это коэффициент, который показывает, во сколько раз вырастает равновесный уровень национального дохода по отношению к росту автономных затрат.</a:t>
            </a:r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900113" y="3357563"/>
            <a:ext cx="7704137" cy="347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i="0">
                <a:solidFill>
                  <a:schemeClr val="tx2"/>
                </a:solidFill>
              </a:rPr>
              <a:t>                        </a:t>
            </a:r>
            <a:r>
              <a:rPr lang="en-US" sz="3000" b="1">
                <a:solidFill>
                  <a:schemeClr val="tx2"/>
                </a:solidFill>
                <a:latin typeface="Times New Roman" pitchFamily="18" charset="0"/>
              </a:rPr>
              <a:t>k </a:t>
            </a:r>
            <a:r>
              <a:rPr lang="en-US" sz="3000" b="1" i="0">
                <a:solidFill>
                  <a:schemeClr val="tx2"/>
                </a:solidFill>
                <a:latin typeface="Times New Roman" pitchFamily="18" charset="0"/>
              </a:rPr>
              <a:t>=</a:t>
            </a:r>
            <a:r>
              <a:rPr lang="en-US" sz="3000" b="1">
                <a:solidFill>
                  <a:schemeClr val="tx2"/>
                </a:solidFill>
                <a:latin typeface="Times New Roman" pitchFamily="18" charset="0"/>
              </a:rPr>
              <a:t> Q</a:t>
            </a:r>
            <a:r>
              <a:rPr lang="en-US" sz="3000" b="1" i="0">
                <a:solidFill>
                  <a:schemeClr val="tx2"/>
                </a:solidFill>
                <a:latin typeface="Times New Roman" pitchFamily="18" charset="0"/>
              </a:rPr>
              <a:t>/</a:t>
            </a:r>
            <a:r>
              <a:rPr lang="en-US" sz="3000" b="1">
                <a:solidFill>
                  <a:schemeClr val="tx2"/>
                </a:solidFill>
                <a:latin typeface="Times New Roman" pitchFamily="18" charset="0"/>
              </a:rPr>
              <a:t>A</a:t>
            </a:r>
          </a:p>
          <a:p>
            <a:pPr>
              <a:spcBef>
                <a:spcPct val="50000"/>
              </a:spcBef>
            </a:pPr>
            <a:r>
              <a:rPr lang="ru-RU" sz="2500" i="0">
                <a:solidFill>
                  <a:schemeClr val="tx2"/>
                </a:solidFill>
                <a:latin typeface="Arial" charset="0"/>
              </a:rPr>
              <a:t>где </a:t>
            </a:r>
            <a:r>
              <a:rPr lang="en-US" sz="2500">
                <a:solidFill>
                  <a:schemeClr val="tx2"/>
                </a:solidFill>
                <a:latin typeface="Arial" charset="0"/>
              </a:rPr>
              <a:t>k</a:t>
            </a:r>
            <a:r>
              <a:rPr lang="ru-RU" sz="2500" b="1">
                <a:solidFill>
                  <a:schemeClr val="tx2"/>
                </a:solidFill>
                <a:latin typeface="Arial" charset="0"/>
              </a:rPr>
              <a:t> </a:t>
            </a:r>
            <a:r>
              <a:rPr lang="ru-RU" sz="2500" i="0">
                <a:solidFill>
                  <a:schemeClr val="tx2"/>
                </a:solidFill>
                <a:latin typeface="Arial" charset="0"/>
              </a:rPr>
              <a:t>– мультипликатор, </a:t>
            </a:r>
            <a:r>
              <a:rPr lang="en-US" sz="2500" b="1">
                <a:solidFill>
                  <a:schemeClr val="tx2"/>
                </a:solidFill>
                <a:latin typeface="Arial" charset="0"/>
              </a:rPr>
              <a:t>Q</a:t>
            </a:r>
            <a:r>
              <a:rPr lang="ru-RU" sz="2500" b="1">
                <a:solidFill>
                  <a:schemeClr val="tx2"/>
                </a:solidFill>
                <a:latin typeface="Arial" charset="0"/>
              </a:rPr>
              <a:t> </a:t>
            </a:r>
            <a:r>
              <a:rPr lang="ru-RU" sz="2500" i="0">
                <a:solidFill>
                  <a:schemeClr val="tx2"/>
                </a:solidFill>
                <a:latin typeface="Arial" charset="0"/>
              </a:rPr>
              <a:t>– национальный доход, </a:t>
            </a:r>
            <a:r>
              <a:rPr lang="en-US" sz="2500" b="1">
                <a:solidFill>
                  <a:schemeClr val="tx2"/>
                </a:solidFill>
                <a:latin typeface="Arial" charset="0"/>
              </a:rPr>
              <a:t>A</a:t>
            </a:r>
            <a:r>
              <a:rPr lang="ru-RU" sz="2500" b="1">
                <a:solidFill>
                  <a:schemeClr val="tx2"/>
                </a:solidFill>
                <a:latin typeface="Arial" charset="0"/>
              </a:rPr>
              <a:t> </a:t>
            </a:r>
            <a:r>
              <a:rPr lang="ru-RU" sz="2500" i="0">
                <a:solidFill>
                  <a:schemeClr val="tx2"/>
                </a:solidFill>
                <a:latin typeface="Arial" charset="0"/>
              </a:rPr>
              <a:t>– автономные затраты.</a:t>
            </a:r>
          </a:p>
          <a:p>
            <a:pPr>
              <a:spcBef>
                <a:spcPct val="50000"/>
              </a:spcBef>
            </a:pPr>
            <a:r>
              <a:rPr lang="en-US" sz="2500" i="0">
                <a:solidFill>
                  <a:schemeClr val="tx2"/>
                </a:solidFill>
                <a:latin typeface="Arial" charset="0"/>
              </a:rPr>
              <a:t>                             </a:t>
            </a:r>
            <a:r>
              <a:rPr lang="en-US" sz="2500" b="1" i="0">
                <a:solidFill>
                  <a:schemeClr val="tx2"/>
                </a:solidFill>
                <a:latin typeface="Times New Roman" pitchFamily="18" charset="0"/>
              </a:rPr>
              <a:t>A = C</a:t>
            </a:r>
            <a:r>
              <a:rPr lang="en-US" sz="2000" b="1" i="0">
                <a:solidFill>
                  <a:schemeClr val="tx2"/>
                </a:solidFill>
                <a:latin typeface="Times New Roman" pitchFamily="18" charset="0"/>
              </a:rPr>
              <a:t>a</a:t>
            </a:r>
            <a:r>
              <a:rPr lang="en-US" sz="2500" b="1" i="0">
                <a:solidFill>
                  <a:schemeClr val="tx2"/>
                </a:solidFill>
                <a:latin typeface="Times New Roman" pitchFamily="18" charset="0"/>
              </a:rPr>
              <a:t> + I</a:t>
            </a:r>
            <a:r>
              <a:rPr lang="en-US" sz="2000" b="1" i="0">
                <a:solidFill>
                  <a:schemeClr val="tx2"/>
                </a:solidFill>
                <a:latin typeface="Times New Roman" pitchFamily="18" charset="0"/>
              </a:rPr>
              <a:t>a</a:t>
            </a:r>
            <a:r>
              <a:rPr lang="en-US" sz="2500" b="1" i="0">
                <a:solidFill>
                  <a:schemeClr val="tx2"/>
                </a:solidFill>
                <a:latin typeface="Times New Roman" pitchFamily="18" charset="0"/>
              </a:rPr>
              <a:t> + G</a:t>
            </a:r>
          </a:p>
          <a:p>
            <a:pPr>
              <a:spcBef>
                <a:spcPct val="50000"/>
              </a:spcBef>
            </a:pPr>
            <a:r>
              <a:rPr lang="en-US" i="0">
                <a:solidFill>
                  <a:schemeClr val="tx2"/>
                </a:solidFill>
              </a:rPr>
              <a:t>C</a:t>
            </a:r>
            <a:r>
              <a:rPr lang="en-US" sz="1500" i="0">
                <a:solidFill>
                  <a:schemeClr val="tx2"/>
                </a:solidFill>
              </a:rPr>
              <a:t>a</a:t>
            </a:r>
            <a:r>
              <a:rPr lang="en-US" i="0">
                <a:solidFill>
                  <a:schemeClr val="tx2"/>
                </a:solidFill>
              </a:rPr>
              <a:t> – </a:t>
            </a:r>
            <a:r>
              <a:rPr lang="ru-RU" i="0">
                <a:solidFill>
                  <a:schemeClr val="tx2"/>
                </a:solidFill>
              </a:rPr>
              <a:t>автономное потребление, </a:t>
            </a:r>
            <a:r>
              <a:rPr lang="en-US" i="0">
                <a:solidFill>
                  <a:schemeClr val="tx2"/>
                </a:solidFill>
              </a:rPr>
              <a:t>I</a:t>
            </a:r>
            <a:r>
              <a:rPr lang="en-US" sz="1500" i="0">
                <a:solidFill>
                  <a:schemeClr val="tx2"/>
                </a:solidFill>
              </a:rPr>
              <a:t>a</a:t>
            </a:r>
            <a:r>
              <a:rPr lang="ru-RU" i="0">
                <a:solidFill>
                  <a:schemeClr val="tx2"/>
                </a:solidFill>
              </a:rPr>
              <a:t> – автономные инвестиции,</a:t>
            </a:r>
          </a:p>
          <a:p>
            <a:pPr>
              <a:spcBef>
                <a:spcPct val="50000"/>
              </a:spcBef>
            </a:pPr>
            <a:r>
              <a:rPr lang="en-US" i="0">
                <a:solidFill>
                  <a:schemeClr val="tx2"/>
                </a:solidFill>
              </a:rPr>
              <a:t>G </a:t>
            </a:r>
            <a:r>
              <a:rPr lang="ru-RU" i="0">
                <a:solidFill>
                  <a:schemeClr val="tx2"/>
                </a:solidFill>
              </a:rPr>
              <a:t>– государственные закупки товаров и услуг.</a:t>
            </a:r>
            <a:endParaRPr lang="en-US" sz="2500" b="1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ru-RU" sz="2500" b="1" i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/>
      <p:bldP spid="101379" grpId="0" build="p"/>
      <p:bldP spid="10138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743200"/>
            <a:ext cx="8135938" cy="29178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Arial" charset="0"/>
              </a:rPr>
              <a:t>    </a:t>
            </a:r>
            <a:r>
              <a:rPr lang="ru-RU" sz="2300" smtClean="0">
                <a:solidFill>
                  <a:schemeClr val="tx2"/>
                </a:solidFill>
                <a:latin typeface="Arial" charset="0"/>
              </a:rPr>
              <a:t>В структуре совокупного спроса выделяют: </a:t>
            </a:r>
          </a:p>
          <a:p>
            <a:pPr eaLnBrk="1" hangingPunct="1">
              <a:lnSpc>
                <a:spcPct val="90000"/>
              </a:lnSpc>
            </a:pPr>
            <a:r>
              <a:rPr lang="ru-RU" sz="2300" smtClean="0">
                <a:solidFill>
                  <a:schemeClr val="tx2"/>
                </a:solidFill>
                <a:latin typeface="Arial" charset="0"/>
              </a:rPr>
              <a:t>спрос на потребительские товары и услуги (C); </a:t>
            </a:r>
          </a:p>
          <a:p>
            <a:pPr eaLnBrk="1" hangingPunct="1">
              <a:lnSpc>
                <a:spcPct val="90000"/>
              </a:lnSpc>
            </a:pPr>
            <a:r>
              <a:rPr lang="ru-RU" sz="2300" smtClean="0">
                <a:solidFill>
                  <a:schemeClr val="tx2"/>
                </a:solidFill>
                <a:latin typeface="Arial" charset="0"/>
              </a:rPr>
              <a:t>спрос на инвестиционные товары ( I ); </a:t>
            </a:r>
          </a:p>
          <a:p>
            <a:pPr eaLnBrk="1" hangingPunct="1">
              <a:lnSpc>
                <a:spcPct val="90000"/>
              </a:lnSpc>
            </a:pPr>
            <a:r>
              <a:rPr lang="ru-RU" sz="2300" smtClean="0">
                <a:solidFill>
                  <a:schemeClr val="tx2"/>
                </a:solidFill>
                <a:latin typeface="Arial" charset="0"/>
              </a:rPr>
              <a:t>спрос на товары и услуги со стороны государства ( G ); </a:t>
            </a:r>
          </a:p>
          <a:p>
            <a:pPr eaLnBrk="1" hangingPunct="1">
              <a:lnSpc>
                <a:spcPct val="90000"/>
              </a:lnSpc>
            </a:pPr>
            <a:r>
              <a:rPr lang="ru-RU" sz="2300" smtClean="0">
                <a:solidFill>
                  <a:schemeClr val="tx2"/>
                </a:solidFill>
                <a:latin typeface="Arial" charset="0"/>
              </a:rPr>
              <a:t>чистый экспорт – разница между экспортом и импортом (X). </a:t>
            </a: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1187450" y="1341438"/>
            <a:ext cx="7705725" cy="3587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476250"/>
            <a:ext cx="7313612" cy="1800225"/>
          </a:xfrm>
        </p:spPr>
        <p:txBody>
          <a:bodyPr/>
          <a:lstStyle/>
          <a:p>
            <a:pPr eaLnBrk="1" hangingPunct="1"/>
            <a:r>
              <a:rPr lang="ru-RU" sz="2300" b="1" smtClean="0"/>
              <a:t>Совокупный спрос ( AD – aggregate demand ) – это сумма всех видов спроса или суммарный спрос на всю конечную продукцию и услуги, произведенные в обществе.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/>
      <p:bldP spid="819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187450" y="1341438"/>
            <a:ext cx="7705725" cy="3587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260350"/>
            <a:ext cx="7313613" cy="1801813"/>
          </a:xfrm>
        </p:spPr>
        <p:txBody>
          <a:bodyPr/>
          <a:lstStyle/>
          <a:p>
            <a:pPr algn="ctr" eaLnBrk="1" hangingPunct="1"/>
            <a:r>
              <a:rPr lang="en-US" sz="2500" smtClean="0"/>
              <a:t>C</a:t>
            </a:r>
            <a:r>
              <a:rPr lang="ru-RU" sz="2500" smtClean="0"/>
              <a:t>овокупный спрос можно выразить формулой:</a:t>
            </a:r>
            <a:r>
              <a:rPr lang="en-US" sz="2500" smtClean="0"/>
              <a:t/>
            </a:r>
            <a:br>
              <a:rPr lang="en-US" sz="2500" smtClean="0"/>
            </a:br>
            <a:r>
              <a:rPr lang="ru-RU" sz="2500" smtClean="0"/>
              <a:t> </a:t>
            </a:r>
            <a:r>
              <a:rPr lang="ru-RU" sz="2500" b="1" smtClean="0"/>
              <a:t/>
            </a:r>
            <a:br>
              <a:rPr lang="ru-RU" sz="2500" b="1" smtClean="0"/>
            </a:br>
            <a:r>
              <a:rPr lang="ru-RU" sz="2500" b="1" smtClean="0"/>
              <a:t>AD = C + I + G + X</a:t>
            </a:r>
            <a:r>
              <a:rPr lang="ru-RU" sz="2500" smtClean="0"/>
              <a:t> </a:t>
            </a:r>
            <a:br>
              <a:rPr lang="ru-RU" sz="2500" smtClean="0"/>
            </a:br>
            <a:endParaRPr lang="ru-RU" sz="2500" smtClean="0"/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4240213" y="323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83973" name="Picture 5" descr="http://market-pages.ru/images/makroec/image061.jpg"/>
          <p:cNvPicPr>
            <a:picLocks noChangeAspect="1" noChangeArrowheads="1"/>
          </p:cNvPicPr>
          <p:nvPr/>
        </p:nvPicPr>
        <p:blipFill>
          <a:blip r:embed="rId2" r:link="rId3" cstate="print"/>
          <a:srcRect b="12155"/>
          <a:stretch>
            <a:fillRect/>
          </a:stretch>
        </p:blipFill>
        <p:spPr bwMode="auto">
          <a:xfrm>
            <a:off x="1835150" y="1916113"/>
            <a:ext cx="5545138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1979613" y="5876925"/>
            <a:ext cx="5545137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500" i="0">
                <a:solidFill>
                  <a:schemeClr val="tx2"/>
                </a:solidFill>
              </a:rPr>
              <a:t>Кривая совокупного спроса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8397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3284538"/>
            <a:ext cx="6881812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chemeClr val="tx2"/>
                </a:solidFill>
              </a:rPr>
              <a:t>   </a:t>
            </a:r>
            <a:r>
              <a:rPr lang="ru-RU" smtClean="0">
                <a:solidFill>
                  <a:schemeClr val="tx2"/>
                </a:solidFill>
              </a:rPr>
              <a:t>Уравнение Ирвинга Фишера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chemeClr val="tx2"/>
                </a:solidFill>
              </a:rPr>
              <a:t>           </a:t>
            </a:r>
            <a:r>
              <a:rPr lang="en-US" sz="3500" smtClean="0">
                <a:solidFill>
                  <a:schemeClr val="tx2"/>
                </a:solidFill>
                <a:latin typeface="Arial" charset="0"/>
              </a:rPr>
              <a:t>M</a:t>
            </a:r>
            <a:r>
              <a:rPr lang="en-US" sz="3500" smtClean="0">
                <a:solidFill>
                  <a:schemeClr val="tx2"/>
                </a:solidFill>
              </a:rPr>
              <a:t> × </a:t>
            </a:r>
            <a:r>
              <a:rPr lang="el-GR" sz="4500" i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ν</a:t>
            </a:r>
            <a:r>
              <a:rPr lang="en-US" sz="3500" smtClean="0">
                <a:solidFill>
                  <a:schemeClr val="tx2"/>
                </a:solidFill>
              </a:rPr>
              <a:t> =</a:t>
            </a:r>
            <a:r>
              <a:rPr lang="en-US" sz="3500" smtClean="0">
                <a:solidFill>
                  <a:schemeClr val="tx2"/>
                </a:solidFill>
                <a:latin typeface="Arial" charset="0"/>
              </a:rPr>
              <a:t>Q × P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solidFill>
                  <a:schemeClr val="tx2"/>
                </a:solidFill>
              </a:rPr>
              <a:t>    </a:t>
            </a:r>
            <a:r>
              <a:rPr lang="ru-RU" sz="2000" b="1" smtClean="0">
                <a:solidFill>
                  <a:schemeClr val="tx2"/>
                </a:solidFill>
              </a:rPr>
              <a:t>М</a:t>
            </a:r>
            <a:r>
              <a:rPr lang="ru-RU" sz="2000" smtClean="0">
                <a:solidFill>
                  <a:schemeClr val="tx2"/>
                </a:solidFill>
              </a:rPr>
              <a:t> - количество денег в обращении; </a:t>
            </a:r>
            <a:r>
              <a:rPr lang="el-GR" sz="3500" i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ν</a:t>
            </a:r>
            <a:r>
              <a:rPr lang="ru-RU" sz="2000" smtClean="0">
                <a:solidFill>
                  <a:schemeClr val="tx2"/>
                </a:solidFill>
              </a:rPr>
              <a:t> - скорость их обращения; </a:t>
            </a:r>
            <a:r>
              <a:rPr lang="ru-RU" sz="2000" b="1" smtClean="0">
                <a:solidFill>
                  <a:schemeClr val="tx2"/>
                </a:solidFill>
              </a:rPr>
              <a:t>P</a:t>
            </a:r>
            <a:r>
              <a:rPr lang="ru-RU" sz="2000" smtClean="0">
                <a:solidFill>
                  <a:schemeClr val="tx2"/>
                </a:solidFill>
              </a:rPr>
              <a:t> - цена; </a:t>
            </a:r>
            <a:r>
              <a:rPr lang="ru-RU" sz="2000" b="1" smtClean="0">
                <a:solidFill>
                  <a:schemeClr val="tx2"/>
                </a:solidFill>
              </a:rPr>
              <a:t>Q</a:t>
            </a:r>
            <a:r>
              <a:rPr lang="ru-RU" sz="2000" smtClean="0">
                <a:solidFill>
                  <a:schemeClr val="tx2"/>
                </a:solidFill>
              </a:rPr>
              <a:t> - объем продаж товаров и услуг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1187450" y="1341438"/>
            <a:ext cx="7705725" cy="3587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1052513"/>
            <a:ext cx="7313613" cy="2078037"/>
          </a:xfrm>
        </p:spPr>
        <p:txBody>
          <a:bodyPr/>
          <a:lstStyle/>
          <a:p>
            <a:pPr eaLnBrk="1" hangingPunct="1"/>
            <a:r>
              <a:rPr lang="ru-RU" sz="2400" smtClean="0"/>
              <a:t>Количество денег, которое находится в обращении умноженное на скорость обращения денег должно равняться объему выпуска товаров и услуг, производимых в течение года, умноженному на цены на эти товары.</a:t>
            </a:r>
            <a:r>
              <a:rPr lang="ru-RU" sz="32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/>
      <p:bldP spid="860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1187450" y="1341438"/>
            <a:ext cx="7705725" cy="3587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84997" name="Picture 5" descr="http://banking.mfpa.ru/economist/irving_fish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13" y="1268413"/>
            <a:ext cx="3455987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5219700" y="1557338"/>
            <a:ext cx="3167063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i="0"/>
              <a:t> </a:t>
            </a:r>
            <a:r>
              <a:rPr lang="ru-RU" i="0">
                <a:solidFill>
                  <a:schemeClr val="tx2"/>
                </a:solidFill>
              </a:rPr>
              <a:t>Ирвинг Фишер (1867-1947) - американский ученый-экономист. Начав свою научную деятельность как математик, он затем переключился на </a:t>
            </a:r>
            <a:r>
              <a:rPr lang="ru-RU" i="0">
                <a:solidFill>
                  <a:schemeClr val="tx2"/>
                </a:solidFill>
                <a:hlinkClick r:id="rId3"/>
              </a:rPr>
              <a:t>экономическую теорию</a:t>
            </a:r>
            <a:r>
              <a:rPr lang="ru-RU" i="0">
                <a:solidFill>
                  <a:schemeClr val="tx2"/>
                </a:solidFill>
              </a:rPr>
              <a:t>, был одним из создателей Эконометрического общества и стал в 1930 г. первым его президентом.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9" name="Text Box 9"/>
          <p:cNvSpPr txBox="1">
            <a:spLocks noChangeArrowheads="1"/>
          </p:cNvSpPr>
          <p:nvPr/>
        </p:nvSpPr>
        <p:spPr bwMode="auto">
          <a:xfrm>
            <a:off x="971550" y="2565400"/>
            <a:ext cx="7343775" cy="411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0">
                <a:solidFill>
                  <a:schemeClr val="tx2"/>
                </a:solidFill>
              </a:rPr>
              <a:t>Вместо показателя скорости оборота денег </a:t>
            </a:r>
            <a:r>
              <a:rPr lang="en-US" sz="2500">
                <a:solidFill>
                  <a:schemeClr val="tx2"/>
                </a:solidFill>
              </a:rPr>
              <a:t>v</a:t>
            </a:r>
            <a:r>
              <a:rPr lang="en-US" i="0">
                <a:solidFill>
                  <a:schemeClr val="tx2"/>
                </a:solidFill>
              </a:rPr>
              <a:t> </a:t>
            </a:r>
            <a:r>
              <a:rPr lang="ru-RU" i="0">
                <a:solidFill>
                  <a:schemeClr val="tx2"/>
                </a:solidFill>
              </a:rPr>
              <a:t>подставим коэффициент </a:t>
            </a:r>
            <a:r>
              <a:rPr lang="en-US">
                <a:solidFill>
                  <a:schemeClr val="tx2"/>
                </a:solidFill>
              </a:rPr>
              <a:t>m</a:t>
            </a:r>
            <a:r>
              <a:rPr lang="ru-RU">
                <a:solidFill>
                  <a:schemeClr val="tx2"/>
                </a:solidFill>
              </a:rPr>
              <a:t> </a:t>
            </a:r>
            <a:r>
              <a:rPr lang="ru-RU" i="0">
                <a:solidFill>
                  <a:schemeClr val="tx2"/>
                </a:solidFill>
              </a:rPr>
              <a:t>— величину, обратную скорости</a:t>
            </a:r>
            <a:endParaRPr lang="en-US" i="0">
              <a:solidFill>
                <a:schemeClr val="tx2"/>
              </a:solidFill>
            </a:endParaRPr>
          </a:p>
          <a:p>
            <a:r>
              <a:rPr lang="ru-RU" i="0">
                <a:solidFill>
                  <a:schemeClr val="tx2"/>
                </a:solidFill>
              </a:rPr>
              <a:t> </a:t>
            </a:r>
            <a:endParaRPr lang="en-US" i="0">
              <a:solidFill>
                <a:schemeClr val="tx2"/>
              </a:solidFill>
            </a:endParaRPr>
          </a:p>
          <a:p>
            <a:r>
              <a:rPr lang="ru-RU" i="0">
                <a:solidFill>
                  <a:schemeClr val="tx2"/>
                </a:solidFill>
              </a:rPr>
              <a:t>обращения денег: </a:t>
            </a:r>
            <a:r>
              <a:rPr lang="en-US" i="0">
                <a:solidFill>
                  <a:schemeClr val="tx2"/>
                </a:solidFill>
              </a:rPr>
              <a:t>               </a:t>
            </a:r>
            <a:r>
              <a:rPr lang="ru-RU" i="0">
                <a:solidFill>
                  <a:schemeClr val="tx2"/>
                </a:solidFill>
              </a:rPr>
              <a:t>Учтем также, что цены на </a:t>
            </a:r>
            <a:endParaRPr lang="en-US" i="0">
              <a:solidFill>
                <a:schemeClr val="tx2"/>
              </a:solidFill>
            </a:endParaRPr>
          </a:p>
          <a:p>
            <a:endParaRPr lang="en-US" i="0">
              <a:solidFill>
                <a:schemeClr val="tx2"/>
              </a:solidFill>
            </a:endParaRPr>
          </a:p>
          <a:p>
            <a:r>
              <a:rPr lang="ru-RU" i="0">
                <a:solidFill>
                  <a:schemeClr val="tx2"/>
                </a:solidFill>
              </a:rPr>
              <a:t>товары</a:t>
            </a:r>
            <a:r>
              <a:rPr lang="en-US" i="0">
                <a:solidFill>
                  <a:schemeClr val="tx2"/>
                </a:solidFill>
              </a:rPr>
              <a:t> </a:t>
            </a:r>
            <a:r>
              <a:rPr lang="ru-RU" i="0">
                <a:solidFill>
                  <a:schemeClr val="tx2"/>
                </a:solidFill>
              </a:rPr>
              <a:t>и услуги, согласно нашему предположению, неизменны, а предложение денег </a:t>
            </a:r>
            <a:r>
              <a:rPr lang="ru-RU">
                <a:solidFill>
                  <a:schemeClr val="tx2"/>
                </a:solidFill>
              </a:rPr>
              <a:t>у </a:t>
            </a:r>
            <a:r>
              <a:rPr lang="ru-RU" i="0">
                <a:solidFill>
                  <a:schemeClr val="tx2"/>
                </a:solidFill>
              </a:rPr>
              <a:t>нас принимается как реальное. Поэтому и спрос на деньги также должен быть реальным показателем. Это значит, что </a:t>
            </a:r>
            <a:r>
              <a:rPr lang="ru-RU">
                <a:solidFill>
                  <a:schemeClr val="tx2"/>
                </a:solidFill>
              </a:rPr>
              <a:t>Р </a:t>
            </a:r>
            <a:r>
              <a:rPr lang="ru-RU" i="0">
                <a:solidFill>
                  <a:schemeClr val="tx2"/>
                </a:solidFill>
              </a:rPr>
              <a:t>(уровень цен) можно приравнять к 1. Поскольку </a:t>
            </a:r>
            <a:r>
              <a:rPr lang="ru-RU">
                <a:solidFill>
                  <a:schemeClr val="tx2"/>
                </a:solidFill>
              </a:rPr>
              <a:t>Р= </a:t>
            </a:r>
            <a:r>
              <a:rPr lang="ru-RU" i="0">
                <a:solidFill>
                  <a:schemeClr val="tx2"/>
                </a:solidFill>
              </a:rPr>
              <a:t>1, а </a:t>
            </a:r>
            <a:r>
              <a:rPr lang="en-US" i="0">
                <a:solidFill>
                  <a:schemeClr val="tx2"/>
                </a:solidFill>
              </a:rPr>
              <a:t>v </a:t>
            </a:r>
            <a:r>
              <a:rPr lang="ru-RU" i="0">
                <a:solidFill>
                  <a:schemeClr val="tx2"/>
                </a:solidFill>
              </a:rPr>
              <a:t>мы заменяем на </a:t>
            </a:r>
            <a:r>
              <a:rPr lang="ru-RU">
                <a:solidFill>
                  <a:schemeClr val="tx2"/>
                </a:solidFill>
              </a:rPr>
              <a:t>т, </a:t>
            </a:r>
            <a:r>
              <a:rPr lang="ru-RU" i="0">
                <a:solidFill>
                  <a:schemeClr val="tx2"/>
                </a:solidFill>
              </a:rPr>
              <a:t>то уравнение принимает вид</a:t>
            </a:r>
          </a:p>
          <a:p>
            <a:endParaRPr lang="en-US" i="0">
              <a:solidFill>
                <a:schemeClr val="tx2"/>
              </a:solidFill>
            </a:endParaRPr>
          </a:p>
          <a:p>
            <a:endParaRPr lang="ru-RU" i="0">
              <a:solidFill>
                <a:schemeClr val="tx2"/>
              </a:solidFill>
            </a:endParaRPr>
          </a:p>
          <a:p>
            <a:r>
              <a:rPr lang="ru-RU" i="0">
                <a:solidFill>
                  <a:schemeClr val="tx2"/>
                </a:solidFill>
              </a:rPr>
              <a:t>где </a:t>
            </a:r>
            <a:r>
              <a:rPr lang="ru-RU" sz="2300" b="1">
                <a:solidFill>
                  <a:schemeClr val="tx2"/>
                </a:solidFill>
                <a:latin typeface="Times New Roman" pitchFamily="18" charset="0"/>
              </a:rPr>
              <a:t>М</a:t>
            </a:r>
            <a:r>
              <a:rPr lang="en-US" sz="1500" b="1">
                <a:solidFill>
                  <a:schemeClr val="tx2"/>
                </a:solidFill>
                <a:latin typeface="Times New Roman" pitchFamily="18" charset="0"/>
              </a:rPr>
              <a:t>d</a:t>
            </a:r>
            <a:r>
              <a:rPr lang="ru-RU">
                <a:solidFill>
                  <a:schemeClr val="tx2"/>
                </a:solidFill>
              </a:rPr>
              <a:t> </a:t>
            </a:r>
            <a:r>
              <a:rPr lang="ru-RU" i="0">
                <a:solidFill>
                  <a:schemeClr val="tx2"/>
                </a:solidFill>
              </a:rPr>
              <a:t>— спрос на деньги в реальном исчислении.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1187450" y="1341438"/>
            <a:ext cx="7705725" cy="3587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title"/>
          </p:nvPr>
        </p:nvSpPr>
        <p:spPr>
          <a:xfrm>
            <a:off x="1187450" y="260350"/>
            <a:ext cx="7313613" cy="1223963"/>
          </a:xfrm>
        </p:spPr>
        <p:txBody>
          <a:bodyPr/>
          <a:lstStyle/>
          <a:p>
            <a:pPr eaLnBrk="1" hangingPunct="1"/>
            <a:r>
              <a:rPr lang="ru-RU" sz="2500" smtClean="0"/>
              <a:t>Из уравнения Фишера следует, что спрос не деньги выражается формулой:</a:t>
            </a:r>
            <a:endParaRPr lang="ru-RU" sz="3200" smtClean="0"/>
          </a:p>
        </p:txBody>
      </p:sp>
      <p:pic>
        <p:nvPicPr>
          <p:cNvPr id="17413" name="Picture 8" descr="Eqn07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1484313"/>
            <a:ext cx="1368425" cy="103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Rectangle 12"/>
          <p:cNvSpPr>
            <a:spLocks noChangeArrowheads="1"/>
          </p:cNvSpPr>
          <p:nvPr/>
        </p:nvSpPr>
        <p:spPr bwMode="auto">
          <a:xfrm>
            <a:off x="2022475" y="2492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7415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3357563"/>
            <a:ext cx="115252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55" name="Rectangle 15"/>
          <p:cNvSpPr>
            <a:spLocks noChangeArrowheads="1"/>
          </p:cNvSpPr>
          <p:nvPr/>
        </p:nvSpPr>
        <p:spPr bwMode="auto">
          <a:xfrm>
            <a:off x="1943100" y="207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7417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5805488"/>
            <a:ext cx="2303463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8" name="Rectangle 16"/>
          <p:cNvSpPr>
            <a:spLocks noChangeArrowheads="1"/>
          </p:cNvSpPr>
          <p:nvPr/>
        </p:nvSpPr>
        <p:spPr bwMode="auto">
          <a:xfrm>
            <a:off x="3276600" y="3284538"/>
            <a:ext cx="503238" cy="2159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870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870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9" grpId="0"/>
      <p:bldP spid="87047" grpId="0"/>
      <p:bldP spid="8705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1187450" y="1341438"/>
            <a:ext cx="7705725" cy="3587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2781300"/>
            <a:ext cx="7313612" cy="15843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300" smtClean="0">
                <a:solidFill>
                  <a:schemeClr val="tx2"/>
                </a:solidFill>
                <a:latin typeface="Arial" charset="0"/>
              </a:rPr>
              <a:t>где </a:t>
            </a:r>
            <a:r>
              <a:rPr lang="en-US" sz="2500" smtClean="0">
                <a:solidFill>
                  <a:schemeClr val="tx2"/>
                </a:solidFill>
                <a:latin typeface="Arial" charset="0"/>
              </a:rPr>
              <a:t>M</a:t>
            </a:r>
            <a:r>
              <a:rPr lang="en-US" sz="1500" b="1" i="1" smtClean="0">
                <a:solidFill>
                  <a:schemeClr val="tx2"/>
                </a:solidFill>
                <a:latin typeface="Times New Roman" pitchFamily="18" charset="0"/>
              </a:rPr>
              <a:t>i </a:t>
            </a:r>
            <a:r>
              <a:rPr lang="en-US" sz="2300" smtClean="0">
                <a:solidFill>
                  <a:schemeClr val="tx2"/>
                </a:solidFill>
                <a:latin typeface="Arial" charset="0"/>
              </a:rPr>
              <a:t>– </a:t>
            </a:r>
            <a:r>
              <a:rPr lang="ru-RU" sz="2300" smtClean="0">
                <a:solidFill>
                  <a:schemeClr val="tx2"/>
                </a:solidFill>
                <a:latin typeface="Arial" charset="0"/>
              </a:rPr>
              <a:t>величина процентного реагирования спроса на деньги, </a:t>
            </a:r>
            <a:r>
              <a:rPr lang="en-US" sz="2300" b="1" i="1" smtClean="0">
                <a:solidFill>
                  <a:schemeClr val="tx2"/>
                </a:solidFill>
                <a:latin typeface="Times New Roman" pitchFamily="18" charset="0"/>
              </a:rPr>
              <a:t>i – </a:t>
            </a:r>
            <a:r>
              <a:rPr lang="ru-RU" sz="2300" smtClean="0">
                <a:solidFill>
                  <a:schemeClr val="tx2"/>
                </a:solidFill>
                <a:latin typeface="Arial" charset="0"/>
              </a:rPr>
              <a:t>процентная ставка.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300" smtClean="0">
                <a:solidFill>
                  <a:schemeClr val="tx2"/>
                </a:solidFill>
                <a:latin typeface="Arial" charset="0"/>
              </a:rPr>
              <a:t>   Тогда формула национального дохода:</a:t>
            </a:r>
            <a:endParaRPr lang="ru-RU" sz="2500" b="1" i="1" smtClean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549275"/>
            <a:ext cx="7386637" cy="1576388"/>
          </a:xfrm>
        </p:spPr>
        <p:txBody>
          <a:bodyPr/>
          <a:lstStyle/>
          <a:p>
            <a:pPr eaLnBrk="1" hangingPunct="1"/>
            <a:r>
              <a:rPr lang="ru-RU" sz="2500" smtClean="0"/>
              <a:t>Формула спроса на деньги с учетом процентной ставки:</a:t>
            </a:r>
            <a:br>
              <a:rPr lang="ru-RU" sz="2500" smtClean="0"/>
            </a:br>
            <a:endParaRPr lang="ru-RU" sz="2500" smtClean="0"/>
          </a:p>
        </p:txBody>
      </p:sp>
      <p:sp>
        <p:nvSpPr>
          <p:cNvPr id="18437" name="Rectangle 7"/>
          <p:cNvSpPr>
            <a:spLocks noChangeArrowheads="1"/>
          </p:cNvSpPr>
          <p:nvPr/>
        </p:nvSpPr>
        <p:spPr bwMode="auto">
          <a:xfrm>
            <a:off x="3189288" y="2422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011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975" y="1484313"/>
            <a:ext cx="4681538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012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213" y="4581525"/>
            <a:ext cx="3455987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0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  <p:bldP spid="901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1187450" y="1341438"/>
            <a:ext cx="7705725" cy="3587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620713"/>
            <a:ext cx="7313612" cy="1655762"/>
          </a:xfrm>
        </p:spPr>
        <p:txBody>
          <a:bodyPr/>
          <a:lstStyle/>
          <a:p>
            <a:pPr eaLnBrk="1" hangingPunct="1"/>
            <a:r>
              <a:rPr lang="ru-RU" sz="2500" b="1" smtClean="0"/>
              <a:t>Совокупное предложение</a:t>
            </a:r>
            <a:r>
              <a:rPr lang="ru-RU" sz="2500" smtClean="0"/>
              <a:t> ( AS – aggregate supply ) – вся конечная продукция (в стоимостном выражении) произведенная (предложенная) в обществе.</a:t>
            </a:r>
            <a:r>
              <a:rPr lang="ru-RU" sz="3200" smtClean="0"/>
              <a:t> </a:t>
            </a: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1042988" y="5949950"/>
            <a:ext cx="6913562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500" i="0">
                <a:solidFill>
                  <a:schemeClr val="tx2"/>
                </a:solidFill>
                <a:latin typeface="Arial" charset="0"/>
              </a:rPr>
              <a:t>Кривая совокупного предложения</a:t>
            </a:r>
          </a:p>
        </p:txBody>
      </p:sp>
      <p:pic>
        <p:nvPicPr>
          <p:cNvPr id="91142" name="Picture 6" descr="image063"/>
          <p:cNvPicPr>
            <a:picLocks noChangeAspect="1" noChangeArrowheads="1"/>
          </p:cNvPicPr>
          <p:nvPr/>
        </p:nvPicPr>
        <p:blipFill>
          <a:blip r:embed="rId2" cstate="print"/>
          <a:srcRect b="19778"/>
          <a:stretch>
            <a:fillRect/>
          </a:stretch>
        </p:blipFill>
        <p:spPr bwMode="auto">
          <a:xfrm>
            <a:off x="2124075" y="2420938"/>
            <a:ext cx="4537075" cy="348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  <p:bldP spid="9114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1187450" y="1341438"/>
            <a:ext cx="7705725" cy="3587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3960812" cy="4114800"/>
          </a:xfrm>
        </p:spPr>
        <p:txBody>
          <a:bodyPr/>
          <a:lstStyle/>
          <a:p>
            <a:pPr eaLnBrk="1" hangingPunct="1"/>
            <a:r>
              <a:rPr lang="ru-RU" sz="1800" smtClean="0">
                <a:solidFill>
                  <a:schemeClr val="tx2"/>
                </a:solidFill>
              </a:rPr>
              <a:t>Джон Мейнард Кейнс (1883-1946) - известный английский экономист. Кейнс поступил на государственную службу в 1906 г.; был членом Королевской комиссии по денежному обращению и финансам Индии (1913-1914 гг.); работая в казначействе, был главным его представителем на Парижской мирной конференции.</a:t>
            </a:r>
            <a:r>
              <a:rPr lang="ru-RU" sz="2000" smtClean="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20484" name="Picture 5" descr="keynes_lar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981075"/>
            <a:ext cx="3965575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1187450" y="1341438"/>
            <a:ext cx="7705725" cy="3587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966788" y="260350"/>
            <a:ext cx="8177212" cy="2663825"/>
          </a:xfrm>
        </p:spPr>
        <p:txBody>
          <a:bodyPr/>
          <a:lstStyle/>
          <a:p>
            <a:pPr eaLnBrk="1" hangingPunct="1"/>
            <a:r>
              <a:rPr lang="ru-RU" sz="2000" smtClean="0"/>
              <a:t>Пересечение кривых совокупного спроса AD и совокупного </a:t>
            </a:r>
            <a:r>
              <a:rPr lang="ru-RU" sz="2200" smtClean="0"/>
              <a:t>предложения AS дает точку </a:t>
            </a:r>
            <a:r>
              <a:rPr lang="ru-RU" sz="2200" b="1" i="1" smtClean="0"/>
              <a:t>общего экономического равновесия</a:t>
            </a:r>
            <a:r>
              <a:rPr lang="ru-RU" sz="2200" b="1" smtClean="0"/>
              <a:t>.</a:t>
            </a:r>
            <a:r>
              <a:rPr lang="ru-RU" sz="2200" smtClean="0"/>
              <a:t> Это означает, что экономика находится в </a:t>
            </a:r>
            <a:r>
              <a:rPr lang="ru-RU" sz="2200" b="1" i="1" smtClean="0"/>
              <a:t>краткосрочном равновесии</a:t>
            </a:r>
            <a:r>
              <a:rPr lang="ru-RU" sz="2200" smtClean="0"/>
              <a:t>, при котором уровень цен на конечную продукцию и реальный национальный продукт устанавливаются на основе равенства совокупного спроса и совокупного предложения.</a:t>
            </a:r>
            <a:r>
              <a:rPr lang="ru-RU" sz="3200" smtClean="0"/>
              <a:t> </a:t>
            </a:r>
          </a:p>
        </p:txBody>
      </p:sp>
      <p:pic>
        <p:nvPicPr>
          <p:cNvPr id="92165" name="Picture 5" descr="image065"/>
          <p:cNvPicPr>
            <a:picLocks noChangeAspect="1" noChangeArrowheads="1"/>
          </p:cNvPicPr>
          <p:nvPr/>
        </p:nvPicPr>
        <p:blipFill>
          <a:blip r:embed="rId2" cstate="print"/>
          <a:srcRect b="54407"/>
          <a:stretch>
            <a:fillRect/>
          </a:stretch>
        </p:blipFill>
        <p:spPr bwMode="auto">
          <a:xfrm>
            <a:off x="1763713" y="2825750"/>
            <a:ext cx="54737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827213"/>
            <a:ext cx="7927975" cy="4114800"/>
          </a:xfrm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chemeClr val="tx2"/>
                </a:solidFill>
                <a:latin typeface="Arial" charset="0"/>
              </a:rPr>
              <a:t>Макроэкономическое равновесие</a:t>
            </a:r>
            <a:r>
              <a:rPr lang="ru-RU" sz="2800" smtClean="0">
                <a:solidFill>
                  <a:schemeClr val="tx2"/>
                </a:solidFill>
                <a:latin typeface="Arial" charset="0"/>
              </a:rPr>
              <a:t> – это такое состояние экономической системы, когда достигнута совокупная сбалансированность, пропорциональность между экономическими потоками товаров, услуг и факторов производства, доходов и расходов, спросом и предложением, материально вещественными и финансовыми потоками и пр.</a:t>
            </a:r>
            <a:r>
              <a:rPr lang="ru-RU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  <p:bldP spid="59395" grpI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1187450" y="1341438"/>
            <a:ext cx="7705725" cy="3587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188913"/>
            <a:ext cx="7313613" cy="2511425"/>
          </a:xfrm>
        </p:spPr>
        <p:txBody>
          <a:bodyPr/>
          <a:lstStyle/>
          <a:p>
            <a:pPr eaLnBrk="1" hangingPunct="1"/>
            <a:r>
              <a:rPr lang="ru-RU" sz="2300" smtClean="0"/>
              <a:t>Состояние экономики, которое возникает при пересечении трех кривых: кривой совокупного спроса ( AD ), краткосрочной кривой совокупного предложения ( AS ) и долгосрочной кривой совокупного предложения ( LAS ), является долгосрочным равновесием.</a:t>
            </a:r>
            <a:r>
              <a:rPr lang="ru-RU" sz="3200" smtClean="0"/>
              <a:t> </a:t>
            </a:r>
          </a:p>
        </p:txBody>
      </p:sp>
      <p:pic>
        <p:nvPicPr>
          <p:cNvPr id="93189" name="Picture 5" descr="image065"/>
          <p:cNvPicPr>
            <a:picLocks noChangeAspect="1" noChangeArrowheads="1"/>
          </p:cNvPicPr>
          <p:nvPr/>
        </p:nvPicPr>
        <p:blipFill>
          <a:blip r:embed="rId2" cstate="print"/>
          <a:srcRect t="51006" b="9253"/>
          <a:stretch>
            <a:fillRect/>
          </a:stretch>
        </p:blipFill>
        <p:spPr bwMode="auto">
          <a:xfrm>
            <a:off x="1763713" y="2781300"/>
            <a:ext cx="5616575" cy="360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01625"/>
            <a:ext cx="7999412" cy="1143000"/>
          </a:xfrm>
        </p:spPr>
        <p:txBody>
          <a:bodyPr/>
          <a:lstStyle/>
          <a:p>
            <a:pPr algn="ctr" eaLnBrk="1" hangingPunct="1"/>
            <a:r>
              <a:rPr lang="ru-RU" sz="3200" b="1" smtClean="0"/>
              <a:t>Основные модели макроэкономического равновесия</a:t>
            </a:r>
            <a:r>
              <a:rPr lang="ru-RU" b="1" smtClean="0"/>
              <a:t> 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16463" y="1844675"/>
            <a:ext cx="4248150" cy="47529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800" b="1" smtClean="0">
                <a:solidFill>
                  <a:schemeClr val="tx2"/>
                </a:solidFill>
                <a:latin typeface="Arial" charset="0"/>
              </a:rPr>
              <a:t>Франсуа Кенэ</a:t>
            </a:r>
            <a:r>
              <a:rPr lang="ru-RU" sz="2200" smtClean="0">
                <a:solidFill>
                  <a:schemeClr val="tx2"/>
                </a:solidFill>
                <a:latin typeface="Arial" charset="0"/>
              </a:rPr>
              <a:t> (1694-1774)</a:t>
            </a:r>
            <a:r>
              <a:rPr lang="ru-RU" sz="2200" b="1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ru-RU" sz="2200" smtClean="0">
                <a:solidFill>
                  <a:schemeClr val="tx2"/>
                </a:solidFill>
                <a:latin typeface="Arial" charset="0"/>
              </a:rPr>
              <a:t>– </a:t>
            </a:r>
            <a:r>
              <a:rPr lang="ru-RU" sz="2200" smtClean="0">
                <a:solidFill>
                  <a:schemeClr val="tx2"/>
                </a:solidFill>
              </a:rPr>
              <a:t>французский экономист XVIII в, </a:t>
            </a:r>
            <a:r>
              <a:rPr lang="ru-RU" sz="2200" smtClean="0">
                <a:solidFill>
                  <a:schemeClr val="tx2"/>
                </a:solidFill>
                <a:latin typeface="Arial" charset="0"/>
              </a:rPr>
              <a:t>глава школы физиократов. Разделив общество на три класса: землевладельцев, фермеров и ремесленников, в зависимости от их участия в воспроизводственном процессе, он показал, где создается совокупный и чистый продукт, как он распределяется, где возникают доходы, как возмещаются издержки</a:t>
            </a:r>
            <a:r>
              <a:rPr lang="ru-RU" sz="1800" smtClean="0">
                <a:latin typeface="Arial" charset="0"/>
              </a:rPr>
              <a:t> .</a:t>
            </a:r>
          </a:p>
        </p:txBody>
      </p:sp>
      <p:pic>
        <p:nvPicPr>
          <p:cNvPr id="94212" name="Picture 4" descr="Kene_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916113"/>
            <a:ext cx="334645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/>
      <p:bldP spid="9421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301625"/>
            <a:ext cx="7783512" cy="1143000"/>
          </a:xfrm>
        </p:spPr>
        <p:txBody>
          <a:bodyPr/>
          <a:lstStyle/>
          <a:p>
            <a:pPr algn="ctr" eaLnBrk="1" hangingPunct="1"/>
            <a:r>
              <a:rPr lang="ru-RU" sz="3500" smtClean="0"/>
              <a:t>Жан Батист Сэй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56100" y="1827213"/>
            <a:ext cx="4537075" cy="46974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3200" smtClean="0">
                <a:solidFill>
                  <a:schemeClr val="tx2"/>
                </a:solidFill>
                <a:latin typeface="Arial" charset="0"/>
              </a:rPr>
              <a:t>Жан Батист Сэй</a:t>
            </a:r>
            <a:r>
              <a:rPr lang="ru-RU" sz="2500" smtClean="0">
                <a:solidFill>
                  <a:schemeClr val="tx2"/>
                </a:solidFill>
                <a:latin typeface="Arial" charset="0"/>
              </a:rPr>
              <a:t> (1767-1832), французский экономист, широко пропагандировавший идеи А.Смита во Франции. Согласно позиции Сэя, предложение создает свой собственный спрос, товары создаются лишь для того, чтобы на вырученные деньги получить какие-либо блага. </a:t>
            </a:r>
          </a:p>
        </p:txBody>
      </p:sp>
      <p:pic>
        <p:nvPicPr>
          <p:cNvPr id="102405" name="Picture 5" descr="http://www.internet-school.ru/@@1679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1916113"/>
            <a:ext cx="2944813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  <p:bldP spid="10240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301625"/>
            <a:ext cx="7712075" cy="1143000"/>
          </a:xfrm>
        </p:spPr>
        <p:txBody>
          <a:bodyPr/>
          <a:lstStyle/>
          <a:p>
            <a:pPr algn="ctr" eaLnBrk="1" hangingPunct="1"/>
            <a:r>
              <a:rPr lang="ru-RU" smtClean="0"/>
              <a:t>Леон Вальрас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28775"/>
            <a:ext cx="4392613" cy="47529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100" smtClean="0"/>
              <a:t> </a:t>
            </a:r>
            <a:r>
              <a:rPr lang="ru-RU" sz="2300" smtClean="0">
                <a:solidFill>
                  <a:schemeClr val="tx2"/>
                </a:solidFill>
                <a:latin typeface="Arial" charset="0"/>
              </a:rPr>
              <a:t>Вальрас Леон (1834-1910) - французский экономист, живший в Швейцарии.</a:t>
            </a:r>
            <a:r>
              <a:rPr lang="ru-RU" sz="2100" smtClean="0">
                <a:solidFill>
                  <a:schemeClr val="tx2"/>
                </a:solidFill>
              </a:rPr>
              <a:t> Он исходил из того, что проблема общего экономического равновесия решаема, и это можно доказать математически. </a:t>
            </a:r>
            <a:r>
              <a:rPr lang="ru-RU" sz="2500" smtClean="0">
                <a:solidFill>
                  <a:schemeClr val="tx2"/>
                </a:solidFill>
                <a:latin typeface="Arial" charset="0"/>
              </a:rPr>
              <a:t> Основную роль в системе Вальраса играют равновесные цены, т.е. цены, обеспечивающие равенство спроса и предложения для каждого товара. </a:t>
            </a:r>
          </a:p>
        </p:txBody>
      </p:sp>
      <p:pic>
        <p:nvPicPr>
          <p:cNvPr id="103428" name="Picture 4" descr="leonwalr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825" y="1557338"/>
            <a:ext cx="3170238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3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3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6" grpId="0"/>
      <p:bldP spid="10342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333375"/>
            <a:ext cx="7313613" cy="1143000"/>
          </a:xfrm>
        </p:spPr>
        <p:txBody>
          <a:bodyPr/>
          <a:lstStyle/>
          <a:p>
            <a:pPr algn="ctr" eaLnBrk="1" hangingPunct="1"/>
            <a:r>
              <a:rPr lang="ru-RU" sz="3500" smtClean="0"/>
              <a:t>Макроэкономическое равновесие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476375" y="2205038"/>
            <a:ext cx="7056438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chemeClr val="tx2"/>
                </a:solidFill>
              </a:rPr>
              <a:t>краткосрочное                             долгосрочное </a:t>
            </a:r>
          </a:p>
          <a:p>
            <a:pPr>
              <a:spcBef>
                <a:spcPct val="50000"/>
              </a:spcBef>
            </a:pPr>
            <a:r>
              <a:rPr lang="ru-RU" i="0">
                <a:solidFill>
                  <a:schemeClr val="tx2"/>
                </a:solidFill>
              </a:rPr>
              <a:t>   (текущее) </a:t>
            </a:r>
          </a:p>
        </p:txBody>
      </p:sp>
      <p:sp>
        <p:nvSpPr>
          <p:cNvPr id="5124" name="Line 5"/>
          <p:cNvSpPr>
            <a:spLocks noChangeShapeType="1"/>
          </p:cNvSpPr>
          <p:nvPr/>
        </p:nvSpPr>
        <p:spPr bwMode="auto">
          <a:xfrm flipH="1">
            <a:off x="3203575" y="1557338"/>
            <a:ext cx="504825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5" name="Line 6"/>
          <p:cNvSpPr>
            <a:spLocks noChangeShapeType="1"/>
          </p:cNvSpPr>
          <p:nvPr/>
        </p:nvSpPr>
        <p:spPr bwMode="auto">
          <a:xfrm>
            <a:off x="5795963" y="1557338"/>
            <a:ext cx="4318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1258888" y="3141663"/>
            <a:ext cx="72009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sz="3500" i="0">
                <a:solidFill>
                  <a:schemeClr val="tx2"/>
                </a:solidFill>
                <a:latin typeface="Arial" charset="0"/>
              </a:rPr>
              <a:t>Макроэкономическое равновесие</a:t>
            </a:r>
          </a:p>
        </p:txBody>
      </p:sp>
      <p:sp>
        <p:nvSpPr>
          <p:cNvPr id="5127" name="Line 8"/>
          <p:cNvSpPr>
            <a:spLocks noChangeShapeType="1"/>
          </p:cNvSpPr>
          <p:nvPr/>
        </p:nvSpPr>
        <p:spPr bwMode="auto">
          <a:xfrm>
            <a:off x="1258888" y="3716338"/>
            <a:ext cx="7488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0425" name="Text Box 9"/>
          <p:cNvSpPr txBox="1">
            <a:spLocks noChangeArrowheads="1"/>
          </p:cNvSpPr>
          <p:nvPr/>
        </p:nvSpPr>
        <p:spPr bwMode="auto">
          <a:xfrm>
            <a:off x="1042988" y="4652963"/>
            <a:ext cx="7632700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i="0"/>
              <a:t>       </a:t>
            </a:r>
            <a:r>
              <a:rPr lang="ru-RU" b="1">
                <a:solidFill>
                  <a:schemeClr val="tx2"/>
                </a:solidFill>
              </a:rPr>
              <a:t>идеальное                                      реальное</a:t>
            </a:r>
            <a:r>
              <a:rPr lang="ru-RU" i="0">
                <a:solidFill>
                  <a:schemeClr val="tx2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ru-RU" i="0">
                <a:solidFill>
                  <a:schemeClr val="tx2"/>
                </a:solidFill>
              </a:rPr>
              <a:t>(теоретически желаемое) </a:t>
            </a:r>
          </a:p>
        </p:txBody>
      </p:sp>
      <p:sp>
        <p:nvSpPr>
          <p:cNvPr id="5129" name="Line 10"/>
          <p:cNvSpPr>
            <a:spLocks noChangeShapeType="1"/>
          </p:cNvSpPr>
          <p:nvPr/>
        </p:nvSpPr>
        <p:spPr bwMode="auto">
          <a:xfrm flipH="1">
            <a:off x="2916238" y="3789363"/>
            <a:ext cx="792162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0" name="Line 11"/>
          <p:cNvSpPr>
            <a:spLocks noChangeShapeType="1"/>
          </p:cNvSpPr>
          <p:nvPr/>
        </p:nvSpPr>
        <p:spPr bwMode="auto">
          <a:xfrm>
            <a:off x="6084888" y="3789363"/>
            <a:ext cx="64770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8" grpId="1"/>
      <p:bldP spid="60420" grpId="0"/>
      <p:bldP spid="60420" grpId="1"/>
      <p:bldP spid="60423" grpId="0"/>
      <p:bldP spid="60423" grpId="1"/>
      <p:bldP spid="60425" grpId="0"/>
      <p:bldP spid="6042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500" smtClean="0"/>
              <a:t>Макроэкономическое равновесие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ru-RU" sz="2500" smtClean="0"/>
          </a:p>
          <a:p>
            <a:pPr eaLnBrk="1" hangingPunct="1"/>
            <a:endParaRPr lang="ru-RU" sz="2500" smtClean="0"/>
          </a:p>
          <a:p>
            <a:pPr eaLnBrk="1" hangingPunct="1"/>
            <a:endParaRPr lang="ru-RU" sz="2500" smtClean="0"/>
          </a:p>
        </p:txBody>
      </p:sp>
      <p:sp>
        <p:nvSpPr>
          <p:cNvPr id="62473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611188" y="2060575"/>
            <a:ext cx="2447925" cy="3240088"/>
          </a:xfrm>
        </p:spPr>
        <p:txBody>
          <a:bodyPr/>
          <a:lstStyle/>
          <a:p>
            <a:pPr eaLnBrk="1" hangingPunct="1"/>
            <a:r>
              <a:rPr lang="ru-RU" sz="2000" b="1" i="1" smtClean="0">
                <a:solidFill>
                  <a:schemeClr val="tx2"/>
                </a:solidFill>
              </a:rPr>
              <a:t>Частичное </a:t>
            </a:r>
            <a:r>
              <a:rPr lang="ru-RU" sz="2000" smtClean="0">
                <a:solidFill>
                  <a:schemeClr val="tx2"/>
                </a:solidFill>
              </a:rPr>
              <a:t>(установив-шееся в отдельных отраслях и сферах экономики)</a:t>
            </a:r>
            <a:r>
              <a:rPr lang="ru-RU" sz="2500" smtClean="0"/>
              <a:t> </a:t>
            </a:r>
          </a:p>
        </p:txBody>
      </p:sp>
      <p:sp>
        <p:nvSpPr>
          <p:cNvPr id="6149" name="Line 10"/>
          <p:cNvSpPr>
            <a:spLocks noChangeShapeType="1"/>
          </p:cNvSpPr>
          <p:nvPr/>
        </p:nvSpPr>
        <p:spPr bwMode="auto">
          <a:xfrm flipH="1">
            <a:off x="2051050" y="1557338"/>
            <a:ext cx="720725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2475" name="Text Box 11"/>
          <p:cNvSpPr txBox="1">
            <a:spLocks noChangeArrowheads="1"/>
          </p:cNvSpPr>
          <p:nvPr/>
        </p:nvSpPr>
        <p:spPr bwMode="auto">
          <a:xfrm>
            <a:off x="3635375" y="2852738"/>
            <a:ext cx="1944688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chemeClr val="tx2"/>
                </a:solidFill>
              </a:rPr>
              <a:t>Общее </a:t>
            </a:r>
          </a:p>
          <a:p>
            <a:pPr>
              <a:spcBef>
                <a:spcPct val="50000"/>
              </a:spcBef>
            </a:pPr>
            <a:r>
              <a:rPr lang="ru-RU" sz="2000" i="0">
                <a:solidFill>
                  <a:schemeClr val="tx2"/>
                </a:solidFill>
              </a:rPr>
              <a:t>(равновесие экономической системы в целом)</a:t>
            </a:r>
            <a:r>
              <a:rPr lang="ru-RU" sz="2000" i="0"/>
              <a:t> </a:t>
            </a:r>
          </a:p>
        </p:txBody>
      </p:sp>
      <p:sp>
        <p:nvSpPr>
          <p:cNvPr id="6151" name="Line 12"/>
          <p:cNvSpPr>
            <a:spLocks noChangeShapeType="1"/>
          </p:cNvSpPr>
          <p:nvPr/>
        </p:nvSpPr>
        <p:spPr bwMode="auto">
          <a:xfrm>
            <a:off x="4572000" y="1557338"/>
            <a:ext cx="0" cy="1150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2477" name="Text Box 13"/>
          <p:cNvSpPr txBox="1">
            <a:spLocks noChangeArrowheads="1"/>
          </p:cNvSpPr>
          <p:nvPr/>
        </p:nvSpPr>
        <p:spPr bwMode="auto">
          <a:xfrm>
            <a:off x="6011863" y="2420938"/>
            <a:ext cx="2592387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i="0">
                <a:solidFill>
                  <a:schemeClr val="tx2"/>
                </a:solidFill>
              </a:rPr>
              <a:t>Полное (</a:t>
            </a:r>
            <a:r>
              <a:rPr lang="ru-RU" sz="2000" b="1">
                <a:solidFill>
                  <a:schemeClr val="tx2"/>
                </a:solidFill>
              </a:rPr>
              <a:t>оптимальная сбалансированность </a:t>
            </a:r>
            <a:r>
              <a:rPr lang="ru-RU" sz="2000" i="0">
                <a:solidFill>
                  <a:schemeClr val="tx2"/>
                </a:solidFill>
              </a:rPr>
              <a:t>экономической системы, ее идеальная пропорциональность – высшая цель структурной политики общества)</a:t>
            </a:r>
            <a:r>
              <a:rPr lang="ru-RU" i="0"/>
              <a:t> </a:t>
            </a:r>
          </a:p>
        </p:txBody>
      </p:sp>
      <p:sp>
        <p:nvSpPr>
          <p:cNvPr id="6153" name="Line 14"/>
          <p:cNvSpPr>
            <a:spLocks noChangeShapeType="1"/>
          </p:cNvSpPr>
          <p:nvPr/>
        </p:nvSpPr>
        <p:spPr bwMode="auto">
          <a:xfrm>
            <a:off x="6372225" y="1557338"/>
            <a:ext cx="4318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2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2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  <p:bldP spid="62473" grpId="0" build="p"/>
      <p:bldP spid="62475" grpId="0"/>
      <p:bldP spid="624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100" b="1" smtClean="0"/>
              <a:t>Макроэкономическое равновесие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2420938"/>
            <a:ext cx="334645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500" b="1" i="1" smtClean="0">
                <a:solidFill>
                  <a:schemeClr val="tx2"/>
                </a:solidFill>
                <a:latin typeface="Arial" charset="0"/>
              </a:rPr>
              <a:t>Устойчивое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500" smtClean="0">
                <a:solidFill>
                  <a:schemeClr val="tx2"/>
                </a:solidFill>
                <a:latin typeface="Arial" charset="0"/>
              </a:rPr>
              <a:t>(в ответ на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500" smtClean="0">
                <a:solidFill>
                  <a:schemeClr val="tx2"/>
                </a:solidFill>
                <a:latin typeface="Arial" charset="0"/>
              </a:rPr>
              <a:t>внешний импульс,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500" smtClean="0">
                <a:solidFill>
                  <a:schemeClr val="tx2"/>
                </a:solidFill>
                <a:latin typeface="Arial" charset="0"/>
              </a:rPr>
              <a:t>разрушающий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500" smtClean="0">
                <a:solidFill>
                  <a:schemeClr val="tx2"/>
                </a:solidFill>
                <a:latin typeface="Arial" charset="0"/>
              </a:rPr>
              <a:t>равновесие,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500" smtClean="0">
                <a:solidFill>
                  <a:schemeClr val="tx2"/>
                </a:solidFill>
                <a:latin typeface="Arial" charset="0"/>
              </a:rPr>
              <a:t>экономика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500" smtClean="0">
                <a:solidFill>
                  <a:schemeClr val="tx2"/>
                </a:solidFill>
                <a:latin typeface="Arial" charset="0"/>
              </a:rPr>
              <a:t>самостоятельно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500" smtClean="0">
                <a:solidFill>
                  <a:schemeClr val="tx2"/>
                </a:solidFill>
                <a:latin typeface="Arial" charset="0"/>
              </a:rPr>
              <a:t>возвращается в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500" smtClean="0">
                <a:solidFill>
                  <a:schemeClr val="tx2"/>
                </a:solidFill>
                <a:latin typeface="Arial" charset="0"/>
              </a:rPr>
              <a:t>устойчивое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500" smtClean="0">
                <a:solidFill>
                  <a:schemeClr val="tx2"/>
                </a:solidFill>
                <a:latin typeface="Arial" charset="0"/>
              </a:rPr>
              <a:t>состояние) 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4932363" y="2349500"/>
            <a:ext cx="2879725" cy="371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500" b="1">
                <a:solidFill>
                  <a:schemeClr val="tx2"/>
                </a:solidFill>
                <a:latin typeface="Arial" charset="0"/>
              </a:rPr>
              <a:t>Неустойчивое</a:t>
            </a:r>
            <a:r>
              <a:rPr lang="ru-RU" sz="2500" i="0">
                <a:solidFill>
                  <a:schemeClr val="tx2"/>
                </a:solidFill>
              </a:rPr>
              <a:t>  </a:t>
            </a:r>
          </a:p>
          <a:p>
            <a:pPr>
              <a:spcBef>
                <a:spcPct val="50000"/>
              </a:spcBef>
            </a:pPr>
            <a:r>
              <a:rPr lang="ru-RU" sz="2500" i="0">
                <a:solidFill>
                  <a:schemeClr val="tx2"/>
                </a:solidFill>
                <a:latin typeface="Arial" charset="0"/>
              </a:rPr>
              <a:t>(после внешнего воздействия экономика не может восстановиться самостоятельно, то равновесие называют) </a:t>
            </a:r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2771775" y="1557338"/>
            <a:ext cx="10795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5219700" y="1557338"/>
            <a:ext cx="936625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57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/>
      <p:bldP spid="757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5" name="Picture 5" descr="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2060575"/>
            <a:ext cx="5472112" cy="438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09" name="Rectangle 9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13612" cy="1758950"/>
          </a:xfrm>
        </p:spPr>
        <p:txBody>
          <a:bodyPr/>
          <a:lstStyle/>
          <a:p>
            <a:pPr eaLnBrk="1" hangingPunct="1"/>
            <a:r>
              <a:rPr lang="ru-RU" i="1" smtClean="0"/>
              <a:t>  Равновесие на рынке благ             	  </a:t>
            </a:r>
            <a:r>
              <a:rPr lang="ru-RU" sz="2500" i="1" smtClean="0"/>
              <a:t>(классическая концепция)</a:t>
            </a:r>
            <a:r>
              <a:rPr lang="ru-RU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301625"/>
            <a:ext cx="7927975" cy="1143000"/>
          </a:xfrm>
        </p:spPr>
        <p:txBody>
          <a:bodyPr/>
          <a:lstStyle/>
          <a:p>
            <a:pPr algn="ctr" eaLnBrk="1" hangingPunct="1"/>
            <a:r>
              <a:rPr lang="ru-RU" smtClean="0"/>
              <a:t>Потребление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300" smtClean="0">
                <a:solidFill>
                  <a:schemeClr val="tx2"/>
                </a:solidFill>
                <a:latin typeface="Arial" charset="0"/>
              </a:rPr>
              <a:t>АВТОНОМНОЕ ПОТРЕБЛЕНИЕ - та часть потребительских расходов населения или та часть его потребления, которая не зависит от величины национального дохода.</a:t>
            </a:r>
          </a:p>
          <a:p>
            <a:pPr eaLnBrk="1" hangingPunct="1">
              <a:buFont typeface="Wingdings" pitchFamily="2" charset="2"/>
              <a:buNone/>
            </a:pPr>
            <a:endParaRPr lang="ru-RU" sz="2300" smtClean="0">
              <a:solidFill>
                <a:schemeClr val="tx2"/>
              </a:solidFill>
              <a:latin typeface="Arial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300" smtClean="0">
                <a:solidFill>
                  <a:schemeClr val="tx2"/>
                </a:solidFill>
                <a:latin typeface="Arial" charset="0"/>
              </a:rPr>
              <a:t>ИНДУЦИРОВАННОЕ ПОТРЕБЛЕНИЕ - та часть потребления населения, которая находится в зависимости от размера национального дохода и изменяется вместе с изменением наци­онального дохода.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0" dur="20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3" dur="2000"/>
                                        <p:tgtEl>
                                          <p:spTgt spid="9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/>
      <p:bldP spid="9728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600" b="1" smtClean="0"/>
              <a:t>Предельная склонность к потреблению и предельная склонность к сбережениям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chemeClr val="tx2"/>
                </a:solidFill>
                <a:latin typeface="Arial" charset="0"/>
              </a:rPr>
              <a:t>Отношение приращения потребления к приращению дохода называется ПРЕДЕЛЬНОЙ СКЛОННОСТЬЮ К ПОТРЕБЛЕНИЮ. </a:t>
            </a:r>
          </a:p>
          <a:p>
            <a:pPr eaLnBrk="1" hangingPunct="1"/>
            <a:r>
              <a:rPr lang="ru-RU" smtClean="0">
                <a:solidFill>
                  <a:schemeClr val="tx2"/>
                </a:solidFill>
                <a:latin typeface="Arial" charset="0"/>
              </a:rPr>
              <a:t>Отношение приращения сбережений к приращению дохода называется ПРЕДЕЛЬНОЙ СКЛОННОСТЬЮ К СБЕРЕЖЕНИЯМ.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/>
      <p:bldP spid="9830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1187450" y="1341438"/>
            <a:ext cx="7705725" cy="3587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301625"/>
            <a:ext cx="7783512" cy="2263775"/>
          </a:xfrm>
        </p:spPr>
        <p:txBody>
          <a:bodyPr/>
          <a:lstStyle/>
          <a:p>
            <a:pPr eaLnBrk="1" hangingPunct="1"/>
            <a:r>
              <a:rPr lang="ru-RU" sz="2300" smtClean="0"/>
              <a:t>национальный доход - </a:t>
            </a:r>
            <a:r>
              <a:rPr lang="en-US" sz="2300" smtClean="0"/>
              <a:t>Q</a:t>
            </a:r>
            <a:r>
              <a:rPr lang="ru-RU" sz="2300" smtClean="0"/>
              <a:t> </a:t>
            </a:r>
            <a:r>
              <a:rPr lang="en-US" sz="2300" smtClean="0"/>
              <a:t>; </a:t>
            </a:r>
            <a:r>
              <a:rPr lang="ru-RU" sz="2300" smtClean="0"/>
              <a:t>потребление - С; сбережения - </a:t>
            </a:r>
            <a:r>
              <a:rPr lang="en-US" sz="2300" smtClean="0"/>
              <a:t>S</a:t>
            </a:r>
            <a:r>
              <a:rPr lang="ru-RU" sz="2300" smtClean="0"/>
              <a:t>; приращение дохода, приращение потребления и приращение сбережений соответственно </a:t>
            </a:r>
            <a:r>
              <a:rPr lang="ru-RU" sz="2300" smtClean="0">
                <a:cs typeface="Arial" charset="0"/>
              </a:rPr>
              <a:t>∆</a:t>
            </a:r>
            <a:r>
              <a:rPr lang="en-US" sz="2300" smtClean="0"/>
              <a:t>Q</a:t>
            </a:r>
            <a:r>
              <a:rPr lang="ru-RU" sz="2300" smtClean="0"/>
              <a:t>, </a:t>
            </a:r>
            <a:r>
              <a:rPr lang="ru-RU" sz="2300" smtClean="0">
                <a:cs typeface="Arial" charset="0"/>
              </a:rPr>
              <a:t>∆</a:t>
            </a:r>
            <a:r>
              <a:rPr lang="ru-RU" sz="2300" smtClean="0"/>
              <a:t>С и </a:t>
            </a:r>
            <a:r>
              <a:rPr lang="ru-RU" sz="2300" smtClean="0">
                <a:cs typeface="Arial" charset="0"/>
              </a:rPr>
              <a:t>∆</a:t>
            </a:r>
            <a:r>
              <a:rPr lang="en-US" sz="2300" smtClean="0"/>
              <a:t>S</a:t>
            </a:r>
            <a:r>
              <a:rPr lang="ru-RU" sz="2300" smtClean="0"/>
              <a:t>; предельная склонность к потреблению — </a:t>
            </a:r>
            <a:r>
              <a:rPr lang="ru-RU" sz="2500" i="1" smtClean="0">
                <a:latin typeface="Times New Roman" pitchFamily="18" charset="0"/>
              </a:rPr>
              <a:t>с</a:t>
            </a:r>
            <a:r>
              <a:rPr lang="en-US" sz="2300" smtClean="0"/>
              <a:t> </a:t>
            </a:r>
            <a:r>
              <a:rPr lang="ru-RU" sz="2300" smtClean="0"/>
              <a:t>и предельная склонность к сбережениям — </a:t>
            </a:r>
            <a:r>
              <a:rPr lang="en-US" sz="2300" i="1" smtClean="0"/>
              <a:t>s</a:t>
            </a:r>
            <a:r>
              <a:rPr lang="ru-RU" sz="2300" smtClean="0"/>
              <a:t>.</a:t>
            </a:r>
            <a:r>
              <a:rPr lang="ru-RU" sz="3200" smtClean="0"/>
              <a:t> 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743200"/>
            <a:ext cx="7313613" cy="4114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2100" smtClean="0">
                <a:latin typeface="Arial" charset="0"/>
              </a:rPr>
              <a:t>Q =</a:t>
            </a:r>
            <a:r>
              <a:rPr lang="ru-RU" sz="2100" smtClean="0">
                <a:latin typeface="Arial" charset="0"/>
              </a:rPr>
              <a:t> С </a:t>
            </a:r>
            <a:r>
              <a:rPr lang="en-US" sz="2100" smtClean="0">
                <a:latin typeface="Arial" charset="0"/>
              </a:rPr>
              <a:t>+</a:t>
            </a:r>
            <a:r>
              <a:rPr lang="ru-RU" sz="2100" smtClean="0">
                <a:latin typeface="Arial" charset="0"/>
              </a:rPr>
              <a:t> </a:t>
            </a:r>
            <a:r>
              <a:rPr lang="en-US" sz="2100" smtClean="0">
                <a:latin typeface="Arial" charset="0"/>
              </a:rPr>
              <a:t>S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100" smtClean="0">
              <a:latin typeface="Arial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ru-RU" sz="2100" smtClean="0">
                <a:cs typeface="Arial" charset="0"/>
              </a:rPr>
              <a:t>∆</a:t>
            </a:r>
            <a:r>
              <a:rPr lang="en-US" sz="2100" smtClean="0"/>
              <a:t>Q =</a:t>
            </a:r>
            <a:r>
              <a:rPr lang="ru-RU" sz="2100" smtClean="0"/>
              <a:t> </a:t>
            </a:r>
            <a:r>
              <a:rPr lang="ru-RU" sz="2100" smtClean="0">
                <a:cs typeface="Arial" charset="0"/>
              </a:rPr>
              <a:t>∆</a:t>
            </a:r>
            <a:r>
              <a:rPr lang="ru-RU" sz="2100" smtClean="0"/>
              <a:t>С </a:t>
            </a:r>
            <a:r>
              <a:rPr lang="en-US" sz="2100" smtClean="0"/>
              <a:t>+</a:t>
            </a:r>
            <a:r>
              <a:rPr lang="ru-RU" sz="2100" smtClean="0"/>
              <a:t> </a:t>
            </a:r>
            <a:r>
              <a:rPr lang="ru-RU" sz="2100" smtClean="0">
                <a:cs typeface="Arial" charset="0"/>
              </a:rPr>
              <a:t>∆</a:t>
            </a:r>
            <a:r>
              <a:rPr lang="en-US" sz="2100" smtClean="0"/>
              <a:t>S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100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z="2100" smtClean="0"/>
              <a:t>c = </a:t>
            </a:r>
            <a:r>
              <a:rPr lang="ru-RU" sz="2100" smtClean="0">
                <a:cs typeface="Arial" charset="0"/>
              </a:rPr>
              <a:t>∆</a:t>
            </a:r>
            <a:r>
              <a:rPr lang="ru-RU" sz="2100" smtClean="0"/>
              <a:t>С</a:t>
            </a:r>
            <a:r>
              <a:rPr lang="en-US" sz="2100" smtClean="0"/>
              <a:t>/</a:t>
            </a:r>
            <a:r>
              <a:rPr lang="ru-RU" sz="2100" smtClean="0">
                <a:cs typeface="Arial" charset="0"/>
              </a:rPr>
              <a:t>∆</a:t>
            </a:r>
            <a:r>
              <a:rPr lang="en-US" sz="2100" smtClean="0"/>
              <a:t>Q 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100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z="2100" smtClean="0"/>
              <a:t>s = </a:t>
            </a:r>
            <a:r>
              <a:rPr lang="ru-RU" sz="2100" smtClean="0">
                <a:cs typeface="Arial" charset="0"/>
              </a:rPr>
              <a:t>∆</a:t>
            </a:r>
            <a:r>
              <a:rPr lang="en-US" sz="2100" smtClean="0"/>
              <a:t>S/</a:t>
            </a:r>
            <a:r>
              <a:rPr lang="ru-RU" sz="2100" smtClean="0">
                <a:cs typeface="Arial" charset="0"/>
              </a:rPr>
              <a:t>∆</a:t>
            </a:r>
            <a:r>
              <a:rPr lang="en-US" sz="2100" smtClean="0"/>
              <a:t>Q 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100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z="2100" smtClean="0"/>
              <a:t>c + s = 1</a:t>
            </a:r>
            <a:endParaRPr lang="en-US" sz="2100" smtClean="0">
              <a:latin typeface="Arial" charset="0"/>
            </a:endParaRPr>
          </a:p>
          <a:p>
            <a:pPr algn="ctr" eaLnBrk="1" hangingPunct="1">
              <a:buFont typeface="Wingdings" pitchFamily="2" charset="2"/>
              <a:buNone/>
            </a:pPr>
            <a:endParaRPr lang="ru-RU" sz="21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  <p:bldP spid="100355" grpId="0" build="p"/>
    </p:bldLst>
  </p:timing>
</p:sld>
</file>

<file path=ppt/theme/theme1.xml><?xml version="1.0" encoding="utf-8"?>
<a:theme xmlns:a="http://schemas.openxmlformats.org/drawingml/2006/main" name="Затмение">
  <a:themeElements>
    <a:clrScheme name="Затмение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313</TotalTime>
  <Words>1012</Words>
  <Application>Microsoft Office PowerPoint</Application>
  <PresentationFormat>Экран (4:3)</PresentationFormat>
  <Paragraphs>88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Затмение</vt:lpstr>
      <vt:lpstr>Тема 11. Механизм  макроэкономического равновесия</vt:lpstr>
      <vt:lpstr>Слайд 2</vt:lpstr>
      <vt:lpstr>Макроэкономическое равновесие</vt:lpstr>
      <vt:lpstr>Макроэкономическое равновесие</vt:lpstr>
      <vt:lpstr>Макроэкономическое равновесие</vt:lpstr>
      <vt:lpstr>  Равновесие на рынке благ                (классическая концепция) </vt:lpstr>
      <vt:lpstr>Потребление</vt:lpstr>
      <vt:lpstr>Предельная склонность к потреблению и предельная склонность к сбережениям</vt:lpstr>
      <vt:lpstr>национальный доход - Q ; потребление - С; сбережения - S; приращение дохода, приращение потребления и приращение сбережений соответственно ∆Q, ∆С и ∆S; предельная склонность к потреблению — с и предельная склонность к сбережениям — s. </vt:lpstr>
      <vt:lpstr>Мультипликатор</vt:lpstr>
      <vt:lpstr>Совокупный спрос ( AD – aggregate demand ) – это сумма всех видов спроса или суммарный спрос на всю конечную продукцию и услуги, произведенные в обществе.</vt:lpstr>
      <vt:lpstr>Cовокупный спрос можно выразить формулой:   AD = C + I + G + X  </vt:lpstr>
      <vt:lpstr>Количество денег, которое находится в обращении умноженное на скорость обращения денег должно равняться объему выпуска товаров и услуг, производимых в течение года, умноженному на цены на эти товары. </vt:lpstr>
      <vt:lpstr>Слайд 14</vt:lpstr>
      <vt:lpstr>Из уравнения Фишера следует, что спрос не деньги выражается формулой:</vt:lpstr>
      <vt:lpstr>Формула спроса на деньги с учетом процентной ставки: </vt:lpstr>
      <vt:lpstr>Совокупное предложение ( AS – aggregate supply ) – вся конечная продукция (в стоимостном выражении) произведенная (предложенная) в обществе. </vt:lpstr>
      <vt:lpstr>Слайд 18</vt:lpstr>
      <vt:lpstr>Пересечение кривых совокупного спроса AD и совокупного предложения AS дает точку общего экономического равновесия. Это означает, что экономика находится в краткосрочном равновесии, при котором уровень цен на конечную продукцию и реальный национальный продукт устанавливаются на основе равенства совокупного спроса и совокупного предложения. </vt:lpstr>
      <vt:lpstr>Состояние экономики, которое возникает при пересечении трех кривых: кривой совокупного спроса ( AD ), краткосрочной кривой совокупного предложения ( AS ) и долгосрочной кривой совокупного предложения ( LAS ), является долгосрочным равновесием. </vt:lpstr>
      <vt:lpstr>Основные модели макроэкономического равновесия </vt:lpstr>
      <vt:lpstr>Жан Батист Сэй</vt:lpstr>
      <vt:lpstr>Леон Вальрас</vt:lpstr>
    </vt:vector>
  </TitlesOfParts>
  <Company>KGB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Макроэкономическое равновесие</dc:title>
  <dc:creator>Anna</dc:creator>
  <cp:lastModifiedBy>Света</cp:lastModifiedBy>
  <cp:revision>20</cp:revision>
  <dcterms:created xsi:type="dcterms:W3CDTF">2009-04-20T08:02:27Z</dcterms:created>
  <dcterms:modified xsi:type="dcterms:W3CDTF">2020-03-28T08:02:29Z</dcterms:modified>
</cp:coreProperties>
</file>